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71" r:id="rId9"/>
    <p:sldId id="269" r:id="rId10"/>
    <p:sldId id="262" r:id="rId11"/>
    <p:sldId id="265" r:id="rId12"/>
  </p:sldIdLst>
  <p:sldSz cx="9144000" cy="6858000" type="screen4x3"/>
  <p:notesSz cx="6808788" cy="99298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1E1"/>
    <a:srgbClr val="E9E9DB"/>
    <a:srgbClr val="E3E3E1"/>
    <a:srgbClr val="F7FBF7"/>
    <a:srgbClr val="FFFFFF"/>
    <a:srgbClr val="CCECFF"/>
    <a:srgbClr val="FFFFCC"/>
    <a:srgbClr val="E5E5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4" autoAdjust="0"/>
    <p:restoredTop sz="94660"/>
  </p:normalViewPr>
  <p:slideViewPr>
    <p:cSldViewPr>
      <p:cViewPr varScale="1">
        <p:scale>
          <a:sx n="110" d="100"/>
          <a:sy n="110" d="100"/>
        </p:scale>
        <p:origin x="151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82" y="-90"/>
      </p:cViewPr>
      <p:guideLst>
        <p:guide orient="horz" pos="3127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6CCA0-DEB7-439C-A233-1596411A9FE4}" type="datetimeFigureOut">
              <a:rPr lang="hu-HU" smtClean="0"/>
              <a:pPr/>
              <a:t>2015.02.09.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AA57A-6560-4D3E-BB4C-624925AB18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004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92984-7FB4-4D6A-B531-EE84340FB35E}" type="datetimeFigureOut">
              <a:rPr lang="hu-HU" smtClean="0"/>
              <a:pPr/>
              <a:t>2015.02.09.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0879" y="4716661"/>
            <a:ext cx="544703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5"/>
          </p:nvPr>
        </p:nvSpPr>
        <p:spPr>
          <a:xfrm>
            <a:off x="3856038" y="9431338"/>
            <a:ext cx="29511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F0960-B824-4067-A9C5-73C826B8BB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84598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/>
          <a:lstStyle/>
          <a:p>
            <a:fld id="{FC0A377A-5C8C-4ABD-8273-DFD6C0F35153}" type="slidenum">
              <a:rPr lang="hu-HU" smtClean="0"/>
              <a:pPr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568775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/>
          <a:lstStyle/>
          <a:p>
            <a:fld id="{FC0A377A-5C8C-4ABD-8273-DFD6C0F35153}" type="slidenum">
              <a:rPr lang="hu-HU" smtClean="0"/>
              <a:pPr/>
              <a:t>11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85308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/>
          <a:lstStyle/>
          <a:p>
            <a:fld id="{FC0A377A-5C8C-4ABD-8273-DFD6C0F35153}" type="slidenum">
              <a:rPr lang="hu-HU" smtClean="0"/>
              <a:pPr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65912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/>
          <a:lstStyle/>
          <a:p>
            <a:fld id="{FC0A377A-5C8C-4ABD-8273-DFD6C0F35153}" type="slidenum">
              <a:rPr lang="hu-HU" smtClean="0"/>
              <a:pPr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81269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/>
          <a:lstStyle/>
          <a:p>
            <a:fld id="{FC0A377A-5C8C-4ABD-8273-DFD6C0F35153}" type="slidenum">
              <a:rPr lang="hu-HU" smtClean="0"/>
              <a:pPr/>
              <a:t>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83428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/>
          <a:lstStyle/>
          <a:p>
            <a:fld id="{FC0A377A-5C8C-4ABD-8273-DFD6C0F35153}" type="slidenum">
              <a:rPr lang="hu-HU" smtClean="0"/>
              <a:pPr/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04373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/>
          <a:lstStyle/>
          <a:p>
            <a:fld id="{FC0A377A-5C8C-4ABD-8273-DFD6C0F35153}" type="slidenum">
              <a:rPr lang="hu-HU" smtClean="0"/>
              <a:pPr/>
              <a:t>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30136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/>
          <a:lstStyle/>
          <a:p>
            <a:fld id="{FC0A377A-5C8C-4ABD-8273-DFD6C0F35153}" type="slidenum">
              <a:rPr lang="hu-HU" smtClean="0"/>
              <a:pPr/>
              <a:t>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27986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/>
          <a:lstStyle/>
          <a:p>
            <a:fld id="{FC0A377A-5C8C-4ABD-8273-DFD6C0F35153}" type="slidenum">
              <a:rPr lang="hu-HU" smtClean="0"/>
              <a:pPr/>
              <a:t>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2800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/>
          <a:lstStyle/>
          <a:p>
            <a:fld id="{FC0A377A-5C8C-4ABD-8273-DFD6C0F35153}" type="slidenum">
              <a:rPr lang="hu-HU" smtClean="0"/>
              <a:pPr/>
              <a:t>10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15946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01 – 2013.07.15.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Mellár  János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hu-HU" dirty="0" smtClean="0"/>
              <a:t>EAT – 01 – 2013.07.15.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u-HU" dirty="0" smtClean="0"/>
              <a:t>Mellár  János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hu-HU" dirty="0" smtClean="0"/>
              <a:t>EAT – 01 – 2013.07.15.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u-HU" dirty="0" smtClean="0"/>
              <a:t>Mellár  János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01 – 2013.07.15.</a:t>
            </a:r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Mellár  János</a:t>
            </a:r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10" name="Cím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hu-HU" dirty="0" smtClean="0"/>
              <a:t>EAT – 01 – 2013.07.15.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u-HU" dirty="0" smtClean="0"/>
              <a:t>Mellár  János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hu-HU" dirty="0" smtClean="0"/>
              <a:t>EAT – 01 – 2013.07.15.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u-HU" dirty="0" smtClean="0"/>
              <a:t>Mellár  János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hu-HU" dirty="0" smtClean="0"/>
              <a:t>EAT – 01 – 2013.07.15.</a:t>
            </a:r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u-HU" dirty="0" smtClean="0"/>
              <a:t>Mellár  János</a:t>
            </a:r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hu-HU" dirty="0" smtClean="0"/>
              <a:t>EAT – 01 – 2013.07.15.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u-HU" dirty="0" smtClean="0"/>
              <a:t>Mellár  János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hu-HU" dirty="0" smtClean="0"/>
              <a:t>EAT – 01 – 2013.07.15.</a:t>
            </a:r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u-HU" dirty="0" smtClean="0"/>
              <a:t>Mellár  János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35496" y="6407944"/>
            <a:ext cx="1920240" cy="365760"/>
          </a:xfrm>
        </p:spPr>
        <p:txBody>
          <a:bodyPr/>
          <a:lstStyle>
            <a:extLst/>
          </a:lstStyle>
          <a:p>
            <a:r>
              <a:rPr lang="hu-HU" dirty="0" smtClean="0"/>
              <a:t>EAT – 01 – 2013.07.15.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hu-HU" dirty="0" smtClean="0"/>
              <a:t>Mellár  János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VM – 01 – 2011.09.05.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hu-HU" dirty="0" smtClean="0"/>
              <a:t>Mellár  János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dirty="0" smtClean="0"/>
              <a:t>Mintaszöveg szerkesztése</a:t>
            </a:r>
          </a:p>
          <a:p>
            <a:pPr lvl="1" eaLnBrk="1" latinLnBrk="0" hangingPunct="1"/>
            <a:r>
              <a:rPr kumimoji="0" lang="hu-HU" dirty="0" smtClean="0"/>
              <a:t>Második szint</a:t>
            </a:r>
          </a:p>
          <a:p>
            <a:pPr lvl="2" eaLnBrk="1" latinLnBrk="0" hangingPunct="1"/>
            <a:r>
              <a:rPr kumimoji="0" lang="hu-HU" dirty="0" smtClean="0"/>
              <a:t>Harmadik szint</a:t>
            </a:r>
          </a:p>
          <a:p>
            <a:pPr lvl="3" eaLnBrk="1" latinLnBrk="0" hangingPunct="1"/>
            <a:r>
              <a:rPr kumimoji="0" lang="hu-HU" dirty="0" smtClean="0"/>
              <a:t>Negyedik szint</a:t>
            </a:r>
          </a:p>
          <a:p>
            <a:pPr lvl="4" eaLnBrk="1" latinLnBrk="0" hangingPunct="1"/>
            <a:r>
              <a:rPr kumimoji="0" lang="hu-HU" dirty="0" smtClean="0"/>
              <a:t>Ötödik szint</a:t>
            </a:r>
            <a:endParaRPr kumimoji="0" lang="en-US" dirty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0" y="6429810"/>
            <a:ext cx="1920240" cy="367968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r>
              <a:rPr lang="hu-HU" dirty="0" smtClean="0"/>
              <a:t>EAT – 01 – 2013.07.15.</a:t>
            </a:r>
            <a:endParaRPr lang="hu-HU" dirty="0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5796136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hu-HU" dirty="0" smtClean="0"/>
              <a:t>Mellár  János</a:t>
            </a:r>
            <a:endParaRPr lang="hu-HU" dirty="0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532440" y="6407944"/>
            <a:ext cx="48059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400" b="0">
                <a:solidFill>
                  <a:schemeClr val="tx1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Arial" pitchFamily="34" charset="0"/>
        <a:buChar char="•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" pitchFamily="2" charset="2"/>
        <a:buChar char="§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Arial" pitchFamily="34" charset="0"/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.u-szeged.hu/~mellar/Education/EAT/index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331691"/>
          </a:xfrm>
          <a:scene3d>
            <a:camera prst="orthographicFront"/>
            <a:lightRig rig="threePt" dir="t"/>
          </a:scene3d>
          <a:sp3d extrusionH="76200">
            <a:bevelT w="0" h="0"/>
            <a:extrusionClr>
              <a:schemeClr val="bg1"/>
            </a:extrusionClr>
          </a:sp3d>
        </p:spPr>
        <p:txBody>
          <a:bodyPr>
            <a:noAutofit/>
          </a:bodyPr>
          <a:lstStyle/>
          <a:p>
            <a:r>
              <a:rPr lang="hu-HU" sz="36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Elektronikai Áramkörök Tervezése és Megvalósítása</a:t>
            </a:r>
            <a:endParaRPr lang="hu-HU" sz="36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948264" y="5229199"/>
            <a:ext cx="2160240" cy="360041"/>
          </a:xfrm>
        </p:spPr>
        <p:txBody>
          <a:bodyPr>
            <a:noAutofit/>
          </a:bodyPr>
          <a:lstStyle/>
          <a:p>
            <a:r>
              <a:rPr lang="hu-HU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latin typeface="Georgia" pitchFamily="18" charset="0"/>
              </a:rPr>
              <a:t>Mellár János</a:t>
            </a:r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251520" y="3429000"/>
            <a:ext cx="856895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u-HU" sz="280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1. óra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u-HU" sz="280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2015. </a:t>
            </a:r>
            <a:r>
              <a:rPr kumimoji="0" lang="hu-HU" sz="280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Február 11. </a:t>
            </a:r>
            <a:endParaRPr kumimoji="0" lang="hu-HU" sz="280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rgbClr val="000000">
                    <a:alpha val="20000"/>
                  </a:srgbClr>
                </a:outerShdw>
              </a:effectLst>
              <a:uLnTx/>
              <a:uFillTx/>
              <a:latin typeface="Comic Sans MS" pitchFamily="66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07504" y="6342620"/>
            <a:ext cx="20489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v 3.0  2013.07.15</a:t>
            </a:r>
            <a:r>
              <a:rPr lang="hu-HU" sz="1600" i="1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hu-HU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A kurzus honlapja:</a:t>
            </a:r>
          </a:p>
          <a:p>
            <a:pPr>
              <a:buNone/>
            </a:pPr>
            <a:r>
              <a:rPr lang="hu-HU" sz="2800" dirty="0" smtClean="0"/>
              <a:t>	</a:t>
            </a:r>
            <a:r>
              <a:rPr lang="hu-HU" sz="2000" u="sng" dirty="0">
                <a:solidFill>
                  <a:srgbClr val="0070C0"/>
                </a:solidFill>
                <a:hlinkClick r:id="rId3"/>
              </a:rPr>
              <a:t>http://www.inf.u-szeged.hu/~</a:t>
            </a:r>
            <a:r>
              <a:rPr lang="hu-HU" sz="2000" u="sng" dirty="0" smtClean="0">
                <a:solidFill>
                  <a:srgbClr val="0070C0"/>
                </a:solidFill>
                <a:hlinkClick r:id="rId3"/>
              </a:rPr>
              <a:t>mellar/Education/EAT/index.html</a:t>
            </a:r>
            <a:endParaRPr lang="hu-HU" sz="2000" u="sng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hu-HU" sz="2800" dirty="0" smtClean="0"/>
              <a:t>Oktatók / munkatársak</a:t>
            </a:r>
          </a:p>
          <a:p>
            <a:pPr lvl="1">
              <a:buNone/>
            </a:pPr>
            <a:r>
              <a:rPr lang="hu-HU" sz="2400" dirty="0" smtClean="0"/>
              <a:t>	</a:t>
            </a:r>
            <a:r>
              <a:rPr lang="hu-HU" sz="2400" dirty="0"/>
              <a:t>Mellár </a:t>
            </a:r>
            <a:r>
              <a:rPr lang="hu-HU" sz="2400" dirty="0" smtClean="0"/>
              <a:t>János (</a:t>
            </a:r>
            <a:r>
              <a:rPr lang="hu-HU" sz="2400" u="sng" dirty="0" err="1" smtClean="0">
                <a:solidFill>
                  <a:srgbClr val="0070C0"/>
                </a:solidFill>
              </a:rPr>
              <a:t>mellar</a:t>
            </a:r>
            <a:r>
              <a:rPr lang="hu-HU" sz="2400" u="sng" dirty="0" smtClean="0">
                <a:solidFill>
                  <a:srgbClr val="0070C0"/>
                </a:solidFill>
              </a:rPr>
              <a:t>@</a:t>
            </a:r>
            <a:r>
              <a:rPr lang="hu-HU" sz="2400" u="sng" dirty="0" err="1" smtClean="0">
                <a:solidFill>
                  <a:srgbClr val="0070C0"/>
                </a:solidFill>
              </a:rPr>
              <a:t>inf.u-szeged.hu</a:t>
            </a:r>
            <a:r>
              <a:rPr lang="hu-HU" sz="2400" dirty="0" smtClean="0"/>
              <a:t>)</a:t>
            </a:r>
            <a:endParaRPr lang="hu-HU" sz="2400" dirty="0"/>
          </a:p>
          <a:p>
            <a:pPr lvl="1">
              <a:buNone/>
            </a:pPr>
            <a:r>
              <a:rPr lang="hu-HU" sz="2400" dirty="0" smtClean="0"/>
              <a:t>	</a:t>
            </a:r>
            <a:r>
              <a:rPr lang="hu-HU" sz="2400" dirty="0" err="1" smtClean="0"/>
              <a:t>Gingl</a:t>
            </a:r>
            <a:r>
              <a:rPr lang="hu-HU" sz="2400" dirty="0" smtClean="0"/>
              <a:t> Zoltán, </a:t>
            </a:r>
            <a:r>
              <a:rPr lang="hu-HU" sz="2400" dirty="0" err="1"/>
              <a:t>Mingesz</a:t>
            </a:r>
            <a:r>
              <a:rPr lang="hu-HU" sz="2400" dirty="0"/>
              <a:t> Róbert</a:t>
            </a:r>
          </a:p>
          <a:p>
            <a:pPr lvl="1">
              <a:buNone/>
            </a:pPr>
            <a:r>
              <a:rPr lang="hu-HU" sz="2800" dirty="0" smtClean="0"/>
              <a:t>A félév teljesítésének követelményei: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/>
              <a:t>Értékelés: órai munka + házi feladatok (3 db)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/>
              <a:t>Legalább 50%-os eredmény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8532440" y="6407944"/>
            <a:ext cx="480592" cy="365125"/>
          </a:xfrm>
        </p:spPr>
        <p:txBody>
          <a:bodyPr/>
          <a:lstStyle/>
          <a:p>
            <a:fld id="{20762419-D962-4EE6-B642-B6EE19BE78B3}" type="slidenum">
              <a:rPr lang="hu-HU" smtClean="0"/>
              <a:pPr/>
              <a:t>10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Információk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637112"/>
          </a:xfrm>
        </p:spPr>
        <p:txBody>
          <a:bodyPr>
            <a:normAutofit/>
          </a:bodyPr>
          <a:lstStyle/>
          <a:p>
            <a:r>
              <a:rPr lang="hu-HU" sz="2800" dirty="0"/>
              <a:t>Áramkör tervezési alapelvek</a:t>
            </a:r>
          </a:p>
          <a:p>
            <a:r>
              <a:rPr lang="hu-HU" sz="2800" dirty="0" smtClean="0"/>
              <a:t>Eagle – Kapcsolási rajzok szerkesztése</a:t>
            </a:r>
          </a:p>
          <a:p>
            <a:r>
              <a:rPr lang="hu-HU" sz="2800" dirty="0" smtClean="0"/>
              <a:t>PCB tervezési alapelvek, csatlakozók, dobozok</a:t>
            </a:r>
          </a:p>
          <a:p>
            <a:r>
              <a:rPr lang="hu-HU" sz="2800" dirty="0"/>
              <a:t>Eagle – Nyomtatott áramkörök tervezése</a:t>
            </a:r>
          </a:p>
          <a:p>
            <a:r>
              <a:rPr lang="hu-HU" sz="2800" smtClean="0"/>
              <a:t>Eagle </a:t>
            </a:r>
            <a:r>
              <a:rPr lang="hu-HU" sz="2800" dirty="0" smtClean="0"/>
              <a:t>– Alkatrészkönyvtárak</a:t>
            </a:r>
          </a:p>
          <a:p>
            <a:r>
              <a:rPr lang="hu-HU" sz="2800" dirty="0" smtClean="0"/>
              <a:t>Szerszámok használata</a:t>
            </a:r>
          </a:p>
          <a:p>
            <a:r>
              <a:rPr lang="hu-HU" sz="2800" dirty="0" smtClean="0"/>
              <a:t>Forrasztás – hagyományos alkatrészek</a:t>
            </a:r>
          </a:p>
          <a:p>
            <a:r>
              <a:rPr lang="hu-HU" sz="2800" dirty="0" smtClean="0"/>
              <a:t>Forrasztás – felületszerelt áramkörök</a:t>
            </a:r>
          </a:p>
          <a:p>
            <a:endParaRPr lang="hu-HU" sz="28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8532440" y="6407944"/>
            <a:ext cx="480592" cy="365125"/>
          </a:xfrm>
        </p:spPr>
        <p:txBody>
          <a:bodyPr/>
          <a:lstStyle/>
          <a:p>
            <a:fld id="{20762419-D962-4EE6-B642-B6EE19BE78B3}" type="slidenum">
              <a:rPr lang="hu-HU" smtClean="0"/>
              <a:pPr/>
              <a:t>11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Tematika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Tűzvédelem</a:t>
            </a:r>
          </a:p>
          <a:p>
            <a:r>
              <a:rPr lang="hu-HU" sz="2800" dirty="0" smtClean="0"/>
              <a:t>Munkavédelem</a:t>
            </a:r>
          </a:p>
          <a:p>
            <a:r>
              <a:rPr lang="hu-HU" sz="2800" dirty="0" smtClean="0"/>
              <a:t>Laboratóriumi rend</a:t>
            </a:r>
          </a:p>
          <a:p>
            <a:pPr marL="0" indent="0">
              <a:buNone/>
            </a:pPr>
            <a:endParaRPr lang="hu-HU" sz="2800" dirty="0" smtClean="0"/>
          </a:p>
          <a:p>
            <a:pPr marL="0" indent="0">
              <a:buNone/>
            </a:pPr>
            <a:r>
              <a:rPr lang="hu-HU" sz="2400" dirty="0" smtClean="0"/>
              <a:t>További információ:</a:t>
            </a:r>
          </a:p>
          <a:p>
            <a:pPr marL="0" indent="0">
              <a:buNone/>
            </a:pPr>
            <a:r>
              <a:rPr lang="hu-HU" sz="2000" u="sng" dirty="0" smtClean="0">
                <a:solidFill>
                  <a:srgbClr val="0070C0"/>
                </a:solidFill>
              </a:rPr>
              <a:t>http</a:t>
            </a:r>
            <a:r>
              <a:rPr lang="hu-HU" sz="2000" u="sng" dirty="0">
                <a:solidFill>
                  <a:srgbClr val="0070C0"/>
                </a:solidFill>
              </a:rPr>
              <a:t>://www.inf.u-szeged.hu/tanszekek/muszakiinformatika/MIL</a:t>
            </a:r>
            <a:r>
              <a:rPr lang="hu-HU" sz="2000" u="sng" dirty="0" smtClean="0">
                <a:solidFill>
                  <a:srgbClr val="0070C0"/>
                </a:solidFill>
              </a:rPr>
              <a:t>/</a:t>
            </a:r>
          </a:p>
          <a:p>
            <a:pPr marL="0" indent="0">
              <a:buNone/>
            </a:pPr>
            <a:endParaRPr lang="hu-HU" sz="2800" dirty="0" smtClean="0"/>
          </a:p>
          <a:p>
            <a:r>
              <a:rPr lang="hu-HU" sz="2800" dirty="0" smtClean="0"/>
              <a:t>Tájékoztatás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8532440" y="6407944"/>
            <a:ext cx="480592" cy="365125"/>
          </a:xfrm>
        </p:spPr>
        <p:txBody>
          <a:bodyPr/>
          <a:lstStyle/>
          <a:p>
            <a:fld id="{20762419-D962-4EE6-B642-B6EE19BE78B3}" type="slidenum">
              <a:rPr lang="hu-HU" smtClean="0"/>
              <a:pPr/>
              <a:t>2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Tartalom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Tilos: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/>
              <a:t>tűz és robbanásveszélyes anyagot behozni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/>
              <a:t>nyílt láng használata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/>
              <a:t>dohányozni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/>
              <a:t>enni/inni</a:t>
            </a:r>
          </a:p>
          <a:p>
            <a:r>
              <a:rPr lang="hu-HU" sz="2800" dirty="0" smtClean="0"/>
              <a:t>Tűzveszély: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/>
              <a:t>elektromos műszerek</a:t>
            </a:r>
            <a:br>
              <a:rPr lang="hu-HU" sz="2400" dirty="0" smtClean="0"/>
            </a:br>
            <a:r>
              <a:rPr lang="hu-HU" sz="2400" dirty="0" smtClean="0"/>
              <a:t>Használat előtt meggyőződni hibátlan állapotukról!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/>
              <a:t>forrasztópáka (T &gt; 400 °C)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8532440" y="6407944"/>
            <a:ext cx="480592" cy="365125"/>
          </a:xfrm>
        </p:spPr>
        <p:txBody>
          <a:bodyPr/>
          <a:lstStyle/>
          <a:p>
            <a:fld id="{20762419-D962-4EE6-B642-B6EE19BE78B3}" type="slidenum">
              <a:rPr lang="hu-HU" smtClean="0"/>
              <a:pPr/>
              <a:t>3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Tűzvédelem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Szólni</a:t>
            </a:r>
          </a:p>
          <a:p>
            <a:r>
              <a:rPr lang="hu-HU" sz="2800" dirty="0" smtClean="0"/>
              <a:t>Tűzoltók hívása (105 / 112)</a:t>
            </a:r>
          </a:p>
          <a:p>
            <a:r>
              <a:rPr lang="hu-HU" sz="2800" dirty="0"/>
              <a:t>Központi rendészeti ügyelet hívása (62 54-5863</a:t>
            </a:r>
            <a:r>
              <a:rPr lang="hu-HU" sz="2800" dirty="0" smtClean="0"/>
              <a:t>)</a:t>
            </a:r>
            <a:endParaRPr lang="hu-HU" sz="2800" dirty="0"/>
          </a:p>
          <a:p>
            <a:r>
              <a:rPr lang="hu-HU" sz="2800" dirty="0" err="1" smtClean="0"/>
              <a:t>Áramtalanítás</a:t>
            </a:r>
            <a:endParaRPr lang="hu-HU" sz="2800" dirty="0" smtClean="0"/>
          </a:p>
          <a:p>
            <a:r>
              <a:rPr lang="hu-HU" sz="2800" dirty="0" smtClean="0"/>
              <a:t>Tűz oltása (poroltó)</a:t>
            </a:r>
          </a:p>
          <a:p>
            <a:pPr lvl="1">
              <a:buNone/>
            </a:pPr>
            <a:r>
              <a:rPr lang="hu-HU" sz="2400" dirty="0" smtClean="0"/>
              <a:t>Elektromos tüzek esetén: áramütés veszélye</a:t>
            </a:r>
          </a:p>
          <a:p>
            <a:r>
              <a:rPr lang="hu-HU" sz="2800" dirty="0" smtClean="0"/>
              <a:t>Menekülés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8532440" y="6407944"/>
            <a:ext cx="480592" cy="365125"/>
          </a:xfrm>
        </p:spPr>
        <p:txBody>
          <a:bodyPr/>
          <a:lstStyle/>
          <a:p>
            <a:fld id="{20762419-D962-4EE6-B642-B6EE19BE78B3}" type="slidenum">
              <a:rPr lang="hu-HU" smtClean="0"/>
              <a:pPr/>
              <a:t>4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Tűz esetén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Nem nyúl semmihez</a:t>
            </a:r>
          </a:p>
          <a:p>
            <a:r>
              <a:rPr lang="hu-HU" sz="2800" dirty="0" smtClean="0"/>
              <a:t>Munkavégzésre alkalmas állapot</a:t>
            </a:r>
          </a:p>
          <a:p>
            <a:pPr lvl="1">
              <a:buNone/>
            </a:pPr>
            <a:r>
              <a:rPr lang="hu-HU" sz="2400" dirty="0" smtClean="0"/>
              <a:t>(nem: betegség / tudatmódosítók)</a:t>
            </a:r>
          </a:p>
          <a:p>
            <a:r>
              <a:rPr lang="hu-HU" sz="2800" dirty="0" smtClean="0"/>
              <a:t>Berendezések ismerete</a:t>
            </a:r>
          </a:p>
          <a:p>
            <a:pPr lvl="1">
              <a:buNone/>
            </a:pPr>
            <a:r>
              <a:rPr lang="hu-HU" sz="2400" dirty="0" smtClean="0"/>
              <a:t>(használati útmutatók)</a:t>
            </a:r>
          </a:p>
          <a:p>
            <a:r>
              <a:rPr lang="hu-HU" sz="2800" dirty="0" smtClean="0"/>
              <a:t>Működőképes a berendezés?</a:t>
            </a:r>
          </a:p>
          <a:p>
            <a:pPr lvl="1">
              <a:buNone/>
            </a:pPr>
            <a:r>
              <a:rPr lang="hu-HU" sz="2400" dirty="0" smtClean="0"/>
              <a:t>Nem javít (csak villanyszerelő / villamos mérnök)</a:t>
            </a:r>
          </a:p>
          <a:p>
            <a:r>
              <a:rPr lang="hu-HU" sz="2800" dirty="0" smtClean="0"/>
              <a:t>Földelés!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8532440" y="6407944"/>
            <a:ext cx="480592" cy="365125"/>
          </a:xfrm>
        </p:spPr>
        <p:txBody>
          <a:bodyPr/>
          <a:lstStyle/>
          <a:p>
            <a:fld id="{20762419-D962-4EE6-B642-B6EE19BE78B3}" type="slidenum">
              <a:rPr lang="hu-HU" smtClean="0"/>
              <a:pPr/>
              <a:t>5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Munkavédelem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Áramkört megszakít (főkapcsoló)</a:t>
            </a:r>
          </a:p>
          <a:p>
            <a:r>
              <a:rPr lang="hu-HU" sz="2800" dirty="0" smtClean="0"/>
              <a:t>Elsősegély (lélegeztetés, stabil oldalfektetés, ...)</a:t>
            </a:r>
          </a:p>
          <a:p>
            <a:r>
              <a:rPr lang="hu-HU" sz="2800" dirty="0" smtClean="0"/>
              <a:t>Szólni</a:t>
            </a:r>
          </a:p>
          <a:p>
            <a:r>
              <a:rPr lang="hu-HU" sz="2800" dirty="0" smtClean="0"/>
              <a:t>Mentők hívása (104 / 112)</a:t>
            </a:r>
          </a:p>
          <a:p>
            <a:r>
              <a:rPr lang="hu-HU" sz="2800" dirty="0" smtClean="0"/>
              <a:t>24 órás megfigyelés korházban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+mj-lt"/>
              </a:rPr>
              <a:t>Szívritmuszavarok </a:t>
            </a:r>
            <a:r>
              <a:rPr lang="hu-HU" sz="2400" dirty="0" smtClean="0">
                <a:latin typeface="+mj-lt"/>
                <a:cs typeface="Times New Roman"/>
              </a:rPr>
              <a:t>→ halál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latin typeface="+mj-lt"/>
                <a:cs typeface="Times New Roman"/>
              </a:rPr>
              <a:t>Szövetsérülés → vérrög → halál</a:t>
            </a:r>
            <a:endParaRPr lang="hu-HU" sz="2400" dirty="0" smtClean="0">
              <a:latin typeface="+mj-lt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8532440" y="6407944"/>
            <a:ext cx="480592" cy="365125"/>
          </a:xfrm>
        </p:spPr>
        <p:txBody>
          <a:bodyPr/>
          <a:lstStyle/>
          <a:p>
            <a:fld id="{20762419-D962-4EE6-B642-B6EE19BE78B3}" type="slidenum">
              <a:rPr lang="hu-HU" smtClean="0"/>
              <a:pPr/>
              <a:t>6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Áramütés esetén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4149080"/>
            <a:ext cx="8507288" cy="2193107"/>
          </a:xfrm>
        </p:spPr>
        <p:txBody>
          <a:bodyPr>
            <a:normAutofit/>
          </a:bodyPr>
          <a:lstStyle/>
          <a:p>
            <a:r>
              <a:rPr lang="hu-HU" sz="2800" dirty="0" smtClean="0"/>
              <a:t>Tilos a meleg véget megfogni</a:t>
            </a:r>
          </a:p>
          <a:p>
            <a:r>
              <a:rPr lang="hu-HU" sz="2800" dirty="0" smtClean="0"/>
              <a:t>A forrasztott alkatrészek melegek</a:t>
            </a:r>
          </a:p>
          <a:p>
            <a:r>
              <a:rPr lang="hu-HU" sz="2800" dirty="0" smtClean="0"/>
              <a:t>Forrasztóón, </a:t>
            </a:r>
            <a:r>
              <a:rPr lang="hu-HU" sz="2800" dirty="0" err="1" smtClean="0"/>
              <a:t>folyatószer</a:t>
            </a:r>
            <a:r>
              <a:rPr lang="hu-HU" sz="2800" dirty="0" smtClean="0"/>
              <a:t>: forró cseppek</a:t>
            </a:r>
          </a:p>
          <a:p>
            <a:r>
              <a:rPr lang="hu-HU" sz="2800" dirty="0" smtClean="0"/>
              <a:t>Kötelező: hajgumi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8532440" y="6407944"/>
            <a:ext cx="480592" cy="365125"/>
          </a:xfrm>
        </p:spPr>
        <p:txBody>
          <a:bodyPr/>
          <a:lstStyle/>
          <a:p>
            <a:fld id="{20762419-D962-4EE6-B642-B6EE19BE78B3}" type="slidenum">
              <a:rPr lang="hu-HU" smtClean="0"/>
              <a:pPr/>
              <a:t>7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Forrasztópáka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1026" name="Picture 2" descr="C:\Users\Mingesz\Desktop\9379d1221665305-how-solder-illustrated-diy-guide-making-your-own-cables-weller-wp35-iron-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1196752"/>
            <a:ext cx="4640734" cy="2808312"/>
          </a:xfrm>
          <a:prstGeom prst="rect">
            <a:avLst/>
          </a:prstGeom>
          <a:noFill/>
        </p:spPr>
      </p:pic>
      <p:sp>
        <p:nvSpPr>
          <p:cNvPr id="10" name="Szövegdoboz 9"/>
          <p:cNvSpPr txBox="1"/>
          <p:nvPr/>
        </p:nvSpPr>
        <p:spPr>
          <a:xfrm>
            <a:off x="5436096" y="2420888"/>
            <a:ext cx="15392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Hideg vég</a:t>
            </a:r>
            <a:endParaRPr lang="en-US" sz="2400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3491880" y="3429000"/>
            <a:ext cx="1545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Meleg vég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Csak az dolgozhat a laborban, aki ismeri a tűz és munkavédelmi szabályzatot, valamint a laborrendet, és ezt aláírásával igazolta is</a:t>
            </a:r>
          </a:p>
          <a:p>
            <a:r>
              <a:rPr lang="hu-HU" sz="2800" dirty="0" smtClean="0"/>
              <a:t>Felelősségvállalás a használt eszközökért</a:t>
            </a:r>
          </a:p>
          <a:p>
            <a:r>
              <a:rPr lang="hu-HU" sz="2800" dirty="0" smtClean="0"/>
              <a:t>Tilos enni/inni</a:t>
            </a:r>
          </a:p>
          <a:p>
            <a:r>
              <a:rPr lang="hu-HU" sz="2800" dirty="0" smtClean="0"/>
              <a:t>Óra végén mindent a helyére kell pakolni</a:t>
            </a:r>
          </a:p>
          <a:p>
            <a:r>
              <a:rPr lang="hu-HU" sz="2800" dirty="0" smtClean="0"/>
              <a:t>Számítógép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/>
              <a:t>Csak engedéllyel szabad bármit telepíteni, átállítani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/>
              <a:t>Óra végén: mindent visszaállítani eredeti állapotába (saját fájlok törlése)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8532440" y="6407944"/>
            <a:ext cx="480592" cy="365125"/>
          </a:xfrm>
        </p:spPr>
        <p:txBody>
          <a:bodyPr/>
          <a:lstStyle/>
          <a:p>
            <a:fld id="{20762419-D962-4EE6-B642-B6EE19BE78B3}" type="slidenum">
              <a:rPr lang="hu-HU" smtClean="0"/>
              <a:pPr/>
              <a:t>8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Laborrend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852936"/>
            <a:ext cx="8507288" cy="3273227"/>
          </a:xfrm>
        </p:spPr>
        <p:txBody>
          <a:bodyPr>
            <a:normAutofit/>
          </a:bodyPr>
          <a:lstStyle/>
          <a:p>
            <a:r>
              <a:rPr lang="hu-HU" sz="2800" dirty="0" smtClean="0"/>
              <a:t>Kapcsolási rajz tervezése</a:t>
            </a:r>
          </a:p>
          <a:p>
            <a:r>
              <a:rPr lang="hu-HU" sz="2800" dirty="0" smtClean="0"/>
              <a:t>Nyomtatott áramköri lap megrajzolása</a:t>
            </a:r>
          </a:p>
          <a:p>
            <a:r>
              <a:rPr lang="hu-HU" sz="2800" dirty="0" smtClean="0"/>
              <a:t>Forrasztás</a:t>
            </a:r>
          </a:p>
          <a:p>
            <a:r>
              <a:rPr lang="hu-HU" sz="2800" dirty="0" smtClean="0"/>
              <a:t>Elsősorban azoknak, akik ismerik az elektronika alapjait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8532440" y="6407944"/>
            <a:ext cx="480592" cy="365125"/>
          </a:xfrm>
        </p:spPr>
        <p:txBody>
          <a:bodyPr/>
          <a:lstStyle/>
          <a:p>
            <a:fld id="{20762419-D962-4EE6-B642-B6EE19BE78B3}" type="slidenum">
              <a:rPr lang="hu-HU" smtClean="0"/>
              <a:pPr/>
              <a:t>9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Autofit/>
          </a:bodyPr>
          <a:lstStyle/>
          <a:p>
            <a:r>
              <a:rPr lang="hu-HU" sz="4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Elektronikai Áramkörök Tervezése és Megvalósítása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J Téma">
  <a:themeElements>
    <a:clrScheme name="MJ">
      <a:dk1>
        <a:sysClr val="windowText" lastClr="000000"/>
      </a:dk1>
      <a:lt1>
        <a:sysClr val="window" lastClr="FFFFFF"/>
      </a:lt1>
      <a:dk2>
        <a:srgbClr val="464646"/>
      </a:dk2>
      <a:lt2>
        <a:srgbClr val="FFFFFF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Egyéni 3. séma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2348</TotalTime>
  <Words>310</Words>
  <Application>Microsoft Office PowerPoint</Application>
  <PresentationFormat>Diavetítés a képernyőre (4:3 oldalarány)</PresentationFormat>
  <Paragraphs>106</Paragraphs>
  <Slides>11</Slides>
  <Notes>10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20" baseType="lpstr">
      <vt:lpstr>Arial</vt:lpstr>
      <vt:lpstr>Calibri</vt:lpstr>
      <vt:lpstr>Comic Sans MS</vt:lpstr>
      <vt:lpstr>Georgia</vt:lpstr>
      <vt:lpstr>Times New Roman</vt:lpstr>
      <vt:lpstr>Wingdings</vt:lpstr>
      <vt:lpstr>Wingdings 2</vt:lpstr>
      <vt:lpstr>Wingdings 3</vt:lpstr>
      <vt:lpstr>MJ Téma</vt:lpstr>
      <vt:lpstr>Elektronikai Áramkörök Tervezése és Megvalósítása</vt:lpstr>
      <vt:lpstr>Tartalom</vt:lpstr>
      <vt:lpstr>Tűzvédelem</vt:lpstr>
      <vt:lpstr>Tűz esetén</vt:lpstr>
      <vt:lpstr>Munkavédelem</vt:lpstr>
      <vt:lpstr>Áramütés esetén</vt:lpstr>
      <vt:lpstr>Forrasztópáka</vt:lpstr>
      <vt:lpstr>Laborrend</vt:lpstr>
      <vt:lpstr>Elektronikai Áramkörök Tervezése és Megvalósítása</vt:lpstr>
      <vt:lpstr>Információk</vt:lpstr>
      <vt:lpstr>Tematika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Compact USB measurement and analysis system for  real-time fluctuation enhanced sensing</dc:title>
  <dc:creator>Mingesz Róbert</dc:creator>
  <cp:lastModifiedBy>János</cp:lastModifiedBy>
  <cp:revision>235</cp:revision>
  <dcterms:created xsi:type="dcterms:W3CDTF">2011-06-04T17:29:23Z</dcterms:created>
  <dcterms:modified xsi:type="dcterms:W3CDTF">2015-02-09T08:30:16Z</dcterms:modified>
</cp:coreProperties>
</file>