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72" r:id="rId5"/>
    <p:sldId id="288" r:id="rId6"/>
    <p:sldId id="273" r:id="rId7"/>
    <p:sldId id="274" r:id="rId8"/>
    <p:sldId id="275" r:id="rId9"/>
    <p:sldId id="287" r:id="rId10"/>
    <p:sldId id="316" r:id="rId11"/>
    <p:sldId id="315" r:id="rId12"/>
    <p:sldId id="284" r:id="rId13"/>
    <p:sldId id="276" r:id="rId14"/>
    <p:sldId id="277" r:id="rId15"/>
    <p:sldId id="286" r:id="rId16"/>
    <p:sldId id="278" r:id="rId17"/>
    <p:sldId id="289" r:id="rId18"/>
    <p:sldId id="290" r:id="rId19"/>
    <p:sldId id="279" r:id="rId20"/>
    <p:sldId id="280" r:id="rId21"/>
    <p:sldId id="281" r:id="rId22"/>
    <p:sldId id="282" r:id="rId23"/>
    <p:sldId id="283" r:id="rId24"/>
    <p:sldId id="259" r:id="rId25"/>
    <p:sldId id="260" r:id="rId26"/>
    <p:sldId id="291" r:id="rId27"/>
    <p:sldId id="306" r:id="rId28"/>
    <p:sldId id="262" r:id="rId29"/>
    <p:sldId id="261" r:id="rId30"/>
    <p:sldId id="292" r:id="rId31"/>
    <p:sldId id="307" r:id="rId32"/>
    <p:sldId id="293" r:id="rId33"/>
    <p:sldId id="294" r:id="rId34"/>
    <p:sldId id="308" r:id="rId35"/>
    <p:sldId id="295" r:id="rId36"/>
    <p:sldId id="296" r:id="rId37"/>
    <p:sldId id="297" r:id="rId38"/>
    <p:sldId id="299" r:id="rId39"/>
    <p:sldId id="298" r:id="rId40"/>
    <p:sldId id="300" r:id="rId41"/>
    <p:sldId id="301" r:id="rId42"/>
    <p:sldId id="309" r:id="rId43"/>
    <p:sldId id="310" r:id="rId44"/>
    <p:sldId id="311" r:id="rId45"/>
    <p:sldId id="312" r:id="rId46"/>
    <p:sldId id="313" r:id="rId47"/>
    <p:sldId id="314" r:id="rId48"/>
  </p:sldIdLst>
  <p:sldSz cx="9144000" cy="6858000" type="screen4x3"/>
  <p:notesSz cx="6808788" cy="9929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4" autoAdjust="0"/>
    <p:restoredTop sz="94660"/>
  </p:normalViewPr>
  <p:slideViewPr>
    <p:cSldViewPr>
      <p:cViewPr varScale="1">
        <p:scale>
          <a:sx n="109" d="100"/>
          <a:sy n="109" d="100"/>
        </p:scale>
        <p:origin x="15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6CCA0-DEB7-439C-A233-1596411A9FE4}" type="datetimeFigureOut">
              <a:rPr lang="hu-HU" smtClean="0"/>
              <a:pPr/>
              <a:t>2017.09.19.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A57A-6560-4D3E-BB4C-624925AB18B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0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2984-7FB4-4D6A-B531-EE84340FB35E}" type="datetimeFigureOut">
              <a:rPr lang="hu-HU" smtClean="0"/>
              <a:pPr/>
              <a:t>2017.09.19.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A377A-5C8C-4ABD-8273-DFD6C0F351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459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9419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4322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7406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858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23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0067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420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6000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70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203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202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6901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1213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1517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937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1863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27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802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1636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664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2554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7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6564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6662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0031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043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8297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490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63603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3329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9621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6703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177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9512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38558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6987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5310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0709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13265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4586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086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694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800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656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436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740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8156" y="6472768"/>
            <a:ext cx="1805408" cy="365760"/>
          </a:xfrm>
        </p:spPr>
        <p:txBody>
          <a:bodyPr/>
          <a:lstStyle>
            <a:lvl1pPr>
              <a:defRPr sz="1200"/>
            </a:lvl1pPr>
            <a:extLst/>
          </a:lstStyle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181759" y="6381328"/>
            <a:ext cx="2350681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32440" y="6407944"/>
            <a:ext cx="480592" cy="365125"/>
          </a:xfrm>
        </p:spPr>
        <p:txBody>
          <a:bodyPr/>
          <a:lstStyle>
            <a:lvl1pPr>
              <a:defRPr sz="1400"/>
            </a:lvl1pPr>
            <a:extLst/>
          </a:lstStyle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35496" y="6407944"/>
            <a:ext cx="1920240" cy="365760"/>
          </a:xfrm>
        </p:spPr>
        <p:txBody>
          <a:bodyPr/>
          <a:lstStyle/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0" y="6429810"/>
            <a:ext cx="1920240" cy="367968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EAT – 03 – 2012.02.21.</a:t>
            </a:r>
            <a:endParaRPr lang="hu-HU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5796136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Mingesz Róbert</a:t>
            </a:r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532440" y="6407944"/>
            <a:ext cx="48059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20762419-D962-4EE6-B642-B6EE19BE78B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331691"/>
          </a:xfrm>
        </p:spPr>
        <p:txBody>
          <a:bodyPr>
            <a:noAutofit/>
          </a:bodyPr>
          <a:lstStyle/>
          <a:p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Elektronikai Áramkörök Tervezése és Megvalósítása</a:t>
            </a:r>
            <a:endParaRPr lang="hu-HU" sz="3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516216" y="5157192"/>
            <a:ext cx="2520280" cy="576064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</a:rPr>
              <a:t>Mellár </a:t>
            </a:r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</a:rPr>
              <a:t>János</a:t>
            </a:r>
            <a:endParaRPr lang="hu-H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2700000" algn="tl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251520" y="3789040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2. óra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2017. </a:t>
            </a:r>
            <a:r>
              <a:rPr lang="hu-HU" sz="2800" noProof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latin typeface="Comic Sans MS" pitchFamily="66" charset="0"/>
              </a:rPr>
              <a:t>Szeptember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19. 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rgbClr val="000000">
                    <a:alpha val="2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7504" y="6342620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v 3.0  2013.07.16</a:t>
            </a:r>
            <a:r>
              <a:rPr lang="hu-HU" sz="16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hu-HU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Kondenzátorok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5" y="1268760"/>
            <a:ext cx="7691513" cy="36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962882"/>
            <a:ext cx="2896875" cy="1800000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H="1">
            <a:off x="4932040" y="5862882"/>
            <a:ext cx="1440160" cy="2304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372200" y="5373216"/>
            <a:ext cx="617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/>
              <a:t>+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val="37468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r>
              <a:rPr lang="hu-HU" sz="2800" dirty="0" smtClean="0"/>
              <a:t>Ellenállásokhoz hasonlóan</a:t>
            </a:r>
          </a:p>
          <a:p>
            <a:pPr lvl="1"/>
            <a:r>
              <a:rPr lang="hu-HU" sz="2400" dirty="0" smtClean="0"/>
              <a:t>Utolsó számjegy, hogy 10 </a:t>
            </a:r>
            <a:r>
              <a:rPr lang="hu-HU" sz="2400" dirty="0" err="1" smtClean="0"/>
              <a:t>hanyadik</a:t>
            </a:r>
            <a:r>
              <a:rPr lang="hu-HU" sz="2400" dirty="0" smtClean="0"/>
              <a:t> hatványa</a:t>
            </a:r>
          </a:p>
          <a:p>
            <a:r>
              <a:rPr lang="hu-HU" sz="2800" dirty="0" smtClean="0"/>
              <a:t>Pl.:</a:t>
            </a:r>
            <a:endParaRPr lang="hu-HU" sz="2800" dirty="0"/>
          </a:p>
          <a:p>
            <a:pPr lvl="1"/>
            <a:r>
              <a:rPr lang="hu-HU" sz="2400" dirty="0" smtClean="0"/>
              <a:t>Kondenzátoron: 103</a:t>
            </a:r>
          </a:p>
          <a:p>
            <a:pPr lvl="2"/>
            <a:r>
              <a:rPr lang="hu-HU" sz="2200" dirty="0" smtClean="0"/>
              <a:t>10*10</a:t>
            </a:r>
            <a:r>
              <a:rPr lang="hu-HU" sz="2200" baseline="30000" dirty="0" smtClean="0"/>
              <a:t>3</a:t>
            </a:r>
            <a:r>
              <a:rPr lang="hu-HU" sz="2200" dirty="0" smtClean="0"/>
              <a:t>pF = 10000pF = 10nF</a:t>
            </a:r>
          </a:p>
          <a:p>
            <a:pPr lvl="1"/>
            <a:r>
              <a:rPr lang="hu-HU" sz="2400" dirty="0"/>
              <a:t>Kondenzátoron: </a:t>
            </a:r>
            <a:r>
              <a:rPr lang="hu-HU" sz="2400" dirty="0" smtClean="0"/>
              <a:t>333</a:t>
            </a:r>
            <a:endParaRPr lang="hu-HU" sz="2400" dirty="0"/>
          </a:p>
          <a:p>
            <a:pPr lvl="2"/>
            <a:r>
              <a:rPr lang="hu-HU" sz="2200" dirty="0" smtClean="0"/>
              <a:t>33*10</a:t>
            </a:r>
            <a:r>
              <a:rPr lang="hu-HU" sz="2200" baseline="30000" dirty="0" smtClean="0"/>
              <a:t>3</a:t>
            </a:r>
            <a:r>
              <a:rPr lang="hu-HU" sz="2200" dirty="0" smtClean="0"/>
              <a:t>pF </a:t>
            </a:r>
            <a:r>
              <a:rPr lang="hu-HU" sz="2200" dirty="0"/>
              <a:t>= </a:t>
            </a:r>
            <a:r>
              <a:rPr lang="hu-HU" sz="2200" dirty="0" smtClean="0"/>
              <a:t>33000 </a:t>
            </a:r>
            <a:r>
              <a:rPr lang="hu-HU" sz="2200" dirty="0" err="1" smtClean="0"/>
              <a:t>pF</a:t>
            </a:r>
            <a:r>
              <a:rPr lang="hu-HU" sz="2200" dirty="0" smtClean="0"/>
              <a:t> = 33nF</a:t>
            </a:r>
            <a:endParaRPr lang="hu-HU" sz="2200" dirty="0"/>
          </a:p>
          <a:p>
            <a:pPr marL="630936" lvl="2" indent="0">
              <a:buNone/>
            </a:pPr>
            <a:r>
              <a:rPr lang="hu-HU" sz="2200" dirty="0" smtClean="0"/>
              <a:t>Tolerancia (</a:t>
            </a:r>
            <a:r>
              <a:rPr lang="hu-HU" sz="2200" smtClean="0"/>
              <a:t>néhány jelölés):</a:t>
            </a:r>
            <a:endParaRPr lang="hu-HU" sz="2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Kondenzátorok értéke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83" y="44624"/>
            <a:ext cx="1527675" cy="4500000"/>
          </a:xfrm>
          <a:prstGeom prst="rect">
            <a:avLst/>
          </a:prstGeom>
        </p:spPr>
      </p:pic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26751"/>
              </p:ext>
            </p:extLst>
          </p:nvPr>
        </p:nvGraphicFramePr>
        <p:xfrm>
          <a:off x="82810" y="4750674"/>
          <a:ext cx="8930223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006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Jelölés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B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C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D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F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H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J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Z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±0,1pF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±0,25pF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±0,5pF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±1%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±2%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±3%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±5%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±10%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±20%</a:t>
                      </a:r>
                    </a:p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+80%,-20%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3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Kondenzátorok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4098" name="Picture 2" descr="N:\Robi\- Alpha\- Edu\EAT\img\526px-Exploded_Electrolytic_Capac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89" y="908720"/>
            <a:ext cx="5010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Főbb feladatok:</a:t>
            </a:r>
          </a:p>
          <a:p>
            <a:pPr lvl="1"/>
            <a:r>
              <a:rPr lang="hu-HU" sz="2400" dirty="0" smtClean="0"/>
              <a:t>Energia tárolása</a:t>
            </a:r>
          </a:p>
          <a:p>
            <a:pPr lvl="1"/>
            <a:r>
              <a:rPr lang="hu-HU" sz="2400" dirty="0" smtClean="0"/>
              <a:t>Zavarszűrés</a:t>
            </a:r>
          </a:p>
          <a:p>
            <a:pPr lvl="1"/>
            <a:r>
              <a:rPr lang="hu-HU" sz="2400" dirty="0" smtClean="0"/>
              <a:t>Szűrőkörök</a:t>
            </a:r>
            <a:endParaRPr lang="hu-HU" sz="2400" dirty="0"/>
          </a:p>
          <a:p>
            <a:r>
              <a:rPr lang="hu-HU" sz="2800" dirty="0" smtClean="0"/>
              <a:t>Főbb paraméterek</a:t>
            </a:r>
          </a:p>
          <a:p>
            <a:pPr lvl="1"/>
            <a:r>
              <a:rPr lang="hu-HU" sz="2400" dirty="0" smtClean="0"/>
              <a:t>Érték (Henry, pl. 220 </a:t>
            </a:r>
            <a:r>
              <a:rPr lang="hu-HU" sz="2400" dirty="0" err="1" smtClean="0"/>
              <a:t>mH</a:t>
            </a:r>
            <a:r>
              <a:rPr lang="hu-HU" sz="2400" dirty="0" smtClean="0"/>
              <a:t>)</a:t>
            </a:r>
          </a:p>
          <a:p>
            <a:pPr lvl="1"/>
            <a:r>
              <a:rPr lang="hu-HU" sz="2400" dirty="0" smtClean="0"/>
              <a:t>Áramerősség</a:t>
            </a:r>
          </a:p>
          <a:p>
            <a:pPr lvl="1"/>
            <a:r>
              <a:rPr lang="hu-HU" sz="2400" dirty="0" smtClean="0"/>
              <a:t>Tokozás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Induktivitások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Induktivitások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5123" name="Picture 3" descr="N:\Robi\- Alpha\- Edu\EAT\img\003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5528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:\Robi\- Alpha\- Edu\EAT\img\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61629"/>
            <a:ext cx="15335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Induktivitások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5122" name="Picture 2" descr="N:\Robi\- Alpha\- Edu\EAT\img\Inductor_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68" y="836712"/>
            <a:ext cx="6489700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1338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Főbb feladatok:</a:t>
            </a:r>
          </a:p>
          <a:p>
            <a:pPr lvl="1"/>
            <a:r>
              <a:rPr lang="hu-HU" sz="2400" dirty="0" smtClean="0"/>
              <a:t>Egyenirányítás</a:t>
            </a:r>
          </a:p>
          <a:p>
            <a:pPr lvl="1"/>
            <a:r>
              <a:rPr lang="hu-HU" sz="2400" dirty="0" smtClean="0"/>
              <a:t>Védelem</a:t>
            </a:r>
          </a:p>
          <a:p>
            <a:pPr lvl="1"/>
            <a:r>
              <a:rPr lang="hu-HU" sz="2400" dirty="0" smtClean="0"/>
              <a:t>Feszültség stabilizálás</a:t>
            </a:r>
          </a:p>
          <a:p>
            <a:r>
              <a:rPr lang="hu-HU" sz="2800" dirty="0" smtClean="0"/>
              <a:t>Főbb paraméterek</a:t>
            </a:r>
            <a:endParaRPr lang="hu-HU" sz="2800" dirty="0"/>
          </a:p>
          <a:p>
            <a:pPr lvl="1"/>
            <a:r>
              <a:rPr lang="hu-HU" sz="2400" dirty="0" smtClean="0"/>
              <a:t>Nyitóirányú áram</a:t>
            </a:r>
          </a:p>
          <a:p>
            <a:pPr lvl="1"/>
            <a:r>
              <a:rPr lang="hu-HU" sz="2400" dirty="0" smtClean="0"/>
              <a:t>Nyitóirányú feszültség</a:t>
            </a:r>
          </a:p>
          <a:p>
            <a:pPr lvl="1"/>
            <a:r>
              <a:rPr lang="hu-HU" sz="2400" dirty="0" smtClean="0"/>
              <a:t>Maximális </a:t>
            </a:r>
            <a:r>
              <a:rPr lang="hu-HU" sz="2400" dirty="0" err="1" smtClean="0"/>
              <a:t>záróirányú</a:t>
            </a:r>
            <a:r>
              <a:rPr lang="hu-HU" sz="2400" dirty="0" smtClean="0"/>
              <a:t> feszültség</a:t>
            </a:r>
          </a:p>
          <a:p>
            <a:pPr lvl="1"/>
            <a:r>
              <a:rPr lang="hu-HU" sz="2400" dirty="0" smtClean="0"/>
              <a:t>Sebesség</a:t>
            </a:r>
          </a:p>
          <a:p>
            <a:pPr lvl="1"/>
            <a:r>
              <a:rPr lang="hu-HU" sz="2400" dirty="0" smtClean="0"/>
              <a:t>Teljesítmény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Diódák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Diódák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7170" name="Picture 2" descr="N:\Robi\- Alpha\- Edu\EAT\img\diode_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271136"/>
            <a:ext cx="5928907" cy="446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Diódák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8194" name="Picture 2" descr="N:\Robi\- Alpha\- Edu\EAT\img\di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1772816"/>
            <a:ext cx="45910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:\Robi\- Alpha\- Edu\EAT\img\single_fire_tach_adapter_dio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7173"/>
            <a:ext cx="3414737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Főbb feladatok:</a:t>
            </a:r>
          </a:p>
          <a:p>
            <a:pPr lvl="1"/>
            <a:r>
              <a:rPr lang="hu-HU" sz="2400" dirty="0" smtClean="0"/>
              <a:t>Erősítés</a:t>
            </a:r>
          </a:p>
          <a:p>
            <a:pPr lvl="1"/>
            <a:r>
              <a:rPr lang="hu-HU" sz="2400" dirty="0" smtClean="0"/>
              <a:t>Kapcsolás</a:t>
            </a:r>
            <a:endParaRPr lang="hu-HU" sz="2400" dirty="0"/>
          </a:p>
          <a:p>
            <a:r>
              <a:rPr lang="hu-HU" sz="2800" dirty="0" smtClean="0"/>
              <a:t>Főbb paraméterek:</a:t>
            </a:r>
          </a:p>
          <a:p>
            <a:pPr lvl="1"/>
            <a:r>
              <a:rPr lang="hu-HU" sz="2400" dirty="0" smtClean="0"/>
              <a:t>Technológia (bipoláris, JTET, MOSFET…)</a:t>
            </a:r>
          </a:p>
          <a:p>
            <a:pPr lvl="1"/>
            <a:r>
              <a:rPr lang="hu-HU" sz="2400" dirty="0" smtClean="0"/>
              <a:t>P vagy N típusú</a:t>
            </a:r>
          </a:p>
          <a:p>
            <a:pPr lvl="1"/>
            <a:r>
              <a:rPr lang="hu-HU" sz="2400" dirty="0" smtClean="0"/>
              <a:t>Maximális áram</a:t>
            </a:r>
          </a:p>
          <a:p>
            <a:pPr lvl="1"/>
            <a:r>
              <a:rPr lang="hu-HU" sz="2400" dirty="0" smtClean="0"/>
              <a:t>Maximális feszültség</a:t>
            </a:r>
          </a:p>
          <a:p>
            <a:pPr lvl="1"/>
            <a:r>
              <a:rPr lang="hu-HU" sz="2400" dirty="0" smtClean="0"/>
              <a:t>Maximális teljesítmény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Tranzisztorok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Diszkrét alkatrészek</a:t>
            </a:r>
          </a:p>
          <a:p>
            <a:pPr lvl="1"/>
            <a:r>
              <a:rPr lang="hu-HU" sz="2400" dirty="0" smtClean="0"/>
              <a:t>Passzív elemek</a:t>
            </a:r>
          </a:p>
          <a:p>
            <a:pPr lvl="1"/>
            <a:r>
              <a:rPr lang="hu-HU" sz="2400" dirty="0" smtClean="0"/>
              <a:t>Aktív elemek</a:t>
            </a:r>
          </a:p>
          <a:p>
            <a:r>
              <a:rPr lang="hu-HU" sz="2800" dirty="0" smtClean="0"/>
              <a:t>Integrált áramkörök</a:t>
            </a:r>
          </a:p>
          <a:p>
            <a:pPr lvl="1"/>
            <a:r>
              <a:rPr lang="hu-HU" sz="2400" dirty="0" smtClean="0"/>
              <a:t>Műveleti erősítők</a:t>
            </a:r>
          </a:p>
          <a:p>
            <a:pPr lvl="1"/>
            <a:r>
              <a:rPr lang="hu-HU" sz="2400" dirty="0" smtClean="0"/>
              <a:t>Tápfeszültség</a:t>
            </a:r>
          </a:p>
          <a:p>
            <a:pPr lvl="1"/>
            <a:r>
              <a:rPr lang="hu-HU" sz="2400" dirty="0" smtClean="0"/>
              <a:t>Logikai áramkörök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Tartalom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Tranzisztorok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9219" name="Picture 3" descr="N:\Robi\- Alpha\- Edu\EAT\img\F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91" y="1918506"/>
            <a:ext cx="6205817" cy="30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:\Robi\- Alpha\- Edu\EAT\img\BJ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" y="1918505"/>
            <a:ext cx="1116478" cy="30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Bipoláris tranzisztor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0242" name="Picture 2" descr="N:\Robi\- Alpha\- Edu\EAT\img\transistor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:\Robi\- Alpha\- Edu\EAT\img\tranl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95" y="2077616"/>
            <a:ext cx="28860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MOSFET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1266" name="Picture 2" descr="N:\Robi\- Alpha\- Edu\EAT\img\mosf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52" y="2010064"/>
            <a:ext cx="4157612" cy="39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:\Robi\- Alpha\- Edu\EAT\img\Mosfet_n-ch_circ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6350"/>
            <a:ext cx="3960440" cy="37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Műveleti erősítők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2290" name="Picture 2" descr="N:\Robi\- Alpha\- Edu\EAT\img\OP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8768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022960"/>
              </p:ext>
            </p:extLst>
          </p:nvPr>
        </p:nvGraphicFramePr>
        <p:xfrm>
          <a:off x="2901604" y="5157192"/>
          <a:ext cx="28890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5" imgW="1155600" imgH="241200" progId="Equation.3">
                  <p:embed/>
                </p:oleObj>
              </mc:Choice>
              <mc:Fallback>
                <p:oleObj name="Equation" r:id="rId5" imgW="1155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1604" y="5157192"/>
                        <a:ext cx="2889000" cy="60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24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Alapkapcsolások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3314" name="Picture 2" descr="N:\Robi\- Alpha\- Edu\EAT\img\OPAMP-B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820355" cy="29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891729"/>
              </p:ext>
            </p:extLst>
          </p:nvPr>
        </p:nvGraphicFramePr>
        <p:xfrm>
          <a:off x="477838" y="4652963"/>
          <a:ext cx="26670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5" imgW="1066680" imgH="431640" progId="Equation.3">
                  <p:embed/>
                </p:oleObj>
              </mc:Choice>
              <mc:Fallback>
                <p:oleObj name="Equation" r:id="rId5" imgW="1066680" imgH="431640" progId="Equation.3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652963"/>
                        <a:ext cx="26670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49993"/>
              </p:ext>
            </p:extLst>
          </p:nvPr>
        </p:nvGraphicFramePr>
        <p:xfrm>
          <a:off x="4033838" y="4833938"/>
          <a:ext cx="14605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7" imgW="583920" imgH="228600" progId="Equation.3">
                  <p:embed/>
                </p:oleObj>
              </mc:Choice>
              <mc:Fallback>
                <p:oleObj name="Equation" r:id="rId7" imgW="583920" imgH="228600" progId="Equation.3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4833938"/>
                        <a:ext cx="146050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00185"/>
              </p:ext>
            </p:extLst>
          </p:nvPr>
        </p:nvGraphicFramePr>
        <p:xfrm>
          <a:off x="6316663" y="4652963"/>
          <a:ext cx="22225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9" imgW="888840" imgH="431640" progId="Equation.3">
                  <p:embed/>
                </p:oleObj>
              </mc:Choice>
              <mc:Fallback>
                <p:oleObj name="Equation" r:id="rId9" imgW="888840" imgH="431640" progId="Equation.3">
                  <p:embed/>
                  <p:pic>
                    <p:nvPicPr>
                      <p:cNvPr id="0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4652963"/>
                        <a:ext cx="22225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Összeadás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4338" name="Picture 2" descr="N:\Robi\- Alpha\- Edu\EAT\img\A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1722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26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Komparátor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5362" name="Picture 2" descr="N:\Robi\- Alpha\- Edu\EAT\img\Compar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98700"/>
            <a:ext cx="678973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Tápfeszültség (unipoláris, bipoláris, feszültségszint)</a:t>
            </a:r>
          </a:p>
          <a:p>
            <a:r>
              <a:rPr lang="hu-HU" sz="2800" dirty="0" smtClean="0"/>
              <a:t>Bemeneti feszültségtartomány (pl. </a:t>
            </a:r>
            <a:r>
              <a:rPr lang="hu-HU" sz="2800" dirty="0" err="1" smtClean="0"/>
              <a:t>Rail-to</a:t>
            </a:r>
            <a:r>
              <a:rPr lang="hu-HU" sz="2800" dirty="0" smtClean="0"/>
              <a:t> </a:t>
            </a:r>
            <a:r>
              <a:rPr lang="hu-HU" sz="2800" dirty="0" err="1" smtClean="0"/>
              <a:t>Rail</a:t>
            </a:r>
            <a:r>
              <a:rPr lang="hu-HU" sz="2800" dirty="0" smtClean="0"/>
              <a:t>)</a:t>
            </a:r>
          </a:p>
          <a:p>
            <a:r>
              <a:rPr lang="hu-HU" sz="2800" dirty="0" smtClean="0"/>
              <a:t>Bemeneti impedancia</a:t>
            </a:r>
          </a:p>
          <a:p>
            <a:r>
              <a:rPr lang="hu-HU" sz="2800" dirty="0" smtClean="0"/>
              <a:t>Kimeneti feszültségtartomány</a:t>
            </a:r>
          </a:p>
          <a:p>
            <a:r>
              <a:rPr lang="hu-HU" sz="2800" dirty="0" smtClean="0"/>
              <a:t>Kimenet árama</a:t>
            </a:r>
          </a:p>
          <a:p>
            <a:r>
              <a:rPr lang="hu-HU" sz="2800" dirty="0" smtClean="0"/>
              <a:t>Frekvencia</a:t>
            </a:r>
          </a:p>
          <a:p>
            <a:r>
              <a:rPr lang="hu-HU" sz="2800" dirty="0" smtClean="0"/>
              <a:t>Zaj</a:t>
            </a:r>
          </a:p>
          <a:p>
            <a:r>
              <a:rPr lang="hu-HU" sz="2800" dirty="0" smtClean="0"/>
              <a:t>Védelem</a:t>
            </a:r>
          </a:p>
          <a:p>
            <a:endParaRPr lang="hu-HU" sz="2800" dirty="0" smtClean="0"/>
          </a:p>
          <a:p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27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Műveleti erősítők főbb paraméterei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3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75679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tápfeszültség és a föld közé kerülnek </a:t>
            </a:r>
          </a:p>
          <a:p>
            <a:r>
              <a:rPr lang="hu-HU" sz="2800" dirty="0" smtClean="0"/>
              <a:t>Feladat: hirtelen jelentkező energiaigények kielégítése</a:t>
            </a:r>
          </a:p>
          <a:p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Hidegítő</a:t>
            </a:r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 kondenzátorok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7410" name="Picture 2" descr="N:\Robi\- Alpha\- Edu\EAT\img\tutorial-d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74860"/>
            <a:ext cx="4680520" cy="35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29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Hidegítő</a:t>
            </a:r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 kondenzátorok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6386" name="Picture 2" descr="N:\Robi\- Alpha\- Edu\EAT\img\decoupling-under-load-e1319558005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24736" cy="49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1338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Főbb feladatok:</a:t>
            </a:r>
          </a:p>
          <a:p>
            <a:pPr lvl="1"/>
            <a:r>
              <a:rPr lang="hu-HU" sz="2400" dirty="0" smtClean="0"/>
              <a:t>Áramerősség szabályozás/korlátozás</a:t>
            </a:r>
          </a:p>
          <a:p>
            <a:pPr lvl="1"/>
            <a:r>
              <a:rPr lang="hu-HU" sz="2400" dirty="0" smtClean="0"/>
              <a:t>Feszültségosztó</a:t>
            </a:r>
          </a:p>
          <a:p>
            <a:pPr lvl="1"/>
            <a:r>
              <a:rPr lang="hu-HU" sz="2400" dirty="0" smtClean="0"/>
              <a:t>Szűrőkörök</a:t>
            </a:r>
          </a:p>
          <a:p>
            <a:pPr lvl="1"/>
            <a:r>
              <a:rPr lang="hu-HU" sz="2400" dirty="0" smtClean="0"/>
              <a:t>Védelem</a:t>
            </a:r>
          </a:p>
          <a:p>
            <a:r>
              <a:rPr lang="hu-HU" sz="2800" dirty="0" smtClean="0"/>
              <a:t>Főbb paraméterek</a:t>
            </a:r>
            <a:endParaRPr lang="hu-HU" sz="2800" dirty="0"/>
          </a:p>
          <a:p>
            <a:pPr lvl="1"/>
            <a:r>
              <a:rPr lang="hu-HU" sz="2400" dirty="0" smtClean="0"/>
              <a:t>Érték (Ohm, pl. 2k2)</a:t>
            </a:r>
          </a:p>
          <a:p>
            <a:pPr lvl="1"/>
            <a:r>
              <a:rPr lang="hu-HU" sz="2400" dirty="0" smtClean="0"/>
              <a:t>Tokozás</a:t>
            </a:r>
          </a:p>
          <a:p>
            <a:pPr lvl="1"/>
            <a:r>
              <a:rPr lang="hu-HU" sz="2400" dirty="0" smtClean="0"/>
              <a:t>Maximális teljesítmény</a:t>
            </a:r>
          </a:p>
          <a:p>
            <a:pPr lvl="1"/>
            <a:r>
              <a:rPr lang="hu-HU" sz="2400" dirty="0" smtClean="0"/>
              <a:t>Maximális feszültség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Ellenállások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74868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7805 Blokk diagramja</a:t>
            </a:r>
          </a:p>
          <a:p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30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Feszültség szabályozása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8434" name="Picture 2" descr="N:\Robi\- Alpha\- Edu\EAT\img\7805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2348880"/>
            <a:ext cx="7092280" cy="35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3635896" y="1298823"/>
            <a:ext cx="5328592" cy="155411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min 2 V feszültségesés a bemenet és a kimenet között</a:t>
            </a:r>
          </a:p>
          <a:p>
            <a:endParaRPr lang="hu-HU" sz="2800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31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78xx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0" name="Picture 3" descr="N:\Robi\- Alpha\- Edu\EAT\img\7805TO2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8822"/>
            <a:ext cx="3013720" cy="227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N:\Robi\- Alpha\- Edu\EAT\img\7805Cir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5495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300 </a:t>
            </a:r>
            <a:r>
              <a:rPr lang="hu-HU" sz="2800" dirty="0" err="1" smtClean="0"/>
              <a:t>mV</a:t>
            </a:r>
            <a:r>
              <a:rPr lang="hu-HU" sz="2800" dirty="0" smtClean="0"/>
              <a:t> feszültségesés a bemenet és a kimenet között (</a:t>
            </a:r>
            <a:r>
              <a:rPr lang="hu-HU" sz="2800" dirty="0" err="1" smtClean="0"/>
              <a:t>low</a:t>
            </a:r>
            <a:r>
              <a:rPr lang="hu-HU" sz="2800" dirty="0" smtClean="0"/>
              <a:t> </a:t>
            </a:r>
            <a:r>
              <a:rPr lang="hu-HU" sz="2800" dirty="0" err="1" smtClean="0"/>
              <a:t>drop</a:t>
            </a:r>
            <a:r>
              <a:rPr lang="hu-HU" sz="2800" dirty="0" smtClean="0"/>
              <a:t>)</a:t>
            </a:r>
          </a:p>
          <a:p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32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LP2985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0482" name="Picture 2" descr="N:\Robi\- Alpha\- Edu\EAT\img\LP29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639921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60466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LM2621</a:t>
            </a:r>
          </a:p>
          <a:p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33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Kapcsoló üzemű </a:t>
            </a:r>
            <a:r>
              <a:rPr lang="hu-HU" sz="4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feszültségátalakítás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1506" name="Picture 2" descr="N:\Robi\- Alpha\- Edu\EAT\img\LM26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82796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34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Induktivitás méretezése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48" y="1412776"/>
            <a:ext cx="45339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4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35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DC-DC konverterek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2530" name="Picture 2" descr="N:\Robi\- Alpha\- Edu\EAT\img\tm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6675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36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Digitális áramkörök - feszültségszintek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4578" name="Picture 2" descr="N:\Robi\- Alpha\- Edu\EAT\img\switching.leve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3" y="1628800"/>
            <a:ext cx="7432788" cy="42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37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Logikai áramkörök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5602" name="Picture 2" descr="N:\Robi\- Alpha\- Edu\EAT\img\450px-Baop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1" y="1977405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N:\Robi\- Alpha\- Edu\EAT\img\o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N:\Robi\- Alpha\- Edu\EAT\img\logicly-iec-ski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27" y="4054252"/>
            <a:ext cx="3476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1216" y="1340768"/>
            <a:ext cx="2746648" cy="532656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Push-Pull</a:t>
            </a:r>
            <a:endParaRPr lang="hu-HU" sz="2800" dirty="0" smtClean="0"/>
          </a:p>
          <a:p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38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Digitális kimenetek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932040" y="1268760"/>
            <a:ext cx="367240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 smtClean="0"/>
              <a:t>Open kollektoros</a:t>
            </a:r>
          </a:p>
          <a:p>
            <a:endParaRPr lang="hu-HU" sz="2800" dirty="0" smtClean="0"/>
          </a:p>
        </p:txBody>
      </p:sp>
      <p:pic>
        <p:nvPicPr>
          <p:cNvPr id="27650" name="Picture 2" descr="N:\Robi\- Alpha\- Edu\EAT\img\800px-OpencollectorV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0" y="2139168"/>
            <a:ext cx="3923928" cy="24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N:\Robi\- Alpha\- Edu\EAT\img\Logic_bus_example_-_with_pull-up_resis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84" y="4451255"/>
            <a:ext cx="2016224" cy="19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N:\Robi\- Alpha\- Edu\EAT\img\511px-Pushpu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048755" cy="35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39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USB-Soros</a:t>
            </a:r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 konverter – FTDI232R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6626" name="Picture 2" descr="N:\Robi\- Alpha\- Edu\EAT\img\FT2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57078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Ellenállások tokozása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1026" name="Picture 2" descr="N:\Robi\- Alpha\- Edu\EAT\img\resis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98" y="1268760"/>
            <a:ext cx="5076826" cy="2857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Robi\- Alpha\- Edu\EAT\img\SMD-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18557"/>
            <a:ext cx="3739754" cy="24948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9552" y="1556792"/>
            <a:ext cx="255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hu-HU" sz="2800" dirty="0" smtClean="0"/>
              <a:t>Furatszerelt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7820" y="4581128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hu-HU" sz="2800" dirty="0" smtClean="0"/>
              <a:t>Felületszerelt (SMD)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40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Analóg és digitális föld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8674" name="Picture 2" descr="N:\Robi\- Alpha\- Edu\EAT\img\AG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83736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Mikrovezérlő</a:t>
            </a:r>
            <a:endParaRPr lang="hu-HU" sz="2800" dirty="0" smtClean="0"/>
          </a:p>
          <a:p>
            <a:r>
              <a:rPr lang="hu-HU" sz="2800" dirty="0" smtClean="0"/>
              <a:t>Analóg bemenet</a:t>
            </a:r>
          </a:p>
          <a:p>
            <a:r>
              <a:rPr lang="hu-HU" sz="2800" dirty="0" smtClean="0"/>
              <a:t>Digitális I/O</a:t>
            </a:r>
          </a:p>
          <a:p>
            <a:r>
              <a:rPr lang="hu-HU" sz="2800" dirty="0" smtClean="0"/>
              <a:t>USB</a:t>
            </a:r>
          </a:p>
          <a:p>
            <a:r>
              <a:rPr lang="hu-HU" sz="2800" dirty="0" smtClean="0"/>
              <a:t>RS232</a:t>
            </a:r>
          </a:p>
          <a:p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41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MA-DAQ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Home\EAT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9144000" cy="63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24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Home\EAT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3999" cy="63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67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Home\EAT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" y="188640"/>
            <a:ext cx="9128126" cy="62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67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Home\EAT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" y="172582"/>
            <a:ext cx="9146882" cy="62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67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46</a:t>
            </a:fld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36"/>
            <a:ext cx="9128172" cy="625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7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Home\EAT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372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67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Ellenállások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6146" name="Picture 2" descr="N:\Robi\- Alpha\- Edu\EAT\img\schematic-symbols-resis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5207"/>
            <a:ext cx="3253010" cy="17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:\Robi\- Alpha\- Edu\EAT\img\schematic-symbols-variable-resis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83" y="3284984"/>
            <a:ext cx="380768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563888" cy="3226370"/>
          </a:xfrm>
        </p:spPr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Ellenállások értéke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2050" name="Picture 2" descr="N:\Robi\- Alpha\- Edu\EAT\img\Color co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5432548" cy="6879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r>
              <a:rPr lang="hu-HU" sz="2800" dirty="0" smtClean="0"/>
              <a:t>Főbb feladatok:</a:t>
            </a:r>
          </a:p>
          <a:p>
            <a:pPr lvl="1"/>
            <a:r>
              <a:rPr lang="hu-HU" sz="2400" dirty="0" smtClean="0"/>
              <a:t>Energia tárolása</a:t>
            </a:r>
          </a:p>
          <a:p>
            <a:pPr lvl="1"/>
            <a:r>
              <a:rPr lang="hu-HU" sz="2400" dirty="0" err="1" smtClean="0"/>
              <a:t>Hidegítés</a:t>
            </a:r>
            <a:endParaRPr lang="hu-HU" sz="2400" dirty="0" smtClean="0"/>
          </a:p>
          <a:p>
            <a:pPr lvl="1"/>
            <a:r>
              <a:rPr lang="hu-HU" sz="2400" dirty="0" smtClean="0"/>
              <a:t>Szűrőkörök</a:t>
            </a:r>
          </a:p>
          <a:p>
            <a:r>
              <a:rPr lang="hu-HU" sz="2800" dirty="0" smtClean="0"/>
              <a:t>Főbb paraméterek</a:t>
            </a:r>
            <a:endParaRPr lang="hu-HU" sz="2800" dirty="0"/>
          </a:p>
          <a:p>
            <a:pPr lvl="1"/>
            <a:r>
              <a:rPr lang="hu-HU" sz="2400" dirty="0" smtClean="0"/>
              <a:t>Érték (Farád, pl. 220u)</a:t>
            </a:r>
          </a:p>
          <a:p>
            <a:pPr lvl="1"/>
            <a:r>
              <a:rPr lang="hu-HU" sz="2400" dirty="0" smtClean="0"/>
              <a:t>Technológia (kerámia, fólia, tantál, elektrolit)</a:t>
            </a:r>
          </a:p>
          <a:p>
            <a:pPr lvl="1"/>
            <a:r>
              <a:rPr lang="hu-HU" sz="2400" dirty="0" smtClean="0"/>
              <a:t>Tokozás</a:t>
            </a:r>
          </a:p>
          <a:p>
            <a:pPr lvl="1"/>
            <a:r>
              <a:rPr lang="hu-HU" sz="2400" dirty="0" smtClean="0"/>
              <a:t>Maximális feszültség</a:t>
            </a:r>
          </a:p>
          <a:p>
            <a:pPr lvl="1"/>
            <a:r>
              <a:rPr lang="hu-HU" sz="2400" dirty="0" smtClean="0"/>
              <a:t>ESR (ekvivalens soros ellenállás)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Kondenzátorok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Kondenzátorok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3075" name="Picture 3" descr="N:\Robi\- Alpha\- Edu\EAT\img\ur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8862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:\Robi\- Alpha\- Edu\EAT\img\schematic-symbols-electrolytic-capac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991383" cy="15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2419-D962-4EE6-B642-B6EE19BE78B3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2700000" algn="tl">
                    <a:schemeClr val="accent1">
                      <a:lumMod val="50000"/>
                      <a:alpha val="20000"/>
                    </a:schemeClr>
                  </a:outerShdw>
                </a:effectLst>
              </a:rPr>
              <a:t>Kondenzátorok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2700000" algn="tl">
                  <a:schemeClr val="accent1">
                    <a:lumMod val="50000"/>
                    <a:alpha val="20000"/>
                  </a:schemeClr>
                </a:outerShdw>
              </a:effectLst>
            </a:endParaRPr>
          </a:p>
        </p:txBody>
      </p:sp>
      <p:pic>
        <p:nvPicPr>
          <p:cNvPr id="3074" name="Picture 2" descr="N:\Robi\- Alpha\- Edu\EAT\img\Photo-SMDcapaci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840760" cy="512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J theme">
  <a:themeElements>
    <a:clrScheme name="MJ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gyéni 3. sém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MJ theme</Template>
  <TotalTime>2167</TotalTime>
  <Words>469</Words>
  <Application>Microsoft Office PowerPoint</Application>
  <PresentationFormat>Diavetítés a képernyőre (4:3 oldalarány)</PresentationFormat>
  <Paragraphs>245</Paragraphs>
  <Slides>47</Slides>
  <Notes>46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6" baseType="lpstr">
      <vt:lpstr>Arial</vt:lpstr>
      <vt:lpstr>Calibri</vt:lpstr>
      <vt:lpstr>Comic Sans MS</vt:lpstr>
      <vt:lpstr>Georgia</vt:lpstr>
      <vt:lpstr>Wingdings</vt:lpstr>
      <vt:lpstr>Wingdings 2</vt:lpstr>
      <vt:lpstr>Wingdings 3</vt:lpstr>
      <vt:lpstr>MJ theme</vt:lpstr>
      <vt:lpstr>Equation</vt:lpstr>
      <vt:lpstr>Elektronikai Áramkörök Tervezése és Megvalósítása</vt:lpstr>
      <vt:lpstr>Tartalom</vt:lpstr>
      <vt:lpstr>Ellenállások</vt:lpstr>
      <vt:lpstr>Ellenállások tokozása</vt:lpstr>
      <vt:lpstr>Ellenállások</vt:lpstr>
      <vt:lpstr>Ellenállások értéke</vt:lpstr>
      <vt:lpstr>Kondenzátorok</vt:lpstr>
      <vt:lpstr>Kondenzátorok</vt:lpstr>
      <vt:lpstr>Kondenzátorok</vt:lpstr>
      <vt:lpstr>Kondenzátorok</vt:lpstr>
      <vt:lpstr>Kondenzátorok értéke</vt:lpstr>
      <vt:lpstr>Kondenzátorok</vt:lpstr>
      <vt:lpstr>Induktivitások</vt:lpstr>
      <vt:lpstr>Induktivitások</vt:lpstr>
      <vt:lpstr>Induktivitások</vt:lpstr>
      <vt:lpstr>Diódák</vt:lpstr>
      <vt:lpstr>Diódák</vt:lpstr>
      <vt:lpstr>Diódák</vt:lpstr>
      <vt:lpstr>Tranzisztorok</vt:lpstr>
      <vt:lpstr>Tranzisztorok</vt:lpstr>
      <vt:lpstr>Bipoláris tranzisztor</vt:lpstr>
      <vt:lpstr>MOSFET</vt:lpstr>
      <vt:lpstr>Műveleti erősítők</vt:lpstr>
      <vt:lpstr>Alapkapcsolások</vt:lpstr>
      <vt:lpstr>Összeadás</vt:lpstr>
      <vt:lpstr>Komparátor</vt:lpstr>
      <vt:lpstr>Műveleti erősítők főbb paraméterei</vt:lpstr>
      <vt:lpstr>Hidegítő kondenzátorok</vt:lpstr>
      <vt:lpstr>Hidegítő kondenzátorok</vt:lpstr>
      <vt:lpstr>Feszültség szabályozása</vt:lpstr>
      <vt:lpstr>78xx</vt:lpstr>
      <vt:lpstr>LP2985</vt:lpstr>
      <vt:lpstr>Kapcsoló üzemű feszültségátalakítás</vt:lpstr>
      <vt:lpstr>Induktivitás méretezése</vt:lpstr>
      <vt:lpstr>DC-DC konverterek</vt:lpstr>
      <vt:lpstr>Digitális áramkörök - feszültségszintek</vt:lpstr>
      <vt:lpstr>Logikai áramkörök</vt:lpstr>
      <vt:lpstr>Digitális kimenetek</vt:lpstr>
      <vt:lpstr>USB-Soros konverter – FTDI232R</vt:lpstr>
      <vt:lpstr>Analóg és digitális föld</vt:lpstr>
      <vt:lpstr>MA-DAQ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USB measurement and analysis system for  real-time fluctuation enhanced sensing</dc:title>
  <dc:creator>Mingesz Róbert</dc:creator>
  <cp:lastModifiedBy>János</cp:lastModifiedBy>
  <cp:revision>239</cp:revision>
  <dcterms:created xsi:type="dcterms:W3CDTF">2011-06-04T17:29:23Z</dcterms:created>
  <dcterms:modified xsi:type="dcterms:W3CDTF">2017-09-19T08:52:27Z</dcterms:modified>
</cp:coreProperties>
</file>