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78" r:id="rId4"/>
    <p:sldId id="279" r:id="rId5"/>
    <p:sldId id="258" r:id="rId6"/>
    <p:sldId id="259" r:id="rId7"/>
    <p:sldId id="260" r:id="rId8"/>
    <p:sldId id="261" r:id="rId9"/>
    <p:sldId id="262" r:id="rId10"/>
    <p:sldId id="277" r:id="rId11"/>
    <p:sldId id="263" r:id="rId12"/>
    <p:sldId id="264" r:id="rId13"/>
    <p:sldId id="268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9926638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4" autoAdjust="0"/>
    <p:restoredTop sz="94660"/>
  </p:normalViewPr>
  <p:slideViewPr>
    <p:cSldViewPr>
      <p:cViewPr varScale="1">
        <p:scale>
          <a:sx n="109" d="100"/>
          <a:sy n="109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2016.09.19.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2016.09.19.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8" tIns="45679" rIns="91358" bIns="45679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358" tIns="45679" rIns="91358" bIns="45679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11</a:t>
            </a:fld>
            <a:endParaRPr lang="hu-H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12</a:t>
            </a:fld>
            <a:endParaRPr lang="hu-H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13</a:t>
            </a:fld>
            <a:endParaRPr lang="hu-H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14</a:t>
            </a:fld>
            <a:endParaRPr lang="hu-H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15</a:t>
            </a:fld>
            <a:endParaRPr lang="hu-H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16</a:t>
            </a:fld>
            <a:endParaRPr lang="hu-H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17</a:t>
            </a:fld>
            <a:endParaRPr lang="hu-H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18</a:t>
            </a:fld>
            <a:endParaRPr lang="hu-H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19</a:t>
            </a:fld>
            <a:endParaRPr lang="hu-H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20</a:t>
            </a:fld>
            <a:endParaRPr lang="hu-H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21</a:t>
            </a:fld>
            <a:endParaRPr lang="hu-H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22</a:t>
            </a:fld>
            <a:endParaRPr lang="hu-H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23</a:t>
            </a:fld>
            <a:endParaRPr lang="hu-H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24</a:t>
            </a:fld>
            <a:endParaRPr lang="hu-H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2228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5</a:t>
            </a:fld>
            <a:endParaRPr lang="hu-H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6</a:t>
            </a:fld>
            <a:endParaRPr lang="hu-H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7</a:t>
            </a:fld>
            <a:endParaRPr lang="hu-H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8</a:t>
            </a:fld>
            <a:endParaRPr lang="hu-H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9</a:t>
            </a:fld>
            <a:endParaRPr lang="hu-H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10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/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dsoft.i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020272" y="5229200"/>
            <a:ext cx="2016224" cy="504056"/>
          </a:xfrm>
        </p:spPr>
        <p:txBody>
          <a:bodyPr>
            <a:noAutofit/>
          </a:bodyPr>
          <a:lstStyle/>
          <a:p>
            <a:r>
              <a:rPr lang="hu-H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János</a:t>
            </a: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3. 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2016. Szeptember 19.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07504" y="6342620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v 3.0.  2016.09.05</a:t>
            </a:r>
            <a:r>
              <a:rPr lang="hu-HU" sz="16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hu-H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0888"/>
            <a:ext cx="8507288" cy="3705275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Alkatrészkönyvtárak használatba vétele</a:t>
            </a:r>
          </a:p>
          <a:p>
            <a:pPr lvl="1"/>
            <a:r>
              <a:rPr lang="hu-HU" sz="2400" dirty="0" err="1" smtClean="0"/>
              <a:t>Control</a:t>
            </a:r>
            <a:r>
              <a:rPr lang="hu-HU" sz="2400" dirty="0" smtClean="0"/>
              <a:t> Panel → Alkatrészkönyvtárak → Jobb egér klikk (Alkatrészkönyvtárakra) → Összes alkatrészkönyvtár használatba vétele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Alkatrészkönyvtárak használatba vétele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266778"/>
            <a:ext cx="42672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2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 smtClean="0"/>
          </a:p>
          <a:p>
            <a:pPr marL="457200" lvl="1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11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1131143"/>
            <a:ext cx="6562725" cy="561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35496" y="827420"/>
            <a:ext cx="9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Action</a:t>
            </a:r>
          </a:p>
          <a:p>
            <a:r>
              <a:rPr lang="hu-HU" dirty="0" err="1" smtClean="0"/>
              <a:t>Toolbar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755576" y="1473751"/>
            <a:ext cx="535062" cy="227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0" y="2996952"/>
            <a:ext cx="1250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Command</a:t>
            </a:r>
            <a:endParaRPr lang="hu-HU" dirty="0" smtClean="0"/>
          </a:p>
          <a:p>
            <a:r>
              <a:rPr lang="hu-HU" dirty="0" smtClean="0"/>
              <a:t> </a:t>
            </a:r>
            <a:r>
              <a:rPr lang="hu-HU" dirty="0" err="1" smtClean="0"/>
              <a:t>Toolbar</a:t>
            </a:r>
            <a:endParaRPr lang="hu-HU" dirty="0"/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578163" y="3717032"/>
            <a:ext cx="6253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-65824" y="2134597"/>
            <a:ext cx="135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Command</a:t>
            </a:r>
            <a:endParaRPr lang="hu-HU" dirty="0" smtClean="0"/>
          </a:p>
          <a:p>
            <a:r>
              <a:rPr lang="hu-HU" dirty="0" err="1" smtClean="0"/>
              <a:t>Parameters</a:t>
            </a:r>
            <a:endParaRPr lang="hu-HU" dirty="0"/>
          </a:p>
        </p:txBody>
      </p:sp>
      <p:cxnSp>
        <p:nvCxnSpPr>
          <p:cNvPr id="21" name="Egyenes összekötő nyíllal 20"/>
          <p:cNvCxnSpPr/>
          <p:nvPr/>
        </p:nvCxnSpPr>
        <p:spPr>
          <a:xfrm flipV="1">
            <a:off x="625331" y="1988840"/>
            <a:ext cx="596953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endParaRPr lang="hu-HU" sz="2800" dirty="0" smtClean="0"/>
          </a:p>
          <a:p>
            <a:pPr lvl="2">
              <a:buFont typeface="Arial" pitchFamily="34" charset="0"/>
              <a:buChar char="•"/>
            </a:pPr>
            <a:r>
              <a:rPr lang="hu-HU" sz="2800" dirty="0" smtClean="0"/>
              <a:t>Parancs függő paraméterek</a:t>
            </a:r>
          </a:p>
          <a:p>
            <a:pPr lvl="2"/>
            <a:r>
              <a:rPr lang="hu-HU" sz="2800" dirty="0" err="1" smtClean="0"/>
              <a:t>Grid</a:t>
            </a:r>
            <a:endParaRPr lang="hu-HU" sz="2800" dirty="0" smtClean="0"/>
          </a:p>
          <a:p>
            <a:pPr lvl="3"/>
            <a:r>
              <a:rPr lang="hu-HU" dirty="0" smtClean="0"/>
              <a:t>Rács nagyságának és mértékegységének beállítása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Parameters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32385"/>
            <a:ext cx="7623810" cy="30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71" y="2636912"/>
            <a:ext cx="511973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4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smtClean="0"/>
              <a:t>Fájl megnyitás</a:t>
            </a:r>
          </a:p>
          <a:p>
            <a:pPr lvl="2"/>
            <a:r>
              <a:rPr lang="hu-HU" sz="2800" dirty="0" smtClean="0"/>
              <a:t>Fájl mentése</a:t>
            </a:r>
          </a:p>
          <a:p>
            <a:pPr lvl="2"/>
            <a:r>
              <a:rPr lang="hu-HU" sz="2800" dirty="0" smtClean="0"/>
              <a:t>Nyomtatás</a:t>
            </a:r>
          </a:p>
          <a:p>
            <a:pPr lvl="2"/>
            <a:r>
              <a:rPr lang="hu-HU" sz="2800" dirty="0" smtClean="0"/>
              <a:t>CAM </a:t>
            </a:r>
            <a:r>
              <a:rPr lang="hu-HU" sz="2800" dirty="0" err="1" smtClean="0"/>
              <a:t>processor</a:t>
            </a:r>
            <a:endParaRPr lang="hu-HU" sz="2800" dirty="0" smtClean="0"/>
          </a:p>
          <a:p>
            <a:pPr lvl="3"/>
            <a:r>
              <a:rPr lang="hu-HU" dirty="0" smtClean="0"/>
              <a:t>CAM fájlok készítése</a:t>
            </a:r>
          </a:p>
          <a:p>
            <a:pPr lvl="2"/>
            <a:r>
              <a:rPr lang="hu-HU" sz="2800" dirty="0" err="1" smtClean="0"/>
              <a:t>Board</a:t>
            </a:r>
            <a:r>
              <a:rPr lang="hu-HU" sz="2800" dirty="0" smtClean="0"/>
              <a:t> megnyitás/készítés</a:t>
            </a:r>
          </a:p>
          <a:p>
            <a:pPr lvl="2"/>
            <a:endParaRPr lang="hu-HU" sz="2800" dirty="0" smtClean="0"/>
          </a:p>
          <a:p>
            <a:pPr lvl="2"/>
            <a:r>
              <a:rPr lang="hu-HU" sz="2800" dirty="0" smtClean="0"/>
              <a:t>Új/Betölt/Eltávolít </a:t>
            </a:r>
            <a:r>
              <a:rPr lang="hu-HU" sz="2800" dirty="0" err="1" smtClean="0"/>
              <a:t>Schematic</a:t>
            </a: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Action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76253" cy="464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452440" cy="464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52808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62596"/>
            <a:ext cx="488160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6" y="3861048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80" y="4437112"/>
            <a:ext cx="1104908" cy="33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6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514350" lvl="1" indent="0">
              <a:buNone/>
            </a:pPr>
            <a:r>
              <a:rPr lang="hu-HU" dirty="0" smtClean="0"/>
              <a:t>Ablak </a:t>
            </a:r>
          </a:p>
          <a:p>
            <a:pPr lvl="2"/>
            <a:r>
              <a:rPr lang="hu-HU" sz="2800" dirty="0" smtClean="0"/>
              <a:t>Minden látszódjon </a:t>
            </a:r>
            <a:r>
              <a:rPr lang="hu-HU" dirty="0" smtClean="0"/>
              <a:t>(ALT+F2)</a:t>
            </a:r>
          </a:p>
          <a:p>
            <a:pPr lvl="2"/>
            <a:r>
              <a:rPr lang="hu-HU" sz="2800" dirty="0" smtClean="0"/>
              <a:t>Nagyítás </a:t>
            </a:r>
            <a:r>
              <a:rPr lang="hu-HU" dirty="0" smtClean="0"/>
              <a:t>(F3)</a:t>
            </a:r>
          </a:p>
          <a:p>
            <a:pPr lvl="2"/>
            <a:r>
              <a:rPr lang="hu-HU" sz="2800" dirty="0" smtClean="0"/>
              <a:t>Kicsinyítés </a:t>
            </a:r>
            <a:r>
              <a:rPr lang="hu-HU" dirty="0" smtClean="0"/>
              <a:t>(F4)</a:t>
            </a:r>
          </a:p>
          <a:p>
            <a:pPr lvl="2"/>
            <a:r>
              <a:rPr lang="hu-HU" sz="2800" dirty="0" smtClean="0"/>
              <a:t>Újra rajzol </a:t>
            </a:r>
            <a:r>
              <a:rPr lang="hu-HU" dirty="0" smtClean="0"/>
              <a:t>(F2)</a:t>
            </a:r>
          </a:p>
          <a:p>
            <a:pPr lvl="2"/>
            <a:r>
              <a:rPr lang="hu-HU" sz="2800" dirty="0" smtClean="0"/>
              <a:t>Kijelölésre nagyítás</a:t>
            </a:r>
          </a:p>
          <a:p>
            <a:pPr lvl="2"/>
            <a:r>
              <a:rPr lang="hu-HU" sz="2800" dirty="0" smtClean="0"/>
              <a:t>Visszavonás/Újra</a:t>
            </a:r>
          </a:p>
          <a:p>
            <a:pPr lvl="3"/>
            <a:r>
              <a:rPr lang="hu-HU" dirty="0" smtClean="0"/>
              <a:t>Szerkesztés → Módosítások listája</a:t>
            </a:r>
          </a:p>
          <a:p>
            <a:pPr marL="1371600" lvl="3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Action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6" y="2004736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63" y="3000943"/>
            <a:ext cx="47625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63" y="3501008"/>
            <a:ext cx="476253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63" y="3960859"/>
            <a:ext cx="476253" cy="47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3" y="4437112"/>
            <a:ext cx="1035853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939" y="5301208"/>
            <a:ext cx="29051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1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Info</a:t>
            </a:r>
            <a:endParaRPr lang="hu-HU" sz="2800" dirty="0" smtClean="0"/>
          </a:p>
          <a:p>
            <a:pPr lvl="3"/>
            <a:r>
              <a:rPr lang="hu-HU" dirty="0" smtClean="0"/>
              <a:t>Megmutatja a kijelölt objektum tulajdonságait</a:t>
            </a:r>
          </a:p>
          <a:p>
            <a:pPr lvl="2"/>
            <a:r>
              <a:rPr lang="hu-HU" sz="2800" dirty="0" smtClean="0"/>
              <a:t>Show</a:t>
            </a:r>
          </a:p>
          <a:p>
            <a:pPr lvl="3"/>
            <a:r>
              <a:rPr lang="hu-HU" dirty="0" smtClean="0"/>
              <a:t>Kiemeli a kijelölt objektumot</a:t>
            </a:r>
          </a:p>
          <a:p>
            <a:pPr lvl="3"/>
            <a:r>
              <a:rPr lang="hu-HU" dirty="0" smtClean="0"/>
              <a:t>Parancssor : Show R1 , Show @ R1</a:t>
            </a:r>
          </a:p>
          <a:p>
            <a:pPr lvl="2"/>
            <a:r>
              <a:rPr lang="hu-HU" sz="2800" dirty="0" smtClean="0"/>
              <a:t>Display</a:t>
            </a:r>
          </a:p>
          <a:p>
            <a:pPr lvl="3"/>
            <a:r>
              <a:rPr lang="hu-HU" dirty="0" smtClean="0"/>
              <a:t>Megjelenítési rétegek be/kikapcsolása</a:t>
            </a:r>
          </a:p>
          <a:p>
            <a:pPr lvl="2"/>
            <a:r>
              <a:rPr lang="hu-HU" sz="2800" dirty="0" smtClean="0"/>
              <a:t>Mark</a:t>
            </a:r>
          </a:p>
          <a:p>
            <a:pPr lvl="3"/>
            <a:r>
              <a:rPr lang="hu-HU" dirty="0" smtClean="0"/>
              <a:t>A következő egér kattintással egy új származtatási koordinátát (0 , </a:t>
            </a:r>
            <a:r>
              <a:rPr lang="hu-HU" dirty="0" err="1" smtClean="0"/>
              <a:t>0</a:t>
            </a:r>
            <a:r>
              <a:rPr lang="hu-HU" dirty="0" smtClean="0"/>
              <a:t>) lehet lerakni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44696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6" y="2389159"/>
            <a:ext cx="488160" cy="535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476253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5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Move</a:t>
            </a:r>
            <a:endParaRPr lang="hu-HU" sz="2800" dirty="0" smtClean="0"/>
          </a:p>
          <a:p>
            <a:pPr lvl="3"/>
            <a:r>
              <a:rPr lang="hu-HU" dirty="0" smtClean="0"/>
              <a:t>Alkatrészek/Objektum mozgatása</a:t>
            </a:r>
          </a:p>
          <a:p>
            <a:pPr lvl="3"/>
            <a:r>
              <a:rPr lang="hu-HU" dirty="0" smtClean="0"/>
              <a:t>Jobb egér kattintásra objektum/ok fogatása</a:t>
            </a:r>
          </a:p>
          <a:p>
            <a:pPr lvl="3"/>
            <a:r>
              <a:rPr lang="hu-HU" dirty="0" smtClean="0"/>
              <a:t>Csoportos mozgatás: bal egér </a:t>
            </a:r>
            <a:r>
              <a:rPr lang="hu-HU" dirty="0" err="1" smtClean="0"/>
              <a:t>katt</a:t>
            </a:r>
            <a:r>
              <a:rPr lang="hu-HU" dirty="0" smtClean="0"/>
              <a:t>       ,  majd bal egér </a:t>
            </a:r>
            <a:r>
              <a:rPr lang="hu-HU" dirty="0" err="1" smtClean="0"/>
              <a:t>katt</a:t>
            </a:r>
            <a:r>
              <a:rPr lang="hu-HU" dirty="0" smtClean="0"/>
              <a:t>       , kapcsolási rajzon bal egér gombot lenyomva, az egeret mozgatva kijelölni az objektumokat, egér gombot felengedni, jobb egér </a:t>
            </a:r>
            <a:r>
              <a:rPr lang="hu-HU" dirty="0" err="1" smtClean="0"/>
              <a:t>katt</a:t>
            </a:r>
            <a:r>
              <a:rPr lang="hu-HU" dirty="0" smtClean="0"/>
              <a:t>, menüből kiválasztani a </a:t>
            </a:r>
            <a:r>
              <a:rPr lang="hu-HU" dirty="0" err="1" smtClean="0"/>
              <a:t>Move</a:t>
            </a:r>
            <a:r>
              <a:rPr lang="hu-HU" dirty="0" smtClean="0"/>
              <a:t>: Csoport opciót</a:t>
            </a:r>
          </a:p>
          <a:p>
            <a:pPr lvl="3"/>
            <a:r>
              <a:rPr lang="hu-HU" dirty="0"/>
              <a:t>Csoportos mozgatás: bal egér </a:t>
            </a:r>
            <a:r>
              <a:rPr lang="hu-HU" dirty="0" err="1"/>
              <a:t>katt</a:t>
            </a:r>
            <a:r>
              <a:rPr lang="hu-HU" dirty="0"/>
              <a:t>       ,  majd bal egér </a:t>
            </a:r>
            <a:r>
              <a:rPr lang="hu-HU" dirty="0" err="1"/>
              <a:t>katt</a:t>
            </a:r>
            <a:r>
              <a:rPr lang="hu-HU" dirty="0"/>
              <a:t>       , kapcsolási rajzon bal egér gombot </a:t>
            </a:r>
            <a:r>
              <a:rPr lang="hu-HU" dirty="0" smtClean="0"/>
              <a:t>megnyomva</a:t>
            </a:r>
            <a:r>
              <a:rPr lang="hu-HU" dirty="0"/>
              <a:t>, az egeret </a:t>
            </a:r>
            <a:r>
              <a:rPr lang="hu-HU" dirty="0" smtClean="0"/>
              <a:t>mozgatva, majd újra megnyomva a bal egér gombot, </a:t>
            </a:r>
            <a:r>
              <a:rPr lang="hu-HU" dirty="0"/>
              <a:t>kijelölni az </a:t>
            </a:r>
            <a:r>
              <a:rPr lang="hu-HU" dirty="0" smtClean="0"/>
              <a:t>objektumokat (be kell zárni a </a:t>
            </a:r>
            <a:r>
              <a:rPr lang="hu-HU" dirty="0" err="1" smtClean="0"/>
              <a:t>polígont</a:t>
            </a:r>
            <a:r>
              <a:rPr lang="hu-HU" dirty="0" smtClean="0"/>
              <a:t>), jobb </a:t>
            </a:r>
            <a:r>
              <a:rPr lang="hu-HU" dirty="0"/>
              <a:t>egér </a:t>
            </a:r>
            <a:r>
              <a:rPr lang="hu-HU" dirty="0" err="1"/>
              <a:t>katt</a:t>
            </a:r>
            <a:r>
              <a:rPr lang="hu-HU" dirty="0"/>
              <a:t>, menüből kiválasztani a </a:t>
            </a:r>
            <a:r>
              <a:rPr lang="hu-HU" dirty="0" err="1"/>
              <a:t>Move</a:t>
            </a:r>
            <a:r>
              <a:rPr lang="hu-HU" dirty="0"/>
              <a:t>: Csoport </a:t>
            </a:r>
            <a:r>
              <a:rPr lang="hu-HU" dirty="0" smtClean="0"/>
              <a:t>opciót</a:t>
            </a:r>
          </a:p>
          <a:p>
            <a:pPr marL="914400" lvl="2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51" y="1628800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80928"/>
            <a:ext cx="32004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751276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61656"/>
            <a:ext cx="32004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066" y="3961656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5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Copy</a:t>
            </a:r>
            <a:endParaRPr lang="hu-HU" sz="2800" dirty="0" smtClean="0"/>
          </a:p>
          <a:p>
            <a:pPr lvl="3"/>
            <a:r>
              <a:rPr lang="hu-HU" dirty="0" smtClean="0"/>
              <a:t>Alkatrészek/Objektum másolása</a:t>
            </a:r>
          </a:p>
          <a:p>
            <a:pPr lvl="3"/>
            <a:r>
              <a:rPr lang="hu-HU" dirty="0" smtClean="0"/>
              <a:t>Bal egér kattintás az objektumra</a:t>
            </a:r>
          </a:p>
          <a:p>
            <a:pPr lvl="3"/>
            <a:r>
              <a:rPr lang="hu-HU" dirty="0" smtClean="0"/>
              <a:t>Csoportos másolás: bal egér </a:t>
            </a:r>
            <a:r>
              <a:rPr lang="hu-HU" dirty="0" err="1" smtClean="0"/>
              <a:t>katt</a:t>
            </a:r>
            <a:r>
              <a:rPr lang="hu-HU" dirty="0" smtClean="0"/>
              <a:t>       ,    majd bal egér </a:t>
            </a:r>
            <a:r>
              <a:rPr lang="hu-HU" dirty="0" err="1" smtClean="0"/>
              <a:t>katt</a:t>
            </a:r>
            <a:r>
              <a:rPr lang="hu-HU" dirty="0" smtClean="0"/>
              <a:t>       , kapcsolási rajzon bal egér gombot lenyomva, az egeret mozgatva kijelölni az objektumokat, egér gombot felengedni, jobb egér </a:t>
            </a:r>
            <a:r>
              <a:rPr lang="hu-HU" dirty="0" err="1" smtClean="0"/>
              <a:t>katt</a:t>
            </a:r>
            <a:r>
              <a:rPr lang="hu-HU" dirty="0" smtClean="0"/>
              <a:t>, menüből kiválasztani a </a:t>
            </a:r>
            <a:r>
              <a:rPr lang="hu-HU" dirty="0" err="1" smtClean="0"/>
              <a:t>Copy</a:t>
            </a:r>
            <a:r>
              <a:rPr lang="hu-HU" dirty="0" smtClean="0"/>
              <a:t>: Csoport opciót</a:t>
            </a:r>
          </a:p>
          <a:p>
            <a:pPr lvl="3"/>
            <a:r>
              <a:rPr lang="hu-HU" dirty="0"/>
              <a:t>Csoportos mozgatás: bal egér </a:t>
            </a:r>
            <a:r>
              <a:rPr lang="hu-HU" dirty="0" err="1"/>
              <a:t>katt</a:t>
            </a:r>
            <a:r>
              <a:rPr lang="hu-HU" dirty="0"/>
              <a:t>       ,  majd bal egér </a:t>
            </a:r>
            <a:r>
              <a:rPr lang="hu-HU" dirty="0" err="1"/>
              <a:t>katt</a:t>
            </a:r>
            <a:r>
              <a:rPr lang="hu-HU" dirty="0"/>
              <a:t>       , kapcsolási rajzon bal egér gombot </a:t>
            </a:r>
            <a:r>
              <a:rPr lang="hu-HU" dirty="0" smtClean="0"/>
              <a:t>megnyomva</a:t>
            </a:r>
            <a:r>
              <a:rPr lang="hu-HU" dirty="0"/>
              <a:t>, az egeret </a:t>
            </a:r>
            <a:r>
              <a:rPr lang="hu-HU" dirty="0" smtClean="0"/>
              <a:t>mozgatva, majd újra megnyomva a bal egér gombot, </a:t>
            </a:r>
            <a:r>
              <a:rPr lang="hu-HU" dirty="0"/>
              <a:t>kijelölni az </a:t>
            </a:r>
            <a:r>
              <a:rPr lang="hu-HU" dirty="0" smtClean="0"/>
              <a:t>objektumokat (be kell zárni a </a:t>
            </a:r>
            <a:r>
              <a:rPr lang="hu-HU" dirty="0" err="1" smtClean="0"/>
              <a:t>polígont</a:t>
            </a:r>
            <a:r>
              <a:rPr lang="hu-HU" dirty="0" smtClean="0"/>
              <a:t>), jobb </a:t>
            </a:r>
            <a:r>
              <a:rPr lang="hu-HU" dirty="0"/>
              <a:t>egér </a:t>
            </a:r>
            <a:r>
              <a:rPr lang="hu-HU" dirty="0" err="1"/>
              <a:t>katt</a:t>
            </a:r>
            <a:r>
              <a:rPr lang="hu-HU" dirty="0"/>
              <a:t>, menüből kiválasztani a </a:t>
            </a:r>
            <a:r>
              <a:rPr lang="hu-HU" dirty="0" err="1" smtClean="0"/>
              <a:t>Copy</a:t>
            </a:r>
            <a:r>
              <a:rPr lang="hu-HU" dirty="0" smtClean="0"/>
              <a:t>: </a:t>
            </a:r>
            <a:r>
              <a:rPr lang="hu-HU" dirty="0"/>
              <a:t>Csoport </a:t>
            </a:r>
            <a:r>
              <a:rPr lang="hu-HU" dirty="0" smtClean="0"/>
              <a:t>opciót</a:t>
            </a:r>
          </a:p>
          <a:p>
            <a:pPr marL="914400" lvl="2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761240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974187"/>
            <a:ext cx="312422" cy="31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00065" cy="47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026" y="2780928"/>
            <a:ext cx="320042" cy="30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047" y="3961656"/>
            <a:ext cx="320042" cy="30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0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Mirror</a:t>
            </a:r>
            <a:endParaRPr lang="hu-HU" sz="2800" dirty="0" smtClean="0"/>
          </a:p>
          <a:p>
            <a:pPr lvl="3"/>
            <a:r>
              <a:rPr lang="hu-HU" dirty="0" smtClean="0"/>
              <a:t>Objektum tükrözése</a:t>
            </a:r>
          </a:p>
          <a:p>
            <a:pPr lvl="2"/>
            <a:r>
              <a:rPr lang="hu-HU" sz="2800" dirty="0" err="1" smtClean="0"/>
              <a:t>Rotate</a:t>
            </a:r>
            <a:endParaRPr lang="hu-HU" sz="2800" dirty="0" smtClean="0"/>
          </a:p>
          <a:p>
            <a:pPr lvl="3"/>
            <a:r>
              <a:rPr lang="hu-HU" dirty="0" smtClean="0"/>
              <a:t>Objektum elforgatása 90°-kal óramutató járásával ellentétes irányban</a:t>
            </a:r>
          </a:p>
          <a:p>
            <a:pPr lvl="3"/>
            <a:r>
              <a:rPr lang="hu-HU" dirty="0" smtClean="0"/>
              <a:t>Csoportos forgatás</a:t>
            </a:r>
          </a:p>
          <a:p>
            <a:pPr lvl="2"/>
            <a:r>
              <a:rPr lang="hu-HU" sz="2800" dirty="0" smtClean="0"/>
              <a:t>Group</a:t>
            </a:r>
          </a:p>
          <a:p>
            <a:pPr lvl="3"/>
            <a:r>
              <a:rPr lang="hu-HU" dirty="0" smtClean="0"/>
              <a:t>Csoportos mozgatás, másolás, forgatás, törlés</a:t>
            </a:r>
          </a:p>
          <a:p>
            <a:pPr lvl="2"/>
            <a:r>
              <a:rPr lang="hu-HU" sz="2800" dirty="0" err="1" smtClean="0"/>
              <a:t>Change</a:t>
            </a:r>
            <a:endParaRPr lang="hu-HU" sz="2800" dirty="0" smtClean="0"/>
          </a:p>
          <a:p>
            <a:pPr lvl="3"/>
            <a:r>
              <a:rPr lang="hu-HU" dirty="0" smtClean="0"/>
              <a:t>Objektum tulajdonságainak (pl.: szélesség, méret)módosítása/ellenőrzése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18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835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 lvl="2"/>
            <a:r>
              <a:rPr lang="hu-HU" sz="2800" dirty="0" err="1" smtClean="0"/>
              <a:t>Paste</a:t>
            </a:r>
            <a:endParaRPr lang="hu-HU" sz="2800" dirty="0" smtClean="0"/>
          </a:p>
          <a:p>
            <a:pPr lvl="3"/>
            <a:r>
              <a:rPr lang="hu-HU" dirty="0" smtClean="0"/>
              <a:t>Vágólapon lévő objektum/ok beillesztése</a:t>
            </a:r>
          </a:p>
          <a:p>
            <a:pPr lvl="2"/>
            <a:r>
              <a:rPr lang="hu-HU" sz="2800" dirty="0" err="1" smtClean="0"/>
              <a:t>Delete</a:t>
            </a:r>
            <a:endParaRPr lang="hu-HU" sz="2800" dirty="0" smtClean="0"/>
          </a:p>
          <a:p>
            <a:pPr lvl="3"/>
            <a:r>
              <a:rPr lang="hu-HU" dirty="0" smtClean="0"/>
              <a:t>Objektum törlése</a:t>
            </a:r>
          </a:p>
          <a:p>
            <a:pPr lvl="3"/>
            <a:r>
              <a:rPr lang="hu-HU" dirty="0" smtClean="0"/>
              <a:t>Csoportos törlés (mint </a:t>
            </a:r>
            <a:r>
              <a:rPr lang="hu-HU" dirty="0" err="1" smtClean="0"/>
              <a:t>pl</a:t>
            </a:r>
            <a:r>
              <a:rPr lang="hu-HU" dirty="0" smtClean="0"/>
              <a:t> mozgatásnál)</a:t>
            </a:r>
          </a:p>
          <a:p>
            <a:pPr lvl="3"/>
            <a:r>
              <a:rPr lang="hu-HU" dirty="0" smtClean="0"/>
              <a:t>Alkatrészt/Objektumot </a:t>
            </a:r>
            <a:r>
              <a:rPr lang="hu-HU" dirty="0" err="1" smtClean="0"/>
              <a:t>Schematicon</a:t>
            </a:r>
            <a:r>
              <a:rPr lang="hu-HU" dirty="0" smtClean="0"/>
              <a:t> lehet törölni</a:t>
            </a:r>
          </a:p>
          <a:p>
            <a:pPr lvl="2"/>
            <a:r>
              <a:rPr lang="hu-HU" sz="2800" dirty="0" smtClean="0"/>
              <a:t>Add</a:t>
            </a:r>
          </a:p>
          <a:p>
            <a:pPr lvl="3"/>
            <a:r>
              <a:rPr lang="hu-HU" dirty="0" smtClean="0"/>
              <a:t>Alkatrészek hozzáadása a </a:t>
            </a:r>
            <a:r>
              <a:rPr lang="hu-HU" dirty="0" err="1" smtClean="0"/>
              <a:t>Schematichoz</a:t>
            </a:r>
            <a:endParaRPr lang="hu-HU" dirty="0" smtClean="0"/>
          </a:p>
          <a:p>
            <a:pPr lvl="3"/>
            <a:r>
              <a:rPr lang="hu-HU" dirty="0" smtClean="0"/>
              <a:t>Keresési </a:t>
            </a:r>
            <a:r>
              <a:rPr lang="hu-HU" dirty="0" err="1" smtClean="0"/>
              <a:t>funcióval</a:t>
            </a:r>
            <a:endParaRPr lang="hu-HU" dirty="0" smtClean="0"/>
          </a:p>
          <a:p>
            <a:pPr lvl="2"/>
            <a:r>
              <a:rPr lang="hu-HU" sz="2800" dirty="0" err="1" smtClean="0"/>
              <a:t>Pinswap</a:t>
            </a:r>
            <a:endParaRPr lang="hu-HU" sz="2800" dirty="0" smtClean="0"/>
          </a:p>
          <a:p>
            <a:pPr lvl="3"/>
            <a:r>
              <a:rPr lang="hu-HU" dirty="0" smtClean="0"/>
              <a:t>Két vezeték megcserélése az objektumon, feltéve ha a két tű ugyanazon a csereszinten van definiálva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19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500065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6" y="2340963"/>
            <a:ext cx="488160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45024"/>
            <a:ext cx="523880" cy="52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51197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6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Cadsoft</a:t>
            </a:r>
            <a:r>
              <a:rPr lang="hu-HU" sz="2800" dirty="0" smtClean="0"/>
              <a:t> - Eagle</a:t>
            </a:r>
          </a:p>
          <a:p>
            <a:r>
              <a:rPr lang="hu-HU" sz="2800" dirty="0" smtClean="0"/>
              <a:t>Eagle – </a:t>
            </a:r>
            <a:r>
              <a:rPr lang="hu-HU" sz="2800" dirty="0" err="1" smtClean="0"/>
              <a:t>Control</a:t>
            </a:r>
            <a:r>
              <a:rPr lang="hu-HU" sz="2800" dirty="0" smtClean="0"/>
              <a:t> Panel</a:t>
            </a:r>
          </a:p>
          <a:p>
            <a:pPr lvl="1"/>
            <a:r>
              <a:rPr lang="hu-HU" sz="2400" dirty="0" smtClean="0"/>
              <a:t>Fontosabb beállítási lehetőségek</a:t>
            </a:r>
          </a:p>
          <a:p>
            <a:pPr lvl="1"/>
            <a:r>
              <a:rPr lang="hu-HU" sz="2400" dirty="0" smtClean="0"/>
              <a:t>Menük</a:t>
            </a:r>
          </a:p>
          <a:p>
            <a:r>
              <a:rPr lang="hu-HU" sz="2800" dirty="0" smtClean="0"/>
              <a:t>Eagle – </a:t>
            </a:r>
            <a:r>
              <a:rPr lang="hu-HU" sz="2800" dirty="0" err="1" smtClean="0"/>
              <a:t>Schematic</a:t>
            </a:r>
            <a:endParaRPr lang="hu-HU" sz="2800" dirty="0" smtClean="0"/>
          </a:p>
          <a:p>
            <a:pPr lvl="1"/>
            <a:r>
              <a:rPr lang="hu-HU" sz="2400" dirty="0" smtClean="0"/>
              <a:t>Parancsok/Ikonok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Tartalom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Gateswap</a:t>
            </a:r>
            <a:endParaRPr lang="hu-HU" sz="2800" dirty="0" smtClean="0"/>
          </a:p>
          <a:p>
            <a:pPr lvl="3"/>
            <a:r>
              <a:rPr lang="hu-HU" dirty="0" smtClean="0"/>
              <a:t>Két ekvivalens kapu megcserélése, </a:t>
            </a:r>
            <a:r>
              <a:rPr lang="hu-HU" dirty="0"/>
              <a:t>feltéve ha a két </a:t>
            </a:r>
            <a:r>
              <a:rPr lang="hu-HU" dirty="0" smtClean="0"/>
              <a:t>kapu </a:t>
            </a:r>
            <a:r>
              <a:rPr lang="hu-HU" dirty="0"/>
              <a:t>ugyanazon a csereszinten van definiálva</a:t>
            </a:r>
            <a:endParaRPr lang="hu-HU" dirty="0" smtClean="0"/>
          </a:p>
          <a:p>
            <a:pPr lvl="2"/>
            <a:r>
              <a:rPr lang="hu-HU" sz="2800" dirty="0" err="1" smtClean="0"/>
              <a:t>Replace</a:t>
            </a:r>
            <a:endParaRPr lang="hu-HU" sz="2800" dirty="0" smtClean="0"/>
          </a:p>
          <a:p>
            <a:pPr lvl="3"/>
            <a:r>
              <a:rPr lang="hu-HU" dirty="0" smtClean="0"/>
              <a:t>Objektum cserélése</a:t>
            </a:r>
          </a:p>
          <a:p>
            <a:pPr lvl="2"/>
            <a:r>
              <a:rPr lang="hu-HU" sz="2800" dirty="0" err="1" smtClean="0"/>
              <a:t>Name</a:t>
            </a:r>
            <a:endParaRPr lang="hu-HU" sz="2800" dirty="0" smtClean="0"/>
          </a:p>
          <a:p>
            <a:pPr lvl="3"/>
            <a:r>
              <a:rPr lang="hu-HU" dirty="0" smtClean="0"/>
              <a:t>Komponensek, vezetékek, buszok elnevezése</a:t>
            </a:r>
          </a:p>
          <a:p>
            <a:pPr lvl="2"/>
            <a:r>
              <a:rPr lang="hu-HU" sz="2800" dirty="0" err="1" smtClean="0"/>
              <a:t>Value</a:t>
            </a:r>
            <a:endParaRPr lang="hu-HU" sz="2800" dirty="0" smtClean="0"/>
          </a:p>
          <a:p>
            <a:pPr lvl="3"/>
            <a:r>
              <a:rPr lang="hu-HU" dirty="0" smtClean="0"/>
              <a:t>Komponensek értékeinek beállítása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20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11973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6" y="2708920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65104"/>
            <a:ext cx="511973" cy="52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54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Smash</a:t>
            </a:r>
            <a:endParaRPr lang="hu-HU" sz="2800" dirty="0" smtClean="0"/>
          </a:p>
          <a:p>
            <a:pPr lvl="3"/>
            <a:r>
              <a:rPr lang="hu-HU" dirty="0" smtClean="0"/>
              <a:t>Elszeparálja az alkatrésztől a nevét, értékét és utána szöveg attribútumként lehet kezelni ezeket</a:t>
            </a:r>
          </a:p>
          <a:p>
            <a:pPr lvl="2"/>
            <a:r>
              <a:rPr lang="hu-HU" sz="2800" dirty="0" err="1" smtClean="0"/>
              <a:t>Miter</a:t>
            </a:r>
            <a:endParaRPr lang="hu-HU" sz="2800" dirty="0" smtClean="0"/>
          </a:p>
          <a:p>
            <a:pPr lvl="3"/>
            <a:r>
              <a:rPr lang="hu-HU" dirty="0" smtClean="0"/>
              <a:t>Lekerekíti a vezetékek összekapcsolását</a:t>
            </a:r>
          </a:p>
          <a:p>
            <a:pPr lvl="2"/>
            <a:r>
              <a:rPr lang="hu-HU" sz="2800" smtClean="0"/>
              <a:t>Split</a:t>
            </a:r>
            <a:endParaRPr lang="hu-HU" sz="2800" dirty="0" smtClean="0"/>
          </a:p>
          <a:p>
            <a:pPr lvl="3"/>
            <a:r>
              <a:rPr lang="hu-HU" dirty="0" smtClean="0"/>
              <a:t>Törést lehet vezetékre tenni</a:t>
            </a:r>
          </a:p>
          <a:p>
            <a:pPr lvl="2"/>
            <a:r>
              <a:rPr lang="hu-HU" sz="2800" dirty="0" err="1" smtClean="0"/>
              <a:t>Invoke</a:t>
            </a:r>
            <a:endParaRPr lang="hu-HU" sz="2800" dirty="0" smtClean="0"/>
          </a:p>
          <a:p>
            <a:pPr lvl="3"/>
            <a:r>
              <a:rPr lang="hu-HU" dirty="0" smtClean="0"/>
              <a:t>Eszközök szimbólumainak (kapuinak) megmutatása, több esetén lerakása a </a:t>
            </a:r>
            <a:r>
              <a:rPr lang="hu-HU" dirty="0" err="1" smtClean="0"/>
              <a:t>schematicra</a:t>
            </a: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21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88160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8920"/>
            <a:ext cx="488160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65104"/>
            <a:ext cx="488160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0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Wire</a:t>
            </a:r>
            <a:endParaRPr lang="hu-HU" sz="2800" dirty="0" smtClean="0"/>
          </a:p>
          <a:p>
            <a:pPr lvl="3"/>
            <a:r>
              <a:rPr lang="hu-HU" dirty="0" smtClean="0"/>
              <a:t>Vonal rajzolása</a:t>
            </a:r>
          </a:p>
          <a:p>
            <a:pPr lvl="2"/>
            <a:r>
              <a:rPr lang="hu-HU" sz="2800" dirty="0" smtClean="0"/>
              <a:t>Text</a:t>
            </a:r>
          </a:p>
          <a:p>
            <a:pPr lvl="3"/>
            <a:r>
              <a:rPr lang="hu-HU" dirty="0" smtClean="0"/>
              <a:t>Szöveg elhelyezése a </a:t>
            </a:r>
            <a:r>
              <a:rPr lang="hu-HU" dirty="0" err="1" smtClean="0"/>
              <a:t>schematicon</a:t>
            </a:r>
            <a:endParaRPr lang="hu-HU" dirty="0" smtClean="0"/>
          </a:p>
          <a:p>
            <a:pPr lvl="2"/>
            <a:r>
              <a:rPr lang="hu-HU" sz="2800" dirty="0" err="1" smtClean="0"/>
              <a:t>Circle</a:t>
            </a:r>
            <a:endParaRPr lang="hu-HU" sz="2800" dirty="0" smtClean="0"/>
          </a:p>
          <a:p>
            <a:pPr lvl="3"/>
            <a:r>
              <a:rPr lang="hu-HU" dirty="0" smtClean="0"/>
              <a:t>Kör rajzolása</a:t>
            </a:r>
          </a:p>
          <a:p>
            <a:pPr lvl="2"/>
            <a:r>
              <a:rPr lang="hu-HU" sz="2800" dirty="0" smtClean="0"/>
              <a:t>Arc</a:t>
            </a:r>
          </a:p>
          <a:p>
            <a:pPr lvl="3"/>
            <a:r>
              <a:rPr lang="hu-HU" dirty="0" smtClean="0"/>
              <a:t>Körív rajzolása</a:t>
            </a:r>
            <a:endParaRPr lang="hu-HU" dirty="0"/>
          </a:p>
          <a:p>
            <a:pPr lvl="2"/>
            <a:r>
              <a:rPr lang="hu-HU" sz="2800" dirty="0" err="1" smtClean="0"/>
              <a:t>Rect</a:t>
            </a:r>
            <a:endParaRPr lang="hu-HU" sz="2800" dirty="0" smtClean="0"/>
          </a:p>
          <a:p>
            <a:pPr lvl="3"/>
            <a:r>
              <a:rPr lang="hu-HU" dirty="0" smtClean="0"/>
              <a:t>Téglalap rajzolás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1197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500065" cy="52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500065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69160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6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Polygon</a:t>
            </a:r>
            <a:endParaRPr lang="hu-HU" sz="2800" dirty="0" smtClean="0"/>
          </a:p>
          <a:p>
            <a:pPr lvl="3"/>
            <a:r>
              <a:rPr lang="hu-HU" dirty="0" err="1" smtClean="0"/>
              <a:t>Polygon</a:t>
            </a:r>
            <a:r>
              <a:rPr lang="hu-HU" dirty="0" smtClean="0"/>
              <a:t> rajzolása</a:t>
            </a:r>
          </a:p>
          <a:p>
            <a:pPr lvl="2"/>
            <a:r>
              <a:rPr lang="hu-HU" sz="2800" dirty="0" err="1" smtClean="0"/>
              <a:t>Bus</a:t>
            </a:r>
            <a:endParaRPr lang="hu-HU" sz="2800" dirty="0" smtClean="0"/>
          </a:p>
          <a:p>
            <a:pPr lvl="3"/>
            <a:r>
              <a:rPr lang="hu-HU" dirty="0" smtClean="0"/>
              <a:t>Busz vonal létrehozása (vezetékek összefűzése)</a:t>
            </a:r>
          </a:p>
          <a:p>
            <a:pPr lvl="2"/>
            <a:r>
              <a:rPr lang="hu-HU" sz="2800" dirty="0" smtClean="0"/>
              <a:t>Net</a:t>
            </a:r>
          </a:p>
          <a:p>
            <a:pPr lvl="3"/>
            <a:r>
              <a:rPr lang="hu-HU" dirty="0" smtClean="0"/>
              <a:t>Vezetékek rajzolása</a:t>
            </a:r>
          </a:p>
          <a:p>
            <a:pPr lvl="3"/>
            <a:r>
              <a:rPr lang="hu-HU" dirty="0" smtClean="0"/>
              <a:t>Az azonos nevű vezetékek csatlakoznak</a:t>
            </a:r>
          </a:p>
          <a:p>
            <a:pPr lvl="3"/>
            <a:r>
              <a:rPr lang="hu-HU" dirty="0" smtClean="0"/>
              <a:t>Ezzel javasolt áramköri elemeket összehuzalozni</a:t>
            </a:r>
          </a:p>
          <a:p>
            <a:pPr lvl="2"/>
            <a:r>
              <a:rPr lang="hu-HU" sz="2800" dirty="0" err="1" smtClean="0"/>
              <a:t>Junction</a:t>
            </a:r>
            <a:endParaRPr lang="hu-HU" sz="2800" dirty="0" smtClean="0"/>
          </a:p>
          <a:p>
            <a:pPr lvl="3"/>
            <a:r>
              <a:rPr lang="hu-HU" dirty="0" smtClean="0"/>
              <a:t>Vezetékek csatlakozása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11973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511973" cy="52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89235"/>
            <a:ext cx="500065" cy="5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6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2"/>
            <a:r>
              <a:rPr lang="hu-HU" sz="2800" dirty="0" err="1" smtClean="0"/>
              <a:t>Label</a:t>
            </a:r>
            <a:endParaRPr lang="hu-HU" sz="2800" dirty="0" smtClean="0"/>
          </a:p>
          <a:p>
            <a:pPr lvl="3"/>
            <a:r>
              <a:rPr lang="hu-HU" dirty="0" smtClean="0"/>
              <a:t>Vezetékek vagy buszok nevének címkéjét jeleníti meg</a:t>
            </a:r>
          </a:p>
          <a:p>
            <a:pPr lvl="3"/>
            <a:r>
              <a:rPr lang="hu-HU" dirty="0" smtClean="0"/>
              <a:t>Megváltoztatni a NAME paranccsal lehet</a:t>
            </a:r>
          </a:p>
          <a:p>
            <a:pPr lvl="2"/>
            <a:r>
              <a:rPr lang="hu-HU" sz="2800" dirty="0" err="1" smtClean="0"/>
              <a:t>Attribute</a:t>
            </a:r>
            <a:endParaRPr lang="hu-HU" sz="2800" dirty="0" smtClean="0"/>
          </a:p>
          <a:p>
            <a:pPr lvl="3"/>
            <a:r>
              <a:rPr lang="hu-HU" dirty="0" smtClean="0"/>
              <a:t>Komponensek tulajdonságait lehet megadni</a:t>
            </a:r>
          </a:p>
          <a:p>
            <a:pPr lvl="2"/>
            <a:r>
              <a:rPr lang="hu-HU" sz="2800" dirty="0" err="1" smtClean="0"/>
              <a:t>Dimension</a:t>
            </a:r>
            <a:endParaRPr lang="hu-HU" sz="2800" dirty="0" smtClean="0"/>
          </a:p>
          <a:p>
            <a:pPr lvl="3"/>
            <a:r>
              <a:rPr lang="hu-HU" dirty="0" smtClean="0"/>
              <a:t>Méretjelző vonalat lehet létrehozni</a:t>
            </a:r>
          </a:p>
          <a:p>
            <a:pPr lvl="2"/>
            <a:r>
              <a:rPr lang="hu-HU" sz="2800" dirty="0" smtClean="0"/>
              <a:t>ERC (</a:t>
            </a:r>
            <a:r>
              <a:rPr lang="hu-HU" sz="2800" dirty="0" err="1" smtClean="0"/>
              <a:t>Electrical</a:t>
            </a:r>
            <a:r>
              <a:rPr lang="hu-HU" sz="2800" dirty="0" smtClean="0"/>
              <a:t> </a:t>
            </a:r>
            <a:r>
              <a:rPr lang="hu-HU" sz="2800" dirty="0" err="1" smtClean="0"/>
              <a:t>Rule</a:t>
            </a:r>
            <a:r>
              <a:rPr lang="hu-HU" sz="2800" dirty="0" smtClean="0"/>
              <a:t> </a:t>
            </a:r>
            <a:r>
              <a:rPr lang="hu-HU" sz="2800" dirty="0" err="1" smtClean="0"/>
              <a:t>Check</a:t>
            </a:r>
            <a:r>
              <a:rPr lang="hu-HU" sz="2800" dirty="0" smtClean="0"/>
              <a:t>)</a:t>
            </a:r>
          </a:p>
          <a:p>
            <a:pPr lvl="3"/>
            <a:r>
              <a:rPr lang="hu-HU" dirty="0" smtClean="0"/>
              <a:t>Ellenőrzi a kapcsolást a tervezési szabályok szerint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Schematic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Command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Toolbar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00065" cy="48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500065" cy="50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511973" cy="47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1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Cadsoft</a:t>
            </a:r>
            <a:r>
              <a:rPr lang="hu-HU" sz="2800" dirty="0"/>
              <a:t> honlapja: </a:t>
            </a:r>
            <a:r>
              <a:rPr lang="hu-HU" sz="2800" u="sng" dirty="0">
                <a:solidFill>
                  <a:srgbClr val="0070C0"/>
                </a:solidFill>
                <a:hlinkClick r:id="rId3"/>
              </a:rPr>
              <a:t>https://cadsoft.io</a:t>
            </a:r>
            <a:r>
              <a:rPr lang="hu-HU" sz="2800" u="sng" dirty="0" smtClean="0">
                <a:solidFill>
                  <a:srgbClr val="0070C0"/>
                </a:solidFill>
                <a:hlinkClick r:id="rId3"/>
              </a:rPr>
              <a:t>/</a:t>
            </a:r>
            <a:endParaRPr lang="hu-HU" sz="2800" u="sng" dirty="0" smtClean="0">
              <a:solidFill>
                <a:srgbClr val="0070C0"/>
              </a:solidFill>
            </a:endParaRPr>
          </a:p>
          <a:p>
            <a:r>
              <a:rPr lang="hu-HU" sz="2800" dirty="0" smtClean="0"/>
              <a:t>Eagle 7.6 letöltése: </a:t>
            </a:r>
            <a:r>
              <a:rPr lang="hu-HU" sz="2800" u="sng" dirty="0">
                <a:solidFill>
                  <a:srgbClr val="0070C0"/>
                </a:solidFill>
              </a:rPr>
              <a:t>https://cadsoft.io/</a:t>
            </a: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Cadsoft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- Eagle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1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Maximális panelméret: 100 x 80 mm</a:t>
            </a:r>
          </a:p>
          <a:p>
            <a:r>
              <a:rPr lang="hu-HU" sz="2800" dirty="0"/>
              <a:t>Maximálisan 2 réteg </a:t>
            </a:r>
            <a:r>
              <a:rPr lang="hu-HU" sz="2800" dirty="0" smtClean="0"/>
              <a:t>PCB</a:t>
            </a:r>
          </a:p>
          <a:p>
            <a:r>
              <a:rPr lang="hu-HU" sz="2800" dirty="0" smtClean="0"/>
              <a:t>Kapcsolási rajz egyetlen oldalnyi terjedelmű lehet</a:t>
            </a:r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Freeware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339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 smtClean="0"/>
          </a:p>
          <a:p>
            <a:pPr marL="457200" lvl="1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700808"/>
            <a:ext cx="632460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90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Alkatrészkönytárak</a:t>
            </a:r>
            <a:endParaRPr lang="hu-HU" sz="2800" dirty="0" smtClean="0"/>
          </a:p>
          <a:p>
            <a:pPr lvl="1"/>
            <a:r>
              <a:rPr lang="hu-HU" sz="2400" dirty="0"/>
              <a:t>Rendelkezésre álló </a:t>
            </a:r>
            <a:r>
              <a:rPr lang="hu-HU" sz="2400" dirty="0" smtClean="0"/>
              <a:t>alkatrészek</a:t>
            </a:r>
          </a:p>
          <a:p>
            <a:r>
              <a:rPr lang="hu-HU" sz="2800" dirty="0" smtClean="0"/>
              <a:t>Tervezési szabályok</a:t>
            </a:r>
          </a:p>
          <a:p>
            <a:pPr lvl="1"/>
            <a:r>
              <a:rPr lang="hu-HU" sz="2400" dirty="0" err="1" smtClean="0"/>
              <a:t>Board</a:t>
            </a:r>
            <a:r>
              <a:rPr lang="hu-HU" sz="2400" dirty="0" smtClean="0"/>
              <a:t> tervezéséhez</a:t>
            </a:r>
          </a:p>
          <a:p>
            <a:r>
              <a:rPr lang="hu-HU" sz="2800" dirty="0" smtClean="0"/>
              <a:t>Felhasználói programok</a:t>
            </a:r>
          </a:p>
          <a:p>
            <a:r>
              <a:rPr lang="hu-HU" sz="2800" dirty="0" smtClean="0"/>
              <a:t>Scriptek</a:t>
            </a:r>
          </a:p>
          <a:p>
            <a:r>
              <a:rPr lang="hu-HU" sz="2800" dirty="0" err="1" smtClean="0"/>
              <a:t>CAM-munkák</a:t>
            </a:r>
            <a:endParaRPr lang="hu-HU" sz="2800" dirty="0" smtClean="0"/>
          </a:p>
          <a:p>
            <a:r>
              <a:rPr lang="hu-HU" sz="2800" dirty="0" smtClean="0"/>
              <a:t>Projektek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Eagle – </a:t>
            </a:r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97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Új projekt létrehozása</a:t>
            </a:r>
          </a:p>
          <a:p>
            <a:pPr lvl="1"/>
            <a:r>
              <a:rPr lang="hu-HU" sz="2400" dirty="0" smtClean="0"/>
              <a:t>Fájl → Új → Projekt</a:t>
            </a:r>
          </a:p>
          <a:p>
            <a:pPr marL="457200" lvl="1" indent="0">
              <a:buNone/>
            </a:pP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Menu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36912"/>
            <a:ext cx="42957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5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Könyvtár mappa/k beállítása</a:t>
            </a:r>
          </a:p>
          <a:p>
            <a:pPr lvl="1"/>
            <a:r>
              <a:rPr lang="hu-HU" sz="2400" dirty="0" smtClean="0"/>
              <a:t>Opciók → Mappák…</a:t>
            </a:r>
          </a:p>
          <a:p>
            <a:pPr marL="457200" lvl="1" indent="0">
              <a:buNone/>
            </a:pP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Menu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29272"/>
            <a:ext cx="25527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21088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0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Felhasználói felület beállítása</a:t>
            </a:r>
          </a:p>
          <a:p>
            <a:pPr lvl="1"/>
            <a:r>
              <a:rPr lang="hu-HU" sz="2400" dirty="0" smtClean="0"/>
              <a:t>Opciók → </a:t>
            </a:r>
            <a:r>
              <a:rPr lang="hu-HU" sz="2400" dirty="0"/>
              <a:t>Felhasználói </a:t>
            </a:r>
            <a:r>
              <a:rPr lang="hu-HU" sz="2400" dirty="0" smtClean="0"/>
              <a:t>felület…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9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Control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Panel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</a:t>
            </a:r>
            <a:r>
              <a:rPr lang="hu-HU" sz="4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–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Menu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Bar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4889"/>
            <a:ext cx="248602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746" y="2708920"/>
            <a:ext cx="52387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2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2648</TotalTime>
  <Words>779</Words>
  <Application>Microsoft Office PowerPoint</Application>
  <PresentationFormat>Diavetítés a képernyőre (4:3 oldalarány)</PresentationFormat>
  <Paragraphs>213</Paragraphs>
  <Slides>24</Slides>
  <Notes>23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32" baseType="lpstr">
      <vt:lpstr>Arial</vt:lpstr>
      <vt:lpstr>Calibri</vt:lpstr>
      <vt:lpstr>Comic Sans MS</vt:lpstr>
      <vt:lpstr>Georgia</vt:lpstr>
      <vt:lpstr>Wingdings</vt:lpstr>
      <vt:lpstr>Wingdings 2</vt:lpstr>
      <vt:lpstr>Wingdings 3</vt:lpstr>
      <vt:lpstr>MJ theme</vt:lpstr>
      <vt:lpstr>Elektronikai Áramkörök Tervezése és Megvalósítása</vt:lpstr>
      <vt:lpstr>Tartalom</vt:lpstr>
      <vt:lpstr>Cadsoft - Eagle</vt:lpstr>
      <vt:lpstr>Eagle Freeware</vt:lpstr>
      <vt:lpstr>Eagle – Control Panel</vt:lpstr>
      <vt:lpstr>Eagle – Control Panel</vt:lpstr>
      <vt:lpstr>Control Panel – Menu Bar</vt:lpstr>
      <vt:lpstr>Control Panel – Menu Bar</vt:lpstr>
      <vt:lpstr>Control Panel – Menu Bar</vt:lpstr>
      <vt:lpstr>Control Panel – Alkatrészkönyvtárak használatba vétele</vt:lpstr>
      <vt:lpstr>Eagle – Schematic</vt:lpstr>
      <vt:lpstr>Schematic – Command Parameters</vt:lpstr>
      <vt:lpstr>Schematic – Action Toolbar</vt:lpstr>
      <vt:lpstr>Schematic – Action Toolbar</vt:lpstr>
      <vt:lpstr>Schematic – Command Toolbar</vt:lpstr>
      <vt:lpstr>Schematic – Command Toolbar</vt:lpstr>
      <vt:lpstr>Schematic – Command Toolbar</vt:lpstr>
      <vt:lpstr>Schematic – Command Toolbar</vt:lpstr>
      <vt:lpstr>Schematic – Command Toolbar</vt:lpstr>
      <vt:lpstr>Schematic – Command Toolbar</vt:lpstr>
      <vt:lpstr>Schematic – Command Toolbar</vt:lpstr>
      <vt:lpstr>Schematic – Command Toolbar</vt:lpstr>
      <vt:lpstr>Schematic – Command Toolbar</vt:lpstr>
      <vt:lpstr>Schematic – Command Toolbar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267</cp:revision>
  <cp:lastPrinted>2013-02-12T06:48:12Z</cp:lastPrinted>
  <dcterms:created xsi:type="dcterms:W3CDTF">2011-06-04T17:29:23Z</dcterms:created>
  <dcterms:modified xsi:type="dcterms:W3CDTF">2016-09-19T08:26:23Z</dcterms:modified>
</cp:coreProperties>
</file>