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78" r:id="rId4"/>
    <p:sldId id="258" r:id="rId5"/>
    <p:sldId id="259" r:id="rId6"/>
    <p:sldId id="260" r:id="rId7"/>
    <p:sldId id="261" r:id="rId8"/>
    <p:sldId id="262" r:id="rId9"/>
    <p:sldId id="277" r:id="rId10"/>
    <p:sldId id="263" r:id="rId11"/>
    <p:sldId id="279" r:id="rId12"/>
    <p:sldId id="264" r:id="rId13"/>
    <p:sldId id="268" r:id="rId14"/>
    <p:sldId id="265" r:id="rId15"/>
    <p:sldId id="266" r:id="rId16"/>
    <p:sldId id="267" r:id="rId17"/>
    <p:sldId id="269" r:id="rId18"/>
    <p:sldId id="270" r:id="rId19"/>
    <p:sldId id="271" r:id="rId20"/>
    <p:sldId id="272" r:id="rId21"/>
    <p:sldId id="273" r:id="rId22"/>
    <p:sldId id="280" r:id="rId23"/>
    <p:sldId id="274" r:id="rId24"/>
    <p:sldId id="275" r:id="rId25"/>
    <p:sldId id="276" r:id="rId26"/>
    <p:sldId id="281" r:id="rId27"/>
  </p:sldIdLst>
  <p:sldSz cx="9144000" cy="6858000" type="screen4x3"/>
  <p:notesSz cx="9926638" cy="679767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4" autoAdjust="0"/>
    <p:restoredTop sz="94660"/>
  </p:normalViewPr>
  <p:slideViewPr>
    <p:cSldViewPr>
      <p:cViewPr>
        <p:scale>
          <a:sx n="76" d="100"/>
          <a:sy n="76" d="100"/>
        </p:scale>
        <p:origin x="-2634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339884"/>
          </a:xfrm>
          <a:prstGeom prst="rect">
            <a:avLst/>
          </a:prstGeom>
        </p:spPr>
        <p:txBody>
          <a:bodyPr vert="horz" lIns="91358" tIns="45679" rIns="91358" bIns="45679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358" tIns="45679" rIns="91358" bIns="45679" rtlCol="0"/>
          <a:lstStyle>
            <a:lvl1pPr algn="r">
              <a:defRPr sz="1200"/>
            </a:lvl1pPr>
          </a:lstStyle>
          <a:p>
            <a:fld id="{3C06CCA0-DEB7-439C-A233-1596411A9FE4}" type="datetimeFigureOut">
              <a:rPr lang="hu-HU" smtClean="0"/>
              <a:pPr/>
              <a:t>2014.03.19.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2" y="6456612"/>
            <a:ext cx="4301543" cy="339884"/>
          </a:xfrm>
          <a:prstGeom prst="rect">
            <a:avLst/>
          </a:prstGeom>
        </p:spPr>
        <p:txBody>
          <a:bodyPr vert="horz" lIns="91358" tIns="45679" rIns="91358" bIns="45679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358" tIns="45679" rIns="91358" bIns="45679" rtlCol="0" anchor="b"/>
          <a:lstStyle>
            <a:lvl1pPr algn="r">
              <a:defRPr sz="1200"/>
            </a:lvl1pPr>
          </a:lstStyle>
          <a:p>
            <a:fld id="{35DAA57A-6560-4D3E-BB4C-624925AB18B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004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339884"/>
          </a:xfrm>
          <a:prstGeom prst="rect">
            <a:avLst/>
          </a:prstGeom>
        </p:spPr>
        <p:txBody>
          <a:bodyPr vert="horz" lIns="91358" tIns="45679" rIns="91358" bIns="45679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358" tIns="45679" rIns="91358" bIns="45679" rtlCol="0"/>
          <a:lstStyle>
            <a:lvl1pPr algn="r">
              <a:defRPr sz="1200"/>
            </a:lvl1pPr>
          </a:lstStyle>
          <a:p>
            <a:fld id="{77992984-7FB4-4D6A-B531-EE84340FB35E}" type="datetimeFigureOut">
              <a:rPr lang="hu-HU" smtClean="0"/>
              <a:pPr/>
              <a:t>2014.03.19.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58" tIns="45679" rIns="91358" bIns="45679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358" tIns="45679" rIns="91358" bIns="45679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2" y="6456612"/>
            <a:ext cx="4301543" cy="339884"/>
          </a:xfrm>
          <a:prstGeom prst="rect">
            <a:avLst/>
          </a:prstGeom>
        </p:spPr>
        <p:txBody>
          <a:bodyPr vert="horz" lIns="91358" tIns="45679" rIns="91358" bIns="45679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358" tIns="45679" rIns="91358" bIns="45679" rtlCol="0" anchor="b"/>
          <a:lstStyle>
            <a:lvl1pPr algn="r">
              <a:defRPr sz="1200"/>
            </a:lvl1pPr>
          </a:lstStyle>
          <a:p>
            <a:fld id="{FC0A377A-5C8C-4ABD-8273-DFD6C0F35153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84598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2</a:t>
            </a:fld>
            <a:endParaRPr lang="hu-H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11</a:t>
            </a:fld>
            <a:endParaRPr lang="hu-H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12</a:t>
            </a:fld>
            <a:endParaRPr lang="hu-H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13</a:t>
            </a:fld>
            <a:endParaRPr lang="hu-H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14</a:t>
            </a:fld>
            <a:endParaRPr lang="hu-H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15</a:t>
            </a:fld>
            <a:endParaRPr lang="hu-H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16</a:t>
            </a:fld>
            <a:endParaRPr lang="hu-H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17</a:t>
            </a:fld>
            <a:endParaRPr lang="hu-HU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18</a:t>
            </a:fld>
            <a:endParaRPr lang="hu-HU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19</a:t>
            </a:fld>
            <a:endParaRPr lang="hu-HU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20</a:t>
            </a:fld>
            <a:endParaRPr lang="hu-H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3</a:t>
            </a:fld>
            <a:endParaRPr lang="hu-HU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21</a:t>
            </a:fld>
            <a:endParaRPr lang="hu-HU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22</a:t>
            </a:fld>
            <a:endParaRPr lang="hu-HU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23</a:t>
            </a:fld>
            <a:endParaRPr lang="hu-HU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24</a:t>
            </a:fld>
            <a:endParaRPr lang="hu-HU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25</a:t>
            </a:fld>
            <a:endParaRPr lang="hu-HU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26</a:t>
            </a:fld>
            <a:endParaRPr lang="hu-H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4</a:t>
            </a:fld>
            <a:endParaRPr lang="hu-H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5</a:t>
            </a:fld>
            <a:endParaRPr lang="hu-H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6</a:t>
            </a:fld>
            <a:endParaRPr lang="hu-H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7</a:t>
            </a:fld>
            <a:endParaRPr lang="hu-H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8</a:t>
            </a:fld>
            <a:endParaRPr lang="hu-H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9</a:t>
            </a:fld>
            <a:endParaRPr lang="hu-H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10</a:t>
            </a:fld>
            <a:endParaRPr lang="hu-H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erékszögű háromszög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zabadkézi sokszög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Szabadkézi sokszög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Szabadkézi sokszög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Egyenes összekötő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hu-HU" smtClean="0"/>
              <a:t>VM – 01 – 2011.09.05.</a:t>
            </a:r>
            <a:endParaRPr lang="hu-HU" dirty="0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hu-HU" smtClean="0"/>
              <a:t>VM – 01 – 2011.09.05.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hu-HU" smtClean="0"/>
              <a:t>VM – 01 – 2011.09.05.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18156" y="6472768"/>
            <a:ext cx="1805408" cy="365760"/>
          </a:xfrm>
        </p:spPr>
        <p:txBody>
          <a:bodyPr/>
          <a:lstStyle>
            <a:lvl1pPr>
              <a:defRPr sz="1200"/>
            </a:lvl1pPr>
            <a:extLst/>
          </a:lstStyle>
          <a:p>
            <a:r>
              <a:rPr lang="hu-HU" smtClean="0"/>
              <a:t>VM – 01 – 2011.09.05.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6181759" y="6381328"/>
            <a:ext cx="2350681" cy="365125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532440" y="6407944"/>
            <a:ext cx="480592" cy="365125"/>
          </a:xfrm>
        </p:spPr>
        <p:txBody>
          <a:bodyPr/>
          <a:lstStyle>
            <a:lvl1pPr>
              <a:defRPr sz="1400"/>
            </a:lvl1pPr>
            <a:extLst/>
          </a:lstStyle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hu-HU" smtClean="0"/>
              <a:t>VM – 01 – 2011.09.05.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7" name="Sávnyí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Sávnyí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hu-HU" smtClean="0"/>
              <a:t>VM – 01 – 2011.09.05.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hu-HU" smtClean="0"/>
              <a:t>VM – 01 – 2011.09.05.</a:t>
            </a:r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hu-HU" smtClean="0"/>
              <a:t>VM – 01 – 2011.09.05.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hu-HU" smtClean="0"/>
              <a:t>VM – 01 – 2011.09.05.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35496" y="6407944"/>
            <a:ext cx="1920240" cy="365760"/>
          </a:xfrm>
        </p:spPr>
        <p:txBody>
          <a:bodyPr/>
          <a:lstStyle>
            <a:extLst/>
          </a:lstStyle>
          <a:p>
            <a:r>
              <a:rPr lang="hu-HU" smtClean="0"/>
              <a:t>VM – 01 – 2011.09.05.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hu-HU" smtClean="0"/>
              <a:t>VM – 01 – 2011.09.05.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Derékszögű háromszög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ávnyí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Sávnyí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abadkézi sokszög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Szabadkézi sokszög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Derékszögű háromszög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u-HU" dirty="0" smtClean="0"/>
              <a:t>Mintacím szerkesztése</a:t>
            </a:r>
            <a:endParaRPr kumimoji="0" lang="en-US" dirty="0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dirty="0" smtClean="0"/>
              <a:t>Mintaszöveg szerkesztése</a:t>
            </a:r>
          </a:p>
          <a:p>
            <a:pPr lvl="1" eaLnBrk="1" latinLnBrk="0" hangingPunct="1"/>
            <a:r>
              <a:rPr kumimoji="0" lang="hu-HU" dirty="0" smtClean="0"/>
              <a:t>Második szint</a:t>
            </a:r>
          </a:p>
          <a:p>
            <a:pPr lvl="2" eaLnBrk="1" latinLnBrk="0" hangingPunct="1"/>
            <a:r>
              <a:rPr kumimoji="0" lang="hu-HU" dirty="0" smtClean="0"/>
              <a:t>Harmadik szint</a:t>
            </a:r>
          </a:p>
          <a:p>
            <a:pPr lvl="3" eaLnBrk="1" latinLnBrk="0" hangingPunct="1"/>
            <a:r>
              <a:rPr kumimoji="0" lang="hu-HU" dirty="0" smtClean="0"/>
              <a:t>Negyedik szint</a:t>
            </a:r>
          </a:p>
          <a:p>
            <a:pPr lvl="4" eaLnBrk="1" latinLnBrk="0" hangingPunct="1"/>
            <a:r>
              <a:rPr kumimoji="0" lang="hu-HU" dirty="0" smtClean="0"/>
              <a:t>Ötödik szint</a:t>
            </a:r>
            <a:endParaRPr kumimoji="0" lang="en-US" dirty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0" y="6429810"/>
            <a:ext cx="1920240" cy="367968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r>
              <a:rPr lang="hu-HU" smtClean="0"/>
              <a:t>VM – 01 – 2011.09.05.</a:t>
            </a:r>
            <a:endParaRPr lang="hu-HU" dirty="0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5796136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532440" y="6407944"/>
            <a:ext cx="48059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400" b="0">
                <a:solidFill>
                  <a:schemeClr val="tx1"/>
                </a:solidFill>
              </a:defRPr>
            </a:lvl1pPr>
            <a:extLst/>
          </a:lstStyle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Arial" pitchFamily="34" charset="0"/>
        <a:buChar char="•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" pitchFamily="2" charset="2"/>
        <a:buChar char="§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Arial" pitchFamily="34" charset="0"/>
        <a:buChar char="•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png"/><Relationship Id="rId5" Type="http://schemas.openxmlformats.org/officeDocument/2006/relationships/image" Target="../media/image65.png"/><Relationship Id="rId4" Type="http://schemas.openxmlformats.org/officeDocument/2006/relationships/image" Target="../media/image6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2331691"/>
          </a:xfrm>
        </p:spPr>
        <p:txBody>
          <a:bodyPr>
            <a:noAutofit/>
          </a:bodyPr>
          <a:lstStyle/>
          <a:p>
            <a:r>
              <a:rPr lang="hu-HU" sz="36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Elektronikai Áramkörök Tervezése és Megvalósítása</a:t>
            </a:r>
            <a:endParaRPr lang="hu-HU" sz="3600" b="1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7092280" y="5229200"/>
            <a:ext cx="2016224" cy="432048"/>
          </a:xfrm>
        </p:spPr>
        <p:txBody>
          <a:bodyPr>
            <a:noAutofit/>
          </a:bodyPr>
          <a:lstStyle/>
          <a:p>
            <a:r>
              <a:rPr lang="hu-H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</a:rPr>
              <a:t>Mellár János</a:t>
            </a:r>
          </a:p>
        </p:txBody>
      </p:sp>
      <p:sp>
        <p:nvSpPr>
          <p:cNvPr id="4" name="Alcím 2"/>
          <p:cNvSpPr txBox="1">
            <a:spLocks/>
          </p:cNvSpPr>
          <p:nvPr/>
        </p:nvSpPr>
        <p:spPr>
          <a:xfrm>
            <a:off x="251520" y="3789040"/>
            <a:ext cx="8568952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  <a:uLnTx/>
                <a:uFillTx/>
                <a:latin typeface="Comic Sans MS" pitchFamily="66" charset="0"/>
              </a:rPr>
              <a:t>6. óra</a:t>
            </a: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  <a:uLnTx/>
                <a:uFillTx/>
                <a:latin typeface="Comic Sans MS" pitchFamily="66" charset="0"/>
              </a:rPr>
              <a:t>2014. </a:t>
            </a:r>
            <a:r>
              <a:rPr kumimoji="0" lang="hu-H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  <a:uLnTx/>
                <a:uFillTx/>
                <a:latin typeface="Comic Sans MS" pitchFamily="66" charset="0"/>
              </a:rPr>
              <a:t>Március 19. </a:t>
            </a:r>
            <a:endParaRPr kumimoji="0" lang="hu-H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rgbClr val="000000">
                    <a:alpha val="20000"/>
                  </a:srgbClr>
                </a:outerShdw>
              </a:effectLst>
              <a:uLnTx/>
              <a:uFillTx/>
              <a:latin typeface="Comic Sans MS" pitchFamily="66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07504" y="6342620"/>
            <a:ext cx="18309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i="1" dirty="0" smtClean="0"/>
              <a:t>v 2.0  2013.07.17</a:t>
            </a:r>
            <a:r>
              <a:rPr lang="hu-HU" sz="1600" i="1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hu-HU" sz="16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10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Eagle – PCB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315" y="1353833"/>
            <a:ext cx="488160" cy="48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artalom helye 2"/>
          <p:cNvSpPr txBox="1">
            <a:spLocks/>
          </p:cNvSpPr>
          <p:nvPr/>
        </p:nvSpPr>
        <p:spPr>
          <a:xfrm>
            <a:off x="313184" y="1340768"/>
            <a:ext cx="8507288" cy="4597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hu-HU" sz="2800" dirty="0" err="1" smtClean="0"/>
              <a:t>Board</a:t>
            </a:r>
            <a:r>
              <a:rPr lang="hu-HU" sz="2800" dirty="0" smtClean="0"/>
              <a:t> </a:t>
            </a:r>
            <a:r>
              <a:rPr lang="hu-HU" sz="2800" dirty="0"/>
              <a:t>megnyitás/készítés</a:t>
            </a:r>
          </a:p>
          <a:p>
            <a:pPr marL="914400" lvl="2" indent="0">
              <a:buNone/>
            </a:pPr>
            <a:endParaRPr lang="hu-HU" sz="28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10885"/>
            <a:ext cx="5410200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Egyenes összekötő nyíllal 16"/>
          <p:cNvCxnSpPr/>
          <p:nvPr/>
        </p:nvCxnSpPr>
        <p:spPr>
          <a:xfrm>
            <a:off x="927395" y="2060848"/>
            <a:ext cx="1772397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236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sz="2800" dirty="0" smtClean="0"/>
          </a:p>
          <a:p>
            <a:pPr marL="457200" lvl="1" indent="0">
              <a:buNone/>
            </a:pPr>
            <a:endParaRPr lang="hu-HU" sz="2400" dirty="0" smtClean="0"/>
          </a:p>
          <a:p>
            <a:pPr marL="0" indent="0">
              <a:buNone/>
            </a:pPr>
            <a:endParaRPr lang="hu-HU" sz="28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11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1143000"/>
          </a:xfrm>
        </p:spPr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Eagle – PCB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-36512" y="548680"/>
            <a:ext cx="1709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Action </a:t>
            </a:r>
            <a:r>
              <a:rPr lang="hu-HU" dirty="0" err="1" smtClean="0"/>
              <a:t>Toolbar</a:t>
            </a:r>
            <a:endParaRPr lang="hu-HU" dirty="0"/>
          </a:p>
        </p:txBody>
      </p:sp>
      <p:cxnSp>
        <p:nvCxnSpPr>
          <p:cNvPr id="7" name="Egyenes összekötő nyíllal 6"/>
          <p:cNvCxnSpPr/>
          <p:nvPr/>
        </p:nvCxnSpPr>
        <p:spPr>
          <a:xfrm>
            <a:off x="755576" y="918012"/>
            <a:ext cx="1035508" cy="2067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zövegdoboz 11"/>
          <p:cNvSpPr txBox="1"/>
          <p:nvPr/>
        </p:nvSpPr>
        <p:spPr>
          <a:xfrm>
            <a:off x="80977" y="3718773"/>
            <a:ext cx="12506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/>
              <a:t>Command</a:t>
            </a:r>
            <a:endParaRPr lang="hu-HU" dirty="0" smtClean="0"/>
          </a:p>
          <a:p>
            <a:r>
              <a:rPr lang="hu-HU" dirty="0" smtClean="0"/>
              <a:t> </a:t>
            </a:r>
            <a:r>
              <a:rPr lang="hu-HU" dirty="0" err="1" smtClean="0"/>
              <a:t>Toolbar</a:t>
            </a:r>
            <a:endParaRPr lang="hu-HU" dirty="0"/>
          </a:p>
        </p:txBody>
      </p:sp>
      <p:cxnSp>
        <p:nvCxnSpPr>
          <p:cNvPr id="11" name="Egyenes összekötő nyíllal 10"/>
          <p:cNvCxnSpPr>
            <a:stCxn id="12" idx="0"/>
          </p:cNvCxnSpPr>
          <p:nvPr/>
        </p:nvCxnSpPr>
        <p:spPr>
          <a:xfrm flipV="1">
            <a:off x="706309" y="3068960"/>
            <a:ext cx="1084775" cy="649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zövegdoboz 19"/>
          <p:cNvSpPr txBox="1"/>
          <p:nvPr/>
        </p:nvSpPr>
        <p:spPr>
          <a:xfrm>
            <a:off x="47186" y="2062589"/>
            <a:ext cx="13564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/>
              <a:t>Command</a:t>
            </a:r>
            <a:endParaRPr lang="hu-HU" dirty="0" smtClean="0"/>
          </a:p>
          <a:p>
            <a:r>
              <a:rPr lang="hu-HU" dirty="0" err="1" smtClean="0"/>
              <a:t>Parameters</a:t>
            </a:r>
            <a:endParaRPr lang="hu-HU" dirty="0"/>
          </a:p>
        </p:txBody>
      </p:sp>
      <p:cxnSp>
        <p:nvCxnSpPr>
          <p:cNvPr id="21" name="Egyenes összekötő nyíllal 20"/>
          <p:cNvCxnSpPr/>
          <p:nvPr/>
        </p:nvCxnSpPr>
        <p:spPr>
          <a:xfrm flipV="1">
            <a:off x="755576" y="1412776"/>
            <a:ext cx="115966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244" y="514300"/>
            <a:ext cx="5753100" cy="651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054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lvl="2"/>
            <a:endParaRPr lang="hu-HU" sz="2800" dirty="0" smtClean="0"/>
          </a:p>
          <a:p>
            <a:pPr lvl="2"/>
            <a:r>
              <a:rPr lang="hu-HU" sz="2800" dirty="0" smtClean="0"/>
              <a:t>Parancs függő paraméterek</a:t>
            </a:r>
          </a:p>
          <a:p>
            <a:pPr lvl="2"/>
            <a:r>
              <a:rPr lang="hu-HU" sz="2800" dirty="0" err="1" smtClean="0"/>
              <a:t>Grid</a:t>
            </a:r>
            <a:endParaRPr lang="hu-HU" sz="2800" dirty="0" smtClean="0"/>
          </a:p>
          <a:p>
            <a:pPr lvl="3"/>
            <a:r>
              <a:rPr lang="hu-HU" dirty="0" smtClean="0"/>
              <a:t>Rács nagyságának és mértékegységének beállítása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12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PCB –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Command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Parameters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32385"/>
            <a:ext cx="7623810" cy="308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564904"/>
            <a:ext cx="511973" cy="511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843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lvl="2"/>
            <a:r>
              <a:rPr lang="hu-HU" sz="2800" dirty="0" smtClean="0"/>
              <a:t>Fájl megnyitás</a:t>
            </a:r>
          </a:p>
          <a:p>
            <a:pPr lvl="2"/>
            <a:r>
              <a:rPr lang="hu-HU" sz="2800" dirty="0" smtClean="0"/>
              <a:t>Fájl mentése</a:t>
            </a:r>
          </a:p>
          <a:p>
            <a:pPr lvl="2"/>
            <a:r>
              <a:rPr lang="hu-HU" sz="2800" dirty="0" smtClean="0"/>
              <a:t>Nyomtatás</a:t>
            </a:r>
          </a:p>
          <a:p>
            <a:pPr lvl="2"/>
            <a:r>
              <a:rPr lang="hu-HU" sz="2800" dirty="0" smtClean="0"/>
              <a:t>CAM </a:t>
            </a:r>
            <a:r>
              <a:rPr lang="hu-HU" sz="2800" dirty="0" err="1" smtClean="0"/>
              <a:t>processor</a:t>
            </a:r>
            <a:endParaRPr lang="hu-HU" sz="2800" dirty="0" smtClean="0"/>
          </a:p>
          <a:p>
            <a:pPr lvl="3"/>
            <a:r>
              <a:rPr lang="hu-HU" dirty="0" smtClean="0"/>
              <a:t>CAM fájlok készítése</a:t>
            </a:r>
          </a:p>
          <a:p>
            <a:pPr lvl="2"/>
            <a:r>
              <a:rPr lang="hu-HU" sz="2800" dirty="0" err="1" smtClean="0"/>
              <a:t>Board</a:t>
            </a:r>
            <a:r>
              <a:rPr lang="hu-HU" sz="2800" dirty="0" smtClean="0"/>
              <a:t> megnyitás/készítés</a:t>
            </a:r>
          </a:p>
          <a:p>
            <a:pPr lvl="2"/>
            <a:endParaRPr lang="hu-HU" sz="28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13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PCB – Action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Toolbar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476253" cy="464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32856"/>
            <a:ext cx="452440" cy="464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564904"/>
            <a:ext cx="488160" cy="48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068960"/>
            <a:ext cx="488160" cy="500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861048"/>
            <a:ext cx="488160" cy="48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460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marL="514350" lvl="1" indent="0">
              <a:buNone/>
            </a:pPr>
            <a:r>
              <a:rPr lang="hu-HU" dirty="0" smtClean="0"/>
              <a:t>Ablak </a:t>
            </a:r>
          </a:p>
          <a:p>
            <a:pPr lvl="2"/>
            <a:r>
              <a:rPr lang="hu-HU" sz="2800" dirty="0" smtClean="0"/>
              <a:t>Minden látszódjon </a:t>
            </a:r>
            <a:r>
              <a:rPr lang="hu-HU" dirty="0" smtClean="0"/>
              <a:t>(ALT+F2)</a:t>
            </a:r>
          </a:p>
          <a:p>
            <a:pPr lvl="2"/>
            <a:r>
              <a:rPr lang="hu-HU" sz="2800" dirty="0" smtClean="0"/>
              <a:t>Nagyítás </a:t>
            </a:r>
            <a:r>
              <a:rPr lang="hu-HU" dirty="0" smtClean="0"/>
              <a:t>(F3)</a:t>
            </a:r>
          </a:p>
          <a:p>
            <a:pPr lvl="2"/>
            <a:r>
              <a:rPr lang="hu-HU" sz="2800" dirty="0" smtClean="0"/>
              <a:t>Kicsinyítés </a:t>
            </a:r>
            <a:r>
              <a:rPr lang="hu-HU" dirty="0" smtClean="0"/>
              <a:t>(F4)</a:t>
            </a:r>
          </a:p>
          <a:p>
            <a:pPr lvl="2"/>
            <a:r>
              <a:rPr lang="hu-HU" sz="2800" dirty="0" smtClean="0"/>
              <a:t>Újra rajzol </a:t>
            </a:r>
            <a:r>
              <a:rPr lang="hu-HU" dirty="0" smtClean="0"/>
              <a:t>(F2)</a:t>
            </a:r>
          </a:p>
          <a:p>
            <a:pPr lvl="2"/>
            <a:r>
              <a:rPr lang="hu-HU" sz="2800" dirty="0" smtClean="0"/>
              <a:t>Kijelölésre nagyítás</a:t>
            </a:r>
          </a:p>
          <a:p>
            <a:pPr lvl="2"/>
            <a:r>
              <a:rPr lang="hu-HU" sz="2800" dirty="0" smtClean="0"/>
              <a:t>Visszavonás/Újra</a:t>
            </a:r>
          </a:p>
          <a:p>
            <a:pPr lvl="3"/>
            <a:r>
              <a:rPr lang="hu-HU" dirty="0" smtClean="0"/>
              <a:t>Szerkesztés → Módosítások listája</a:t>
            </a:r>
          </a:p>
          <a:p>
            <a:pPr marL="1371600" lvl="3" indent="0">
              <a:buNone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14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PCB – Action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Toolbar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04736"/>
            <a:ext cx="488160" cy="48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92896"/>
            <a:ext cx="500065" cy="500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996952"/>
            <a:ext cx="476253" cy="500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501008"/>
            <a:ext cx="476253" cy="48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960859"/>
            <a:ext cx="476253" cy="476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3" y="4437112"/>
            <a:ext cx="1035853" cy="48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987" y="5229200"/>
            <a:ext cx="2905125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31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lvl="2"/>
            <a:r>
              <a:rPr lang="hu-HU" sz="2800" dirty="0" err="1" smtClean="0"/>
              <a:t>Info</a:t>
            </a:r>
            <a:endParaRPr lang="hu-HU" sz="2800" dirty="0" smtClean="0"/>
          </a:p>
          <a:p>
            <a:pPr lvl="3"/>
            <a:r>
              <a:rPr lang="hu-HU" dirty="0" smtClean="0"/>
              <a:t>Megmutatja a kijelölt objektum tulajdonságait</a:t>
            </a:r>
          </a:p>
          <a:p>
            <a:pPr lvl="2"/>
            <a:r>
              <a:rPr lang="hu-HU" sz="2800" dirty="0" smtClean="0"/>
              <a:t>Show</a:t>
            </a:r>
          </a:p>
          <a:p>
            <a:pPr lvl="3"/>
            <a:r>
              <a:rPr lang="hu-HU" dirty="0" smtClean="0"/>
              <a:t>Kiemeli a kijelölt objektumot</a:t>
            </a:r>
          </a:p>
          <a:p>
            <a:pPr lvl="3"/>
            <a:r>
              <a:rPr lang="hu-HU" dirty="0" smtClean="0"/>
              <a:t>Parancssor : Show R1 , Show @ R1</a:t>
            </a:r>
          </a:p>
          <a:p>
            <a:pPr lvl="2"/>
            <a:r>
              <a:rPr lang="hu-HU" sz="2800" dirty="0" smtClean="0"/>
              <a:t>Display</a:t>
            </a:r>
          </a:p>
          <a:p>
            <a:pPr lvl="3"/>
            <a:r>
              <a:rPr lang="hu-HU" dirty="0" smtClean="0"/>
              <a:t>Megjelenítési rétegek be/kikapcsolása</a:t>
            </a:r>
          </a:p>
          <a:p>
            <a:pPr lvl="2"/>
            <a:r>
              <a:rPr lang="hu-HU" sz="2800" dirty="0" smtClean="0"/>
              <a:t>Mark</a:t>
            </a:r>
          </a:p>
          <a:p>
            <a:pPr lvl="3"/>
            <a:r>
              <a:rPr lang="hu-HU" dirty="0" smtClean="0"/>
              <a:t>A következő egér kattintással egy új származtatási koordinátát (0 , </a:t>
            </a:r>
            <a:r>
              <a:rPr lang="hu-HU" dirty="0" err="1" smtClean="0"/>
              <a:t>0</a:t>
            </a:r>
            <a:r>
              <a:rPr lang="hu-HU" dirty="0" smtClean="0"/>
              <a:t>) lehet lerakni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15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PCB –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Command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Toolbar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488160" cy="48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20888"/>
            <a:ext cx="488160" cy="535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63" y="3588912"/>
            <a:ext cx="476253" cy="48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437112"/>
            <a:ext cx="500065" cy="48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957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/>
          </a:bodyPr>
          <a:lstStyle/>
          <a:p>
            <a:pPr lvl="2"/>
            <a:r>
              <a:rPr lang="hu-HU" sz="2800" dirty="0" err="1" smtClean="0"/>
              <a:t>Move</a:t>
            </a:r>
            <a:endParaRPr lang="hu-HU" sz="2800" dirty="0" smtClean="0"/>
          </a:p>
          <a:p>
            <a:pPr lvl="3"/>
            <a:r>
              <a:rPr lang="hu-HU" dirty="0" smtClean="0"/>
              <a:t>Alkatrészek/Objektum mozgatása</a:t>
            </a:r>
          </a:p>
          <a:p>
            <a:pPr lvl="3"/>
            <a:r>
              <a:rPr lang="hu-HU" dirty="0" smtClean="0"/>
              <a:t>Jobb egér kattintásra objektum/ok fogatása</a:t>
            </a:r>
          </a:p>
          <a:p>
            <a:pPr lvl="3"/>
            <a:r>
              <a:rPr lang="hu-HU" dirty="0" smtClean="0"/>
              <a:t>Csoportos mozgatás: bal egér </a:t>
            </a:r>
            <a:r>
              <a:rPr lang="hu-HU" dirty="0" err="1" smtClean="0"/>
              <a:t>katt</a:t>
            </a:r>
            <a:r>
              <a:rPr lang="hu-HU" dirty="0" smtClean="0"/>
              <a:t>       ,  majd bal egér </a:t>
            </a:r>
            <a:r>
              <a:rPr lang="hu-HU" dirty="0" err="1" smtClean="0"/>
              <a:t>katt</a:t>
            </a:r>
            <a:r>
              <a:rPr lang="hu-HU" dirty="0" smtClean="0"/>
              <a:t>       , kapcsolási rajzon bal egér gombot lenyomva, az egeret mozgatva kijelölni az objektumokat, egér gombot felengedni, jobb egér </a:t>
            </a:r>
            <a:r>
              <a:rPr lang="hu-HU" dirty="0" err="1" smtClean="0"/>
              <a:t>katt</a:t>
            </a:r>
            <a:r>
              <a:rPr lang="hu-HU" dirty="0" smtClean="0"/>
              <a:t>, menüből kiválasztani a </a:t>
            </a:r>
            <a:r>
              <a:rPr lang="hu-HU" dirty="0" err="1" smtClean="0"/>
              <a:t>Move</a:t>
            </a:r>
            <a:r>
              <a:rPr lang="hu-HU" dirty="0" smtClean="0"/>
              <a:t>: Csoport opciót</a:t>
            </a:r>
          </a:p>
          <a:p>
            <a:pPr lvl="3"/>
            <a:r>
              <a:rPr lang="hu-HU" dirty="0"/>
              <a:t>Csoportos mozgatás: bal egér </a:t>
            </a:r>
            <a:r>
              <a:rPr lang="hu-HU" dirty="0" err="1"/>
              <a:t>katt</a:t>
            </a:r>
            <a:r>
              <a:rPr lang="hu-HU" dirty="0"/>
              <a:t>       ,  majd bal egér </a:t>
            </a:r>
            <a:r>
              <a:rPr lang="hu-HU" dirty="0" err="1"/>
              <a:t>katt</a:t>
            </a:r>
            <a:r>
              <a:rPr lang="hu-HU" dirty="0"/>
              <a:t>       , kapcsolási rajzon bal egér gombot </a:t>
            </a:r>
            <a:r>
              <a:rPr lang="hu-HU" dirty="0" smtClean="0"/>
              <a:t>megnyomva</a:t>
            </a:r>
            <a:r>
              <a:rPr lang="hu-HU" dirty="0"/>
              <a:t>, az egeret </a:t>
            </a:r>
            <a:r>
              <a:rPr lang="hu-HU" dirty="0" smtClean="0"/>
              <a:t>mozgatva, majd újra megnyomva a bal egér gombot, </a:t>
            </a:r>
            <a:r>
              <a:rPr lang="hu-HU" dirty="0"/>
              <a:t>kijelölni az </a:t>
            </a:r>
            <a:r>
              <a:rPr lang="hu-HU" dirty="0" smtClean="0"/>
              <a:t>objektumokat (be kell zárni a </a:t>
            </a:r>
            <a:r>
              <a:rPr lang="hu-HU" dirty="0" err="1" smtClean="0"/>
              <a:t>polígont</a:t>
            </a:r>
            <a:r>
              <a:rPr lang="hu-HU" dirty="0" smtClean="0"/>
              <a:t>), jobb </a:t>
            </a:r>
            <a:r>
              <a:rPr lang="hu-HU" dirty="0"/>
              <a:t>egér </a:t>
            </a:r>
            <a:r>
              <a:rPr lang="hu-HU" dirty="0" err="1"/>
              <a:t>katt</a:t>
            </a:r>
            <a:r>
              <a:rPr lang="hu-HU" dirty="0"/>
              <a:t>, menüből kiválasztani a </a:t>
            </a:r>
            <a:r>
              <a:rPr lang="hu-HU" dirty="0" err="1"/>
              <a:t>Move</a:t>
            </a:r>
            <a:r>
              <a:rPr lang="hu-HU" dirty="0"/>
              <a:t>: Csoport </a:t>
            </a:r>
            <a:r>
              <a:rPr lang="hu-HU" dirty="0" smtClean="0"/>
              <a:t>opciót</a:t>
            </a:r>
          </a:p>
          <a:p>
            <a:pPr marL="914400" lvl="2" indent="0">
              <a:buNone/>
            </a:pPr>
            <a:endParaRPr lang="hu-HU" sz="28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16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PCB –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Command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Toolbar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500065" cy="48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078" y="2756538"/>
            <a:ext cx="320042" cy="312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9978" y="2756538"/>
            <a:ext cx="312422" cy="312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078" y="3980674"/>
            <a:ext cx="320042" cy="312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980674"/>
            <a:ext cx="312422" cy="312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053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/>
          </a:bodyPr>
          <a:lstStyle/>
          <a:p>
            <a:pPr lvl="2"/>
            <a:r>
              <a:rPr lang="hu-HU" sz="2800" dirty="0" err="1" smtClean="0"/>
              <a:t>Copy</a:t>
            </a:r>
            <a:endParaRPr lang="hu-HU" sz="2800" dirty="0" smtClean="0"/>
          </a:p>
          <a:p>
            <a:pPr lvl="3"/>
            <a:r>
              <a:rPr lang="hu-HU" dirty="0" smtClean="0"/>
              <a:t>Alkatrészek/Objektum másolása</a:t>
            </a:r>
          </a:p>
          <a:p>
            <a:pPr lvl="3"/>
            <a:r>
              <a:rPr lang="hu-HU" dirty="0" smtClean="0"/>
              <a:t>Bal egér kattintás az objektumra</a:t>
            </a:r>
          </a:p>
          <a:p>
            <a:pPr lvl="3"/>
            <a:r>
              <a:rPr lang="hu-HU" dirty="0" smtClean="0"/>
              <a:t>Csoportos másolás: bal egér </a:t>
            </a:r>
            <a:r>
              <a:rPr lang="hu-HU" dirty="0" err="1" smtClean="0"/>
              <a:t>katt</a:t>
            </a:r>
            <a:r>
              <a:rPr lang="hu-HU" dirty="0" smtClean="0"/>
              <a:t>       ,    majd bal egér </a:t>
            </a:r>
            <a:r>
              <a:rPr lang="hu-HU" dirty="0" err="1" smtClean="0"/>
              <a:t>katt</a:t>
            </a:r>
            <a:r>
              <a:rPr lang="hu-HU" dirty="0" smtClean="0"/>
              <a:t>       , kapcsolási rajzon bal egér gombot lenyomva, az egeret mozgatva kijelölni az objektumokat, egér gombot felengedni, jobb egér </a:t>
            </a:r>
            <a:r>
              <a:rPr lang="hu-HU" dirty="0" err="1" smtClean="0"/>
              <a:t>katt</a:t>
            </a:r>
            <a:r>
              <a:rPr lang="hu-HU" dirty="0" smtClean="0"/>
              <a:t>, menüből kiválasztani a </a:t>
            </a:r>
            <a:r>
              <a:rPr lang="hu-HU" dirty="0" err="1" smtClean="0"/>
              <a:t>Copy</a:t>
            </a:r>
            <a:r>
              <a:rPr lang="hu-HU" dirty="0" smtClean="0"/>
              <a:t>: Csoport opciót</a:t>
            </a:r>
          </a:p>
          <a:p>
            <a:pPr lvl="3"/>
            <a:r>
              <a:rPr lang="hu-HU" dirty="0"/>
              <a:t>Csoportos mozgatás: bal egér </a:t>
            </a:r>
            <a:r>
              <a:rPr lang="hu-HU" dirty="0" err="1"/>
              <a:t>katt</a:t>
            </a:r>
            <a:r>
              <a:rPr lang="hu-HU" dirty="0"/>
              <a:t>       ,  majd bal egér </a:t>
            </a:r>
            <a:r>
              <a:rPr lang="hu-HU" dirty="0" err="1"/>
              <a:t>katt</a:t>
            </a:r>
            <a:r>
              <a:rPr lang="hu-HU" dirty="0"/>
              <a:t>       , kapcsolási rajzon bal egér gombot </a:t>
            </a:r>
            <a:r>
              <a:rPr lang="hu-HU" dirty="0" smtClean="0"/>
              <a:t>megnyomva</a:t>
            </a:r>
            <a:r>
              <a:rPr lang="hu-HU" dirty="0"/>
              <a:t>, az egeret </a:t>
            </a:r>
            <a:r>
              <a:rPr lang="hu-HU" dirty="0" smtClean="0"/>
              <a:t>mozgatva, majd újra megnyomva a bal egér gombot, </a:t>
            </a:r>
            <a:r>
              <a:rPr lang="hu-HU" dirty="0"/>
              <a:t>kijelölni az </a:t>
            </a:r>
            <a:r>
              <a:rPr lang="hu-HU" dirty="0" smtClean="0"/>
              <a:t>objektumokat (be kell zárni a </a:t>
            </a:r>
            <a:r>
              <a:rPr lang="hu-HU" dirty="0" err="1" smtClean="0"/>
              <a:t>polígont</a:t>
            </a:r>
            <a:r>
              <a:rPr lang="hu-HU" dirty="0" smtClean="0"/>
              <a:t>), jobb </a:t>
            </a:r>
            <a:r>
              <a:rPr lang="hu-HU" dirty="0"/>
              <a:t>egér </a:t>
            </a:r>
            <a:r>
              <a:rPr lang="hu-HU" dirty="0" err="1"/>
              <a:t>katt</a:t>
            </a:r>
            <a:r>
              <a:rPr lang="hu-HU" dirty="0"/>
              <a:t>, menüből kiválasztani a </a:t>
            </a:r>
            <a:r>
              <a:rPr lang="hu-HU" dirty="0" err="1" smtClean="0"/>
              <a:t>Copy</a:t>
            </a:r>
            <a:r>
              <a:rPr lang="hu-HU" dirty="0" smtClean="0"/>
              <a:t>: </a:t>
            </a:r>
            <a:r>
              <a:rPr lang="hu-HU" dirty="0"/>
              <a:t>Csoport </a:t>
            </a:r>
            <a:r>
              <a:rPr lang="hu-HU" dirty="0" smtClean="0"/>
              <a:t>opciót</a:t>
            </a:r>
          </a:p>
          <a:p>
            <a:pPr marL="914400" lvl="2" indent="0">
              <a:buNone/>
            </a:pPr>
            <a:endParaRPr lang="hu-HU" sz="28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17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PCB –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Command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Toolbar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9978" y="2756538"/>
            <a:ext cx="312422" cy="312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980674"/>
            <a:ext cx="312422" cy="312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56603"/>
            <a:ext cx="500065" cy="476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764158"/>
            <a:ext cx="320042" cy="304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078" y="3988294"/>
            <a:ext cx="320042" cy="304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002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lvl="2"/>
            <a:r>
              <a:rPr lang="hu-HU" sz="2800" dirty="0" err="1" smtClean="0"/>
              <a:t>Mirror</a:t>
            </a:r>
            <a:endParaRPr lang="hu-HU" sz="2800" dirty="0" smtClean="0"/>
          </a:p>
          <a:p>
            <a:pPr lvl="3"/>
            <a:r>
              <a:rPr lang="hu-HU" dirty="0" smtClean="0"/>
              <a:t>Objektum tükrözése</a:t>
            </a:r>
          </a:p>
          <a:p>
            <a:pPr lvl="2"/>
            <a:r>
              <a:rPr lang="hu-HU" sz="2800" dirty="0" err="1" smtClean="0"/>
              <a:t>Rotate</a:t>
            </a:r>
            <a:endParaRPr lang="hu-HU" sz="2800" dirty="0" smtClean="0"/>
          </a:p>
          <a:p>
            <a:pPr lvl="3"/>
            <a:r>
              <a:rPr lang="hu-HU" dirty="0" smtClean="0"/>
              <a:t>Objektum elforgatása 90°-kal óramutató járásával ellentétes irányban</a:t>
            </a:r>
          </a:p>
          <a:p>
            <a:pPr lvl="3"/>
            <a:r>
              <a:rPr lang="hu-HU" dirty="0" smtClean="0"/>
              <a:t>Csoportos forgatás</a:t>
            </a:r>
          </a:p>
          <a:p>
            <a:pPr lvl="2"/>
            <a:r>
              <a:rPr lang="hu-HU" sz="2800" dirty="0" smtClean="0"/>
              <a:t>Group</a:t>
            </a:r>
          </a:p>
          <a:p>
            <a:pPr lvl="3"/>
            <a:r>
              <a:rPr lang="hu-HU" dirty="0" smtClean="0"/>
              <a:t>Csoportos mozgatás, másolás, forgatás, törlés</a:t>
            </a:r>
          </a:p>
          <a:p>
            <a:pPr lvl="2"/>
            <a:r>
              <a:rPr lang="hu-HU" sz="2800" dirty="0" err="1" smtClean="0"/>
              <a:t>Change</a:t>
            </a:r>
            <a:endParaRPr lang="hu-HU" sz="2800" dirty="0" smtClean="0"/>
          </a:p>
          <a:p>
            <a:pPr lvl="3"/>
            <a:r>
              <a:rPr lang="hu-HU" dirty="0" smtClean="0"/>
              <a:t>Objektum tulajdonságainak (pl.: szélesség, méret)módosítása/ellenőrzése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18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PCB –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Command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Toolbar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72688"/>
            <a:ext cx="500065" cy="48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20888"/>
            <a:ext cx="500065" cy="48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861048"/>
            <a:ext cx="500065" cy="500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25144"/>
            <a:ext cx="500065" cy="500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835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lnSpcReduction="10000"/>
          </a:bodyPr>
          <a:lstStyle/>
          <a:p>
            <a:pPr lvl="2"/>
            <a:r>
              <a:rPr lang="hu-HU" sz="2800" dirty="0" err="1" smtClean="0"/>
              <a:t>Paste</a:t>
            </a:r>
            <a:endParaRPr lang="hu-HU" sz="2800" dirty="0" smtClean="0"/>
          </a:p>
          <a:p>
            <a:pPr lvl="3"/>
            <a:r>
              <a:rPr lang="hu-HU" dirty="0" smtClean="0"/>
              <a:t>Vágólapon lévő objektum/ok beillesztése</a:t>
            </a:r>
          </a:p>
          <a:p>
            <a:pPr lvl="2"/>
            <a:r>
              <a:rPr lang="hu-HU" sz="2800" dirty="0" err="1" smtClean="0"/>
              <a:t>Delete</a:t>
            </a:r>
            <a:endParaRPr lang="hu-HU" sz="2800" dirty="0" smtClean="0"/>
          </a:p>
          <a:p>
            <a:pPr lvl="3"/>
            <a:r>
              <a:rPr lang="hu-HU" dirty="0" smtClean="0"/>
              <a:t>Objektum törlése</a:t>
            </a:r>
          </a:p>
          <a:p>
            <a:pPr lvl="3"/>
            <a:r>
              <a:rPr lang="hu-HU" dirty="0" smtClean="0"/>
              <a:t>Csoportos törlés (mint </a:t>
            </a:r>
            <a:r>
              <a:rPr lang="hu-HU" dirty="0" err="1" smtClean="0"/>
              <a:t>pl</a:t>
            </a:r>
            <a:r>
              <a:rPr lang="hu-HU" dirty="0" smtClean="0"/>
              <a:t> mozgatásnál)</a:t>
            </a:r>
          </a:p>
          <a:p>
            <a:pPr lvl="3"/>
            <a:r>
              <a:rPr lang="hu-HU" dirty="0" smtClean="0"/>
              <a:t>Alkatrészt/Objektumot </a:t>
            </a:r>
            <a:r>
              <a:rPr lang="hu-HU" dirty="0" err="1" smtClean="0"/>
              <a:t>Schematicon</a:t>
            </a:r>
            <a:r>
              <a:rPr lang="hu-HU" dirty="0" smtClean="0"/>
              <a:t> lehet törölni</a:t>
            </a:r>
          </a:p>
          <a:p>
            <a:pPr lvl="2"/>
            <a:r>
              <a:rPr lang="hu-HU" sz="2800" dirty="0" smtClean="0"/>
              <a:t>Add</a:t>
            </a:r>
          </a:p>
          <a:p>
            <a:pPr lvl="3"/>
            <a:r>
              <a:rPr lang="hu-HU" dirty="0" smtClean="0"/>
              <a:t>Alkatrészek hozzáadása a </a:t>
            </a:r>
            <a:r>
              <a:rPr lang="hu-HU" dirty="0" err="1" smtClean="0"/>
              <a:t>Schematichoz</a:t>
            </a:r>
            <a:endParaRPr lang="hu-HU" dirty="0" smtClean="0"/>
          </a:p>
          <a:p>
            <a:pPr lvl="3"/>
            <a:r>
              <a:rPr lang="hu-HU" dirty="0" smtClean="0"/>
              <a:t>Keresési </a:t>
            </a:r>
            <a:r>
              <a:rPr lang="hu-HU" dirty="0" err="1" smtClean="0"/>
              <a:t>funcióval</a:t>
            </a:r>
            <a:endParaRPr lang="hu-HU" dirty="0" smtClean="0"/>
          </a:p>
          <a:p>
            <a:pPr lvl="2"/>
            <a:r>
              <a:rPr lang="hu-HU" sz="2800" dirty="0" err="1" smtClean="0"/>
              <a:t>Pinswap</a:t>
            </a:r>
            <a:endParaRPr lang="hu-HU" sz="2800" dirty="0" smtClean="0"/>
          </a:p>
          <a:p>
            <a:pPr lvl="3"/>
            <a:r>
              <a:rPr lang="hu-HU" dirty="0" smtClean="0"/>
              <a:t>Két vezeték megcserélése az objektumon, feltéve ha a két tű ugyanazon a csereszinten van definiálva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19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PCB –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Command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Toolbar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500065" cy="511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56" y="2340963"/>
            <a:ext cx="488160" cy="511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697208"/>
            <a:ext cx="523880" cy="523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25144"/>
            <a:ext cx="511973" cy="500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769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hu-HU" sz="2800" dirty="0" err="1" smtClean="0"/>
              <a:t>Cadsoft</a:t>
            </a:r>
            <a:r>
              <a:rPr lang="hu-HU" sz="2800" dirty="0" smtClean="0"/>
              <a:t> - Eagle</a:t>
            </a:r>
          </a:p>
          <a:p>
            <a:r>
              <a:rPr lang="hu-HU" sz="2800" dirty="0" smtClean="0"/>
              <a:t>Eagle – </a:t>
            </a:r>
            <a:r>
              <a:rPr lang="hu-HU" sz="2800" dirty="0" err="1" smtClean="0"/>
              <a:t>Control</a:t>
            </a:r>
            <a:r>
              <a:rPr lang="hu-HU" sz="2800" dirty="0" smtClean="0"/>
              <a:t> Panel</a:t>
            </a:r>
          </a:p>
          <a:p>
            <a:pPr lvl="1"/>
            <a:r>
              <a:rPr lang="hu-HU" sz="2400" dirty="0" smtClean="0"/>
              <a:t>Fontosabb beállítási lehetőségek</a:t>
            </a:r>
          </a:p>
          <a:p>
            <a:pPr lvl="1"/>
            <a:r>
              <a:rPr lang="hu-HU" sz="2400" dirty="0" smtClean="0"/>
              <a:t>Menük</a:t>
            </a:r>
          </a:p>
          <a:p>
            <a:r>
              <a:rPr lang="hu-HU" sz="2800" dirty="0" smtClean="0"/>
              <a:t>Eagle – PCB</a:t>
            </a:r>
          </a:p>
          <a:p>
            <a:pPr lvl="1"/>
            <a:r>
              <a:rPr lang="hu-HU" sz="2400" dirty="0" smtClean="0"/>
              <a:t>Parancsok/Ikonok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2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Tartalom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lvl="2"/>
            <a:r>
              <a:rPr lang="hu-HU" sz="2800" dirty="0" err="1" smtClean="0"/>
              <a:t>Lock</a:t>
            </a:r>
            <a:endParaRPr lang="hu-HU" sz="2800" dirty="0" smtClean="0"/>
          </a:p>
          <a:p>
            <a:pPr lvl="3"/>
            <a:r>
              <a:rPr lang="hu-HU" dirty="0" smtClean="0"/>
              <a:t>Zárolni lehet a komponens helyzetét és irányát</a:t>
            </a:r>
          </a:p>
          <a:p>
            <a:pPr lvl="2"/>
            <a:r>
              <a:rPr lang="hu-HU" sz="2800" dirty="0" err="1" smtClean="0"/>
              <a:t>Replace</a:t>
            </a:r>
            <a:endParaRPr lang="hu-HU" sz="2800" dirty="0" smtClean="0"/>
          </a:p>
          <a:p>
            <a:pPr lvl="3"/>
            <a:r>
              <a:rPr lang="hu-HU" dirty="0" smtClean="0"/>
              <a:t>Objektum cserélése</a:t>
            </a:r>
          </a:p>
          <a:p>
            <a:pPr lvl="2"/>
            <a:r>
              <a:rPr lang="hu-HU" sz="2800" dirty="0" err="1" smtClean="0"/>
              <a:t>Name</a:t>
            </a:r>
            <a:endParaRPr lang="hu-HU" sz="2800" dirty="0" smtClean="0"/>
          </a:p>
          <a:p>
            <a:pPr lvl="3"/>
            <a:r>
              <a:rPr lang="hu-HU" dirty="0" smtClean="0"/>
              <a:t>Komponensek, vezetékek, buszok elnevezése</a:t>
            </a:r>
          </a:p>
          <a:p>
            <a:pPr lvl="2"/>
            <a:r>
              <a:rPr lang="hu-HU" sz="2800" dirty="0" err="1" smtClean="0"/>
              <a:t>Value</a:t>
            </a:r>
            <a:endParaRPr lang="hu-HU" sz="2800" dirty="0" smtClean="0"/>
          </a:p>
          <a:p>
            <a:pPr lvl="3"/>
            <a:r>
              <a:rPr lang="hu-HU" dirty="0" smtClean="0"/>
              <a:t>Komponensek értékeinek beállítása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20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PCB –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Command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Toolbar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20888"/>
            <a:ext cx="488160" cy="48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84984"/>
            <a:ext cx="500065" cy="500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77072"/>
            <a:ext cx="511973" cy="523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476253" cy="476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254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lvl="2"/>
            <a:r>
              <a:rPr lang="hu-HU" sz="2800" dirty="0" err="1" smtClean="0"/>
              <a:t>Smash</a:t>
            </a:r>
            <a:endParaRPr lang="hu-HU" sz="2800" dirty="0" smtClean="0"/>
          </a:p>
          <a:p>
            <a:pPr lvl="3"/>
            <a:r>
              <a:rPr lang="hu-HU" dirty="0" smtClean="0"/>
              <a:t>Elszeparálja az alkatrésztől a nevét, értékét és utána szöveg attribútumként lehet kezelni ezeket</a:t>
            </a:r>
          </a:p>
          <a:p>
            <a:pPr lvl="2"/>
            <a:r>
              <a:rPr lang="hu-HU" sz="2800" dirty="0" err="1" smtClean="0"/>
              <a:t>Miter</a:t>
            </a:r>
            <a:endParaRPr lang="hu-HU" sz="2800" dirty="0" smtClean="0"/>
          </a:p>
          <a:p>
            <a:pPr lvl="3"/>
            <a:r>
              <a:rPr lang="hu-HU" dirty="0" smtClean="0"/>
              <a:t>Lekerekíti a vezetékek összekapcsolását</a:t>
            </a:r>
          </a:p>
          <a:p>
            <a:pPr lvl="2"/>
            <a:r>
              <a:rPr lang="hu-HU" sz="2800" dirty="0" smtClean="0"/>
              <a:t>Split</a:t>
            </a:r>
          </a:p>
          <a:p>
            <a:pPr lvl="3"/>
            <a:r>
              <a:rPr lang="hu-HU" dirty="0" smtClean="0"/>
              <a:t>Törést lehet vezetékre tenni</a:t>
            </a:r>
          </a:p>
          <a:p>
            <a:pPr lvl="2"/>
            <a:r>
              <a:rPr lang="hu-HU" sz="2800" dirty="0" err="1" smtClean="0"/>
              <a:t>Optimize</a:t>
            </a:r>
            <a:endParaRPr lang="hu-HU" sz="28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21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PCB –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Command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Toolbar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488160" cy="48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08920"/>
            <a:ext cx="488160" cy="500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501008"/>
            <a:ext cx="500065" cy="48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365104"/>
            <a:ext cx="476253" cy="500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501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lvl="2"/>
            <a:r>
              <a:rPr lang="hu-HU" sz="2800" dirty="0" err="1" smtClean="0"/>
              <a:t>Meander</a:t>
            </a:r>
            <a:endParaRPr lang="hu-HU" sz="2800" dirty="0" smtClean="0"/>
          </a:p>
          <a:p>
            <a:pPr lvl="3"/>
            <a:r>
              <a:rPr lang="hu-HU" dirty="0" smtClean="0"/>
              <a:t>Vezeték hossza</a:t>
            </a:r>
          </a:p>
          <a:p>
            <a:pPr lvl="2"/>
            <a:r>
              <a:rPr lang="hu-HU" sz="2800" dirty="0" err="1" smtClean="0"/>
              <a:t>Route</a:t>
            </a:r>
            <a:endParaRPr lang="hu-HU" sz="2800" dirty="0" smtClean="0"/>
          </a:p>
          <a:p>
            <a:pPr lvl="3"/>
            <a:r>
              <a:rPr lang="hu-HU" dirty="0" smtClean="0"/>
              <a:t>Vezetékezés manuálisan (légvezetékből vezeték készítés)</a:t>
            </a:r>
          </a:p>
          <a:p>
            <a:pPr lvl="2"/>
            <a:r>
              <a:rPr lang="hu-HU" sz="2800" dirty="0" err="1" smtClean="0"/>
              <a:t>Ripup</a:t>
            </a:r>
            <a:endParaRPr lang="hu-HU" sz="2800" dirty="0" smtClean="0"/>
          </a:p>
          <a:p>
            <a:pPr lvl="3"/>
            <a:r>
              <a:rPr lang="hu-HU" dirty="0" smtClean="0"/>
              <a:t>Vezeték felszedése (vezetéket légvezetékké konvertálja)</a:t>
            </a:r>
          </a:p>
          <a:p>
            <a:pPr marL="914400" lvl="2" indent="0">
              <a:buNone/>
            </a:pPr>
            <a:endParaRPr lang="hu-HU" sz="28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22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PCB –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Command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Toolbar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97071"/>
            <a:ext cx="523880" cy="535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63" y="2420888"/>
            <a:ext cx="476253" cy="476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65160"/>
            <a:ext cx="523880" cy="523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551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lvl="2"/>
            <a:r>
              <a:rPr lang="hu-HU" sz="2800" dirty="0" err="1" smtClean="0"/>
              <a:t>Wire</a:t>
            </a:r>
            <a:endParaRPr lang="hu-HU" sz="2800" dirty="0" smtClean="0"/>
          </a:p>
          <a:p>
            <a:pPr lvl="3"/>
            <a:r>
              <a:rPr lang="hu-HU" dirty="0" smtClean="0"/>
              <a:t>Vonal rajzolása</a:t>
            </a:r>
          </a:p>
          <a:p>
            <a:pPr lvl="2"/>
            <a:r>
              <a:rPr lang="hu-HU" sz="2800" dirty="0" smtClean="0"/>
              <a:t>Text</a:t>
            </a:r>
          </a:p>
          <a:p>
            <a:pPr lvl="3"/>
            <a:r>
              <a:rPr lang="hu-HU" dirty="0" smtClean="0"/>
              <a:t>Szöveg elhelyezése a </a:t>
            </a:r>
            <a:r>
              <a:rPr lang="hu-HU" dirty="0" err="1" smtClean="0"/>
              <a:t>boardon</a:t>
            </a:r>
            <a:r>
              <a:rPr lang="hu-HU" dirty="0" smtClean="0"/>
              <a:t> (</a:t>
            </a:r>
            <a:r>
              <a:rPr lang="hu-HU" smtClean="0"/>
              <a:t>réteg beállítás!)</a:t>
            </a:r>
            <a:endParaRPr lang="hu-HU" dirty="0" smtClean="0"/>
          </a:p>
          <a:p>
            <a:pPr lvl="2"/>
            <a:r>
              <a:rPr lang="hu-HU" sz="2800" dirty="0" err="1" smtClean="0"/>
              <a:t>Circle</a:t>
            </a:r>
            <a:endParaRPr lang="hu-HU" sz="2800" dirty="0" smtClean="0"/>
          </a:p>
          <a:p>
            <a:pPr lvl="3"/>
            <a:r>
              <a:rPr lang="hu-HU" dirty="0" smtClean="0"/>
              <a:t>Kör rajzolása</a:t>
            </a:r>
          </a:p>
          <a:p>
            <a:pPr lvl="2"/>
            <a:r>
              <a:rPr lang="hu-HU" sz="2800" dirty="0" smtClean="0"/>
              <a:t>Arc</a:t>
            </a:r>
          </a:p>
          <a:p>
            <a:pPr lvl="3"/>
            <a:r>
              <a:rPr lang="hu-HU" dirty="0" smtClean="0"/>
              <a:t>Körív rajzolása</a:t>
            </a:r>
            <a:endParaRPr lang="hu-HU" dirty="0"/>
          </a:p>
          <a:p>
            <a:pPr lvl="2"/>
            <a:r>
              <a:rPr lang="hu-HU" sz="2800" dirty="0" err="1" smtClean="0"/>
              <a:t>Rect</a:t>
            </a:r>
            <a:endParaRPr lang="hu-HU" sz="2800" dirty="0" smtClean="0"/>
          </a:p>
          <a:p>
            <a:pPr lvl="3"/>
            <a:r>
              <a:rPr lang="hu-HU" dirty="0" smtClean="0"/>
              <a:t>Téglalap rajzolás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23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PCB –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Command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Toolbar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511973" cy="500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20888"/>
            <a:ext cx="500065" cy="500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65160"/>
            <a:ext cx="500065" cy="523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77072"/>
            <a:ext cx="500065" cy="511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869160"/>
            <a:ext cx="500065" cy="500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769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lvl="2"/>
            <a:r>
              <a:rPr lang="hu-HU" sz="2800" dirty="0" err="1" smtClean="0"/>
              <a:t>Polygon</a:t>
            </a:r>
            <a:endParaRPr lang="hu-HU" sz="2800" dirty="0" smtClean="0"/>
          </a:p>
          <a:p>
            <a:pPr lvl="3"/>
            <a:r>
              <a:rPr lang="hu-HU" dirty="0" err="1" smtClean="0"/>
              <a:t>Polygon</a:t>
            </a:r>
            <a:r>
              <a:rPr lang="hu-HU" dirty="0" smtClean="0"/>
              <a:t> rajzolása</a:t>
            </a:r>
          </a:p>
          <a:p>
            <a:pPr lvl="2"/>
            <a:r>
              <a:rPr lang="hu-HU" sz="2800" dirty="0" err="1" smtClean="0"/>
              <a:t>Via</a:t>
            </a:r>
            <a:endParaRPr lang="hu-HU" sz="2800" dirty="0" smtClean="0"/>
          </a:p>
          <a:p>
            <a:pPr lvl="3"/>
            <a:r>
              <a:rPr lang="hu-HU" dirty="0" smtClean="0"/>
              <a:t>Furat (galvanizált)</a:t>
            </a:r>
          </a:p>
          <a:p>
            <a:pPr lvl="2"/>
            <a:r>
              <a:rPr lang="hu-HU" sz="2800" dirty="0" err="1" smtClean="0"/>
              <a:t>Signal</a:t>
            </a:r>
            <a:endParaRPr lang="hu-HU" sz="2800" dirty="0" smtClean="0"/>
          </a:p>
          <a:p>
            <a:pPr lvl="2"/>
            <a:r>
              <a:rPr lang="hu-HU" sz="2800" dirty="0" err="1" smtClean="0"/>
              <a:t>Hole</a:t>
            </a:r>
            <a:endParaRPr lang="hu-HU" sz="2800" dirty="0" smtClean="0"/>
          </a:p>
          <a:p>
            <a:pPr lvl="3"/>
            <a:r>
              <a:rPr lang="hu-HU" dirty="0" smtClean="0"/>
              <a:t>Szerelési furat (nem galvanizált)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24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PCB –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Command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Toolbar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32791"/>
            <a:ext cx="511973" cy="500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20888"/>
            <a:ext cx="500065" cy="500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12976"/>
            <a:ext cx="500065" cy="535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717032"/>
            <a:ext cx="523880" cy="523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065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lvl="2"/>
            <a:r>
              <a:rPr lang="hu-HU" sz="2800" dirty="0" err="1" smtClean="0"/>
              <a:t>Attribute</a:t>
            </a:r>
            <a:endParaRPr lang="hu-HU" sz="2800" dirty="0" smtClean="0"/>
          </a:p>
          <a:p>
            <a:pPr lvl="3"/>
            <a:r>
              <a:rPr lang="hu-HU" dirty="0" smtClean="0"/>
              <a:t>Komponensek tulajdonságait lehet megadni</a:t>
            </a:r>
          </a:p>
          <a:p>
            <a:pPr lvl="2"/>
            <a:r>
              <a:rPr lang="hu-HU" sz="2800" dirty="0" err="1" smtClean="0"/>
              <a:t>Dimension</a:t>
            </a:r>
            <a:endParaRPr lang="hu-HU" sz="2800" dirty="0" smtClean="0"/>
          </a:p>
          <a:p>
            <a:pPr lvl="3"/>
            <a:r>
              <a:rPr lang="hu-HU" dirty="0" smtClean="0"/>
              <a:t>Méretjelző vonalat lehet létrehozni</a:t>
            </a:r>
          </a:p>
          <a:p>
            <a:pPr lvl="2"/>
            <a:r>
              <a:rPr lang="hu-HU" sz="2800" dirty="0" err="1" smtClean="0"/>
              <a:t>Ratsnest</a:t>
            </a:r>
            <a:endParaRPr lang="hu-HU" sz="2800" dirty="0" smtClean="0"/>
          </a:p>
          <a:p>
            <a:pPr lvl="3"/>
            <a:r>
              <a:rPr lang="hu-HU" dirty="0" smtClean="0"/>
              <a:t>Kiszámítja a legrövidebb légvezetékeket</a:t>
            </a:r>
          </a:p>
          <a:p>
            <a:pPr lvl="3"/>
            <a:r>
              <a:rPr lang="hu-HU" dirty="0" smtClean="0"/>
              <a:t>Kitölti a </a:t>
            </a:r>
            <a:r>
              <a:rPr lang="hu-HU" dirty="0" err="1" smtClean="0"/>
              <a:t>polygonokat</a:t>
            </a:r>
            <a:endParaRPr lang="hu-HU" dirty="0"/>
          </a:p>
          <a:p>
            <a:pPr marL="1371600" lvl="3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25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PCB –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Command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Toolbar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32791"/>
            <a:ext cx="500065" cy="500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20888"/>
            <a:ext cx="500065" cy="500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65160"/>
            <a:ext cx="511973" cy="523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416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lvl="2"/>
            <a:r>
              <a:rPr lang="hu-HU" sz="2800" dirty="0" err="1" smtClean="0"/>
              <a:t>Auto</a:t>
            </a:r>
            <a:endParaRPr lang="hu-HU" sz="2800" dirty="0" smtClean="0"/>
          </a:p>
          <a:p>
            <a:pPr lvl="3"/>
            <a:r>
              <a:rPr lang="hu-HU" dirty="0" smtClean="0"/>
              <a:t>Automata </a:t>
            </a:r>
            <a:r>
              <a:rPr lang="hu-HU" dirty="0" err="1" smtClean="0"/>
              <a:t>vezetékelés</a:t>
            </a:r>
            <a:endParaRPr lang="hu-HU" dirty="0" smtClean="0"/>
          </a:p>
          <a:p>
            <a:pPr lvl="2"/>
            <a:r>
              <a:rPr lang="hu-HU" sz="2800" dirty="0" smtClean="0"/>
              <a:t>ERC</a:t>
            </a:r>
          </a:p>
          <a:p>
            <a:pPr lvl="3"/>
            <a:r>
              <a:rPr lang="hu-HU" dirty="0" smtClean="0"/>
              <a:t>Ellenőrzi a kapcsolást és a </a:t>
            </a:r>
            <a:r>
              <a:rPr lang="hu-HU" dirty="0" err="1" smtClean="0"/>
              <a:t>boardot</a:t>
            </a:r>
            <a:endParaRPr lang="hu-HU" dirty="0" smtClean="0"/>
          </a:p>
          <a:p>
            <a:pPr lvl="2"/>
            <a:r>
              <a:rPr lang="hu-HU" sz="2800" dirty="0" smtClean="0"/>
              <a:t>DRC (Design </a:t>
            </a:r>
            <a:r>
              <a:rPr lang="hu-HU" sz="2800" dirty="0" err="1" smtClean="0"/>
              <a:t>Rule</a:t>
            </a:r>
            <a:r>
              <a:rPr lang="hu-HU" sz="2800" dirty="0" smtClean="0"/>
              <a:t> </a:t>
            </a:r>
            <a:r>
              <a:rPr lang="hu-HU" sz="2800" dirty="0" err="1" smtClean="0"/>
              <a:t>Check</a:t>
            </a:r>
            <a:r>
              <a:rPr lang="hu-HU" sz="2800" dirty="0" smtClean="0"/>
              <a:t>)</a:t>
            </a:r>
          </a:p>
          <a:p>
            <a:pPr lvl="3"/>
            <a:r>
              <a:rPr lang="hu-HU" dirty="0" smtClean="0"/>
              <a:t>Tervezési szabályok beállítása és</a:t>
            </a:r>
          </a:p>
          <a:p>
            <a:pPr lvl="3"/>
            <a:r>
              <a:rPr lang="hu-HU" dirty="0" smtClean="0"/>
              <a:t>Azok ellenőrzése</a:t>
            </a:r>
          </a:p>
          <a:p>
            <a:pPr lvl="2"/>
            <a:r>
              <a:rPr lang="hu-HU" sz="2800" dirty="0" err="1" smtClean="0"/>
              <a:t>Errors</a:t>
            </a:r>
            <a:endParaRPr lang="hu-HU" sz="2800" dirty="0" smtClean="0"/>
          </a:p>
          <a:p>
            <a:pPr lvl="3"/>
            <a:r>
              <a:rPr lang="hu-HU" dirty="0" smtClean="0"/>
              <a:t>Megjeleníti a DRC által talált hibákat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26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PCB –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Command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Toolbar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500065" cy="511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20888"/>
            <a:ext cx="511973" cy="500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12976"/>
            <a:ext cx="511973" cy="511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441103"/>
            <a:ext cx="488160" cy="500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064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hu-HU" sz="2800" dirty="0" err="1" smtClean="0"/>
              <a:t>Cadsoft</a:t>
            </a:r>
            <a:r>
              <a:rPr lang="hu-HU" sz="2800" dirty="0"/>
              <a:t> honlapja: </a:t>
            </a:r>
            <a:r>
              <a:rPr lang="hu-HU" sz="2800" u="sng" dirty="0">
                <a:solidFill>
                  <a:srgbClr val="0070C0"/>
                </a:solidFill>
              </a:rPr>
              <a:t>http://</a:t>
            </a:r>
            <a:r>
              <a:rPr lang="hu-HU" sz="2800" u="sng" dirty="0" smtClean="0">
                <a:solidFill>
                  <a:srgbClr val="0070C0"/>
                </a:solidFill>
              </a:rPr>
              <a:t>www.cadsoftusa.com</a:t>
            </a:r>
            <a:endParaRPr lang="hu-HU" sz="2800" dirty="0" smtClean="0"/>
          </a:p>
          <a:p>
            <a:r>
              <a:rPr lang="hu-HU" sz="2800" dirty="0" smtClean="0"/>
              <a:t>Eagle 6.4.0 letöltése: </a:t>
            </a:r>
            <a:r>
              <a:rPr lang="hu-HU" sz="2800" u="sng" dirty="0">
                <a:solidFill>
                  <a:srgbClr val="0070C0"/>
                </a:solidFill>
              </a:rPr>
              <a:t>http://</a:t>
            </a:r>
            <a:r>
              <a:rPr lang="hu-HU" sz="2800" u="sng" dirty="0" smtClean="0">
                <a:solidFill>
                  <a:srgbClr val="0070C0"/>
                </a:solidFill>
              </a:rPr>
              <a:t>www.cadsoftusa.com/download-eagle/?language=en</a:t>
            </a:r>
            <a:endParaRPr lang="hu-HU" sz="2800" dirty="0"/>
          </a:p>
          <a:p>
            <a:endParaRPr lang="hu-HU" sz="28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3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Cadsoft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- Eagle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16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sz="2800" dirty="0" smtClean="0"/>
          </a:p>
          <a:p>
            <a:pPr marL="457200" lvl="1" indent="0">
              <a:buNone/>
            </a:pPr>
            <a:endParaRPr lang="hu-HU" sz="2400" dirty="0" smtClean="0"/>
          </a:p>
          <a:p>
            <a:pPr marL="0" indent="0">
              <a:buNone/>
            </a:pPr>
            <a:endParaRPr lang="hu-HU" sz="28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4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Eagle –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Control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Panel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1700808"/>
            <a:ext cx="6324600" cy="416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290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hu-HU" sz="2800" dirty="0" err="1" smtClean="0"/>
              <a:t>Alkatrészkönytárak</a:t>
            </a:r>
            <a:endParaRPr lang="hu-HU" sz="2800" dirty="0" smtClean="0"/>
          </a:p>
          <a:p>
            <a:pPr lvl="1"/>
            <a:r>
              <a:rPr lang="hu-HU" sz="2400" dirty="0"/>
              <a:t>Rendelkezésre álló </a:t>
            </a:r>
            <a:r>
              <a:rPr lang="hu-HU" sz="2400" dirty="0" smtClean="0"/>
              <a:t>alkatrészek</a:t>
            </a:r>
          </a:p>
          <a:p>
            <a:r>
              <a:rPr lang="hu-HU" sz="2800" dirty="0" smtClean="0"/>
              <a:t>Tervezési szabályok</a:t>
            </a:r>
          </a:p>
          <a:p>
            <a:pPr lvl="1"/>
            <a:r>
              <a:rPr lang="hu-HU" sz="2400" dirty="0" err="1" smtClean="0"/>
              <a:t>Board</a:t>
            </a:r>
            <a:r>
              <a:rPr lang="hu-HU" sz="2400" dirty="0" smtClean="0"/>
              <a:t> tervezéséhez</a:t>
            </a:r>
          </a:p>
          <a:p>
            <a:r>
              <a:rPr lang="hu-HU" sz="2800" dirty="0" smtClean="0"/>
              <a:t>Felhasználói programok</a:t>
            </a:r>
          </a:p>
          <a:p>
            <a:r>
              <a:rPr lang="hu-HU" sz="2800" dirty="0" smtClean="0"/>
              <a:t>Scriptek</a:t>
            </a:r>
          </a:p>
          <a:p>
            <a:r>
              <a:rPr lang="hu-HU" sz="2800" dirty="0" err="1" smtClean="0"/>
              <a:t>CAM-munkák</a:t>
            </a:r>
            <a:endParaRPr lang="hu-HU" sz="2800" dirty="0" smtClean="0"/>
          </a:p>
          <a:p>
            <a:r>
              <a:rPr lang="hu-HU" sz="2800" dirty="0" smtClean="0"/>
              <a:t>Projektek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5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Eagle – </a:t>
            </a:r>
            <a:r>
              <a:rPr lang="hu-HU" sz="4000" i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Control</a:t>
            </a:r>
            <a:r>
              <a:rPr lang="hu-HU" sz="40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Panel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978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hu-HU" sz="2800" dirty="0" smtClean="0"/>
              <a:t>Kapcsolási rajz megnyitása</a:t>
            </a:r>
          </a:p>
          <a:p>
            <a:pPr lvl="1"/>
            <a:r>
              <a:rPr lang="hu-HU" sz="2400" dirty="0" smtClean="0"/>
              <a:t>Fájl → Megnyitás → Kapcsolási rajz</a:t>
            </a:r>
          </a:p>
          <a:p>
            <a:pPr marL="457200" lvl="1" indent="0">
              <a:buNone/>
            </a:pPr>
            <a:endParaRPr lang="hu-HU" sz="24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6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Control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Panel </a:t>
            </a:r>
            <a:r>
              <a:rPr lang="hu-HU" sz="40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–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Menu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Bar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636912"/>
            <a:ext cx="4219575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250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hu-HU" sz="2800" dirty="0" smtClean="0"/>
              <a:t>Könyvtár mappa/k beállítása</a:t>
            </a:r>
          </a:p>
          <a:p>
            <a:pPr lvl="1"/>
            <a:r>
              <a:rPr lang="hu-HU" sz="2400" dirty="0" smtClean="0"/>
              <a:t>Opciók → Mappák…</a:t>
            </a:r>
          </a:p>
          <a:p>
            <a:pPr marL="457200" lvl="1" indent="0">
              <a:buNone/>
            </a:pPr>
            <a:endParaRPr lang="hu-HU" sz="24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7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Control</a:t>
            </a:r>
            <a:r>
              <a:rPr lang="hu-HU" sz="40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Panel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</a:t>
            </a:r>
            <a:r>
              <a:rPr lang="hu-HU" sz="40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–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Menu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Bar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629272"/>
            <a:ext cx="25527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327" y="4163144"/>
            <a:ext cx="4010025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501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hu-HU" sz="2800" dirty="0" smtClean="0"/>
              <a:t>Felhasználói felület beállítása</a:t>
            </a:r>
          </a:p>
          <a:p>
            <a:pPr lvl="1"/>
            <a:r>
              <a:rPr lang="hu-HU" sz="2400" dirty="0" smtClean="0"/>
              <a:t>Opciók → </a:t>
            </a:r>
            <a:r>
              <a:rPr lang="hu-HU" sz="2400" dirty="0"/>
              <a:t>Felhasználói </a:t>
            </a:r>
            <a:r>
              <a:rPr lang="hu-HU" sz="2400" dirty="0" smtClean="0"/>
              <a:t>felület…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8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Control</a:t>
            </a:r>
            <a:r>
              <a:rPr lang="hu-HU" sz="40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Panel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</a:t>
            </a:r>
            <a:r>
              <a:rPr lang="hu-HU" sz="40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–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Menu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Bar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04889"/>
            <a:ext cx="2486025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746" y="2708920"/>
            <a:ext cx="523875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522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76872"/>
            <a:ext cx="8507288" cy="3705275"/>
          </a:xfrm>
        </p:spPr>
        <p:txBody>
          <a:bodyPr>
            <a:normAutofit/>
          </a:bodyPr>
          <a:lstStyle/>
          <a:p>
            <a:r>
              <a:rPr lang="hu-HU" sz="2800" dirty="0" smtClean="0"/>
              <a:t>Alkatrészkönyvtárak használatba vétele</a:t>
            </a:r>
          </a:p>
          <a:p>
            <a:pPr lvl="1"/>
            <a:r>
              <a:rPr lang="hu-HU" sz="2400" dirty="0" err="1" smtClean="0"/>
              <a:t>Control</a:t>
            </a:r>
            <a:r>
              <a:rPr lang="hu-HU" sz="2400" dirty="0" smtClean="0"/>
              <a:t> Panel → Alkatrészkönyvtárak → Jobb egér klikk (Alkatrészkönyvtárakra) → Összes alkatrészkönyvtár használatba vétele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9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Autofit/>
          </a:bodyPr>
          <a:lstStyle/>
          <a:p>
            <a:r>
              <a:rPr lang="hu-HU" sz="4000" i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Control</a:t>
            </a:r>
            <a:r>
              <a:rPr lang="hu-HU" sz="40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Panel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</a:t>
            </a:r>
            <a:r>
              <a:rPr lang="hu-HU" sz="40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– 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Alkatrészkönyvtárak használatba vétele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077072"/>
            <a:ext cx="4267200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527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J theme">
  <a:themeElements>
    <a:clrScheme name="MJ">
      <a:dk1>
        <a:sysClr val="windowText" lastClr="000000"/>
      </a:dk1>
      <a:lt1>
        <a:sysClr val="window" lastClr="FFFFFF"/>
      </a:lt1>
      <a:dk2>
        <a:srgbClr val="464646"/>
      </a:dk2>
      <a:lt2>
        <a:srgbClr val="FFFFFF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Egyéni 3. séma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Sétaté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MJ theme</Template>
  <TotalTime>2679</TotalTime>
  <Words>778</Words>
  <Application>Microsoft Office PowerPoint</Application>
  <PresentationFormat>Diavetítés a képernyőre (4:3 oldalarány)</PresentationFormat>
  <Paragraphs>223</Paragraphs>
  <Slides>26</Slides>
  <Notes>25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26</vt:i4>
      </vt:variant>
    </vt:vector>
  </HeadingPairs>
  <TitlesOfParts>
    <vt:vector size="27" baseType="lpstr">
      <vt:lpstr>MJ theme</vt:lpstr>
      <vt:lpstr>Elektronikai Áramkörök Tervezése és Megvalósítása</vt:lpstr>
      <vt:lpstr>Tartalom</vt:lpstr>
      <vt:lpstr>Cadsoft - Eagle</vt:lpstr>
      <vt:lpstr>Eagle – Control Panel</vt:lpstr>
      <vt:lpstr>Eagle – Control Panel</vt:lpstr>
      <vt:lpstr>Control Panel – Menu Bar</vt:lpstr>
      <vt:lpstr>Control Panel – Menu Bar</vt:lpstr>
      <vt:lpstr>Control Panel – Menu Bar</vt:lpstr>
      <vt:lpstr>Control Panel – Alkatrészkönyvtárak használatba vétele</vt:lpstr>
      <vt:lpstr>Eagle – PCB</vt:lpstr>
      <vt:lpstr>Eagle – PCB</vt:lpstr>
      <vt:lpstr>PCB – Command Parameters</vt:lpstr>
      <vt:lpstr>PCB – Action Toolbar</vt:lpstr>
      <vt:lpstr>PCB – Action Toolbar</vt:lpstr>
      <vt:lpstr>PCB – Command Toolbar</vt:lpstr>
      <vt:lpstr>PCB – Command Toolbar</vt:lpstr>
      <vt:lpstr>PCB – Command Toolbar</vt:lpstr>
      <vt:lpstr>PCB – Command Toolbar</vt:lpstr>
      <vt:lpstr>PCB – Command Toolbar</vt:lpstr>
      <vt:lpstr>PCB – Command Toolbar</vt:lpstr>
      <vt:lpstr>PCB – Command Toolbar</vt:lpstr>
      <vt:lpstr>PCB – Command Toolbar</vt:lpstr>
      <vt:lpstr>PCB – Command Toolbar</vt:lpstr>
      <vt:lpstr>PCB – Command Toolbar</vt:lpstr>
      <vt:lpstr>PCB – Command Toolbar</vt:lpstr>
      <vt:lpstr>PCB – Command Toolbar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Compact USB measurement and analysis system for  real-time fluctuation enhanced sensing</dc:title>
  <dc:creator>Mingesz Róbert</dc:creator>
  <cp:lastModifiedBy>Mellár János</cp:lastModifiedBy>
  <cp:revision>274</cp:revision>
  <cp:lastPrinted>2013-02-12T06:48:12Z</cp:lastPrinted>
  <dcterms:created xsi:type="dcterms:W3CDTF">2011-06-04T17:29:23Z</dcterms:created>
  <dcterms:modified xsi:type="dcterms:W3CDTF">2014-03-19T08:15:52Z</dcterms:modified>
</cp:coreProperties>
</file>