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78" r:id="rId4"/>
    <p:sldId id="258" r:id="rId5"/>
    <p:sldId id="259" r:id="rId6"/>
    <p:sldId id="260" r:id="rId7"/>
    <p:sldId id="261" r:id="rId8"/>
    <p:sldId id="262" r:id="rId9"/>
    <p:sldId id="277" r:id="rId10"/>
    <p:sldId id="263" r:id="rId11"/>
    <p:sldId id="279" r:id="rId12"/>
    <p:sldId id="264" r:id="rId13"/>
    <p:sldId id="268" r:id="rId14"/>
    <p:sldId id="265" r:id="rId15"/>
    <p:sldId id="266" r:id="rId16"/>
    <p:sldId id="267" r:id="rId17"/>
    <p:sldId id="269" r:id="rId18"/>
    <p:sldId id="270" r:id="rId19"/>
    <p:sldId id="271" r:id="rId20"/>
    <p:sldId id="272" r:id="rId21"/>
    <p:sldId id="273" r:id="rId22"/>
    <p:sldId id="280" r:id="rId23"/>
    <p:sldId id="274" r:id="rId24"/>
    <p:sldId id="275" r:id="rId25"/>
    <p:sldId id="276" r:id="rId26"/>
    <p:sldId id="281" r:id="rId27"/>
  </p:sldIdLst>
  <p:sldSz cx="9144000" cy="6858000" type="screen4x3"/>
  <p:notesSz cx="9926638" cy="67976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4" autoAdjust="0"/>
    <p:restoredTop sz="94660"/>
  </p:normalViewPr>
  <p:slideViewPr>
    <p:cSldViewPr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r">
              <a:defRPr sz="1200"/>
            </a:lvl1pPr>
          </a:lstStyle>
          <a:p>
            <a:fld id="{3C06CCA0-DEB7-439C-A233-1596411A9FE4}" type="datetimeFigureOut">
              <a:rPr lang="hu-HU" smtClean="0"/>
              <a:pPr/>
              <a:t>2014.03.19.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r">
              <a:defRPr sz="1200"/>
            </a:lvl1pPr>
          </a:lstStyle>
          <a:p>
            <a:fld id="{35DAA57A-6560-4D3E-BB4C-624925AB18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0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r">
              <a:defRPr sz="1200"/>
            </a:lvl1pPr>
          </a:lstStyle>
          <a:p>
            <a:fld id="{77992984-7FB4-4D6A-B531-EE84340FB35E}" type="datetimeFigureOut">
              <a:rPr lang="hu-HU" smtClean="0"/>
              <a:pPr/>
              <a:t>2014.03.19.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8" tIns="45679" rIns="91358" bIns="45679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358" tIns="45679" rIns="91358" bIns="45679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r">
              <a:defRPr sz="1200"/>
            </a:lvl1pPr>
          </a:lstStyle>
          <a:p>
            <a:fld id="{FC0A377A-5C8C-4ABD-8273-DFD6C0F35153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459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</a:t>
            </a:fld>
            <a:endParaRPr lang="hu-H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11</a:t>
            </a:fld>
            <a:endParaRPr lang="hu-H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12</a:t>
            </a:fld>
            <a:endParaRPr lang="hu-H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13</a:t>
            </a:fld>
            <a:endParaRPr lang="hu-H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14</a:t>
            </a:fld>
            <a:endParaRPr lang="hu-H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15</a:t>
            </a:fld>
            <a:endParaRPr lang="hu-H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16</a:t>
            </a:fld>
            <a:endParaRPr lang="hu-H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17</a:t>
            </a:fld>
            <a:endParaRPr lang="hu-H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18</a:t>
            </a:fld>
            <a:endParaRPr lang="hu-H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19</a:t>
            </a:fld>
            <a:endParaRPr lang="hu-H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20</a:t>
            </a:fld>
            <a:endParaRPr lang="hu-H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3</a:t>
            </a:fld>
            <a:endParaRPr lang="hu-H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21</a:t>
            </a:fld>
            <a:endParaRPr lang="hu-H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22</a:t>
            </a:fld>
            <a:endParaRPr lang="hu-H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23</a:t>
            </a:fld>
            <a:endParaRPr lang="hu-H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24</a:t>
            </a:fld>
            <a:endParaRPr lang="hu-H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25</a:t>
            </a:fld>
            <a:endParaRPr lang="hu-HU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26</a:t>
            </a:fld>
            <a:endParaRPr lang="hu-H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4</a:t>
            </a:fld>
            <a:endParaRPr lang="hu-H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5</a:t>
            </a:fld>
            <a:endParaRPr lang="hu-H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6</a:t>
            </a:fld>
            <a:endParaRPr lang="hu-H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7</a:t>
            </a:fld>
            <a:endParaRPr lang="hu-H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8</a:t>
            </a:fld>
            <a:endParaRPr lang="hu-H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9</a:t>
            </a:fld>
            <a:endParaRPr lang="hu-H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10</a:t>
            </a:fld>
            <a:endParaRPr lang="hu-H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18156" y="6472768"/>
            <a:ext cx="1805408" cy="365760"/>
          </a:xfrm>
        </p:spPr>
        <p:txBody>
          <a:bodyPr/>
          <a:lstStyle>
            <a:lvl1pPr>
              <a:defRPr sz="1200"/>
            </a:lvl1pPr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6181759" y="6381328"/>
            <a:ext cx="2350681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>
            <a:lvl1pPr>
              <a:defRPr sz="1400"/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35496" y="6407944"/>
            <a:ext cx="1920240" cy="365760"/>
          </a:xfrm>
        </p:spPr>
        <p:txBody>
          <a:bodyPr/>
          <a:lstStyle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0" y="6429810"/>
            <a:ext cx="1920240" cy="36796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5796136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532440" y="6407944"/>
            <a:ext cx="48059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Arial" pitchFamily="34" charset="0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Arial" pitchFamily="34" charset="0"/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331691"/>
          </a:xfrm>
        </p:spPr>
        <p:txBody>
          <a:bodyPr>
            <a:noAutofit/>
          </a:bodyPr>
          <a:lstStyle/>
          <a:p>
            <a:r>
              <a:rPr lang="hu-H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Elektronikai Áramkörök Tervezése és Megvalósítása</a:t>
            </a:r>
            <a:endParaRPr lang="hu-H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092280" y="5229200"/>
            <a:ext cx="2016224" cy="432048"/>
          </a:xfrm>
        </p:spPr>
        <p:txBody>
          <a:bodyPr>
            <a:noAutofit/>
          </a:bodyPr>
          <a:lstStyle/>
          <a:p>
            <a:r>
              <a:rPr lang="hu-HU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Mellár János</a:t>
            </a: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251520" y="3789040"/>
            <a:ext cx="856895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6. óra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2014. </a:t>
            </a:r>
            <a:r>
              <a:rPr kumimoji="0" lang="hu-H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Március 19. </a:t>
            </a:r>
            <a:endParaRPr kumimoji="0" lang="hu-H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  <a:uLnTx/>
              <a:uFillTx/>
              <a:latin typeface="Comic Sans MS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07504" y="6342620"/>
            <a:ext cx="18309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v 2.0  2013.07.17</a:t>
            </a:r>
            <a:r>
              <a:rPr lang="hu-HU" sz="1600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hu-HU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10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Eagle – PCB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15" y="1353833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artalom helye 2"/>
          <p:cNvSpPr txBox="1">
            <a:spLocks/>
          </p:cNvSpPr>
          <p:nvPr/>
        </p:nvSpPr>
        <p:spPr>
          <a:xfrm>
            <a:off x="313184" y="1340768"/>
            <a:ext cx="8507288" cy="4597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hu-HU" sz="2800" dirty="0" err="1" smtClean="0"/>
              <a:t>Board</a:t>
            </a:r>
            <a:r>
              <a:rPr lang="hu-HU" sz="2800" dirty="0" smtClean="0"/>
              <a:t> </a:t>
            </a:r>
            <a:r>
              <a:rPr lang="hu-HU" sz="2800" dirty="0"/>
              <a:t>megnyitás/készítés</a:t>
            </a:r>
          </a:p>
          <a:p>
            <a:pPr marL="914400" lvl="2" indent="0">
              <a:buNone/>
            </a:pPr>
            <a:endParaRPr lang="hu-HU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10885"/>
            <a:ext cx="54102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Egyenes összekötő nyíllal 16"/>
          <p:cNvCxnSpPr/>
          <p:nvPr/>
        </p:nvCxnSpPr>
        <p:spPr>
          <a:xfrm>
            <a:off x="927395" y="2060848"/>
            <a:ext cx="1772397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3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 smtClean="0"/>
          </a:p>
          <a:p>
            <a:pPr marL="457200" lvl="1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11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Eagle – PCB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-36512" y="548680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Action </a:t>
            </a:r>
            <a:r>
              <a:rPr lang="hu-HU" dirty="0" err="1" smtClean="0"/>
              <a:t>Toolbar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755576" y="918012"/>
            <a:ext cx="1035508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/>
          <p:cNvSpPr txBox="1"/>
          <p:nvPr/>
        </p:nvSpPr>
        <p:spPr>
          <a:xfrm>
            <a:off x="80977" y="3718773"/>
            <a:ext cx="1250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Command</a:t>
            </a:r>
            <a:endParaRPr lang="hu-HU" dirty="0" smtClean="0"/>
          </a:p>
          <a:p>
            <a:r>
              <a:rPr lang="hu-HU" dirty="0" smtClean="0"/>
              <a:t> </a:t>
            </a:r>
            <a:r>
              <a:rPr lang="hu-HU" dirty="0" err="1" smtClean="0"/>
              <a:t>Toolbar</a:t>
            </a:r>
            <a:endParaRPr lang="hu-HU" dirty="0"/>
          </a:p>
        </p:txBody>
      </p:sp>
      <p:cxnSp>
        <p:nvCxnSpPr>
          <p:cNvPr id="11" name="Egyenes összekötő nyíllal 10"/>
          <p:cNvCxnSpPr>
            <a:stCxn id="12" idx="0"/>
          </p:cNvCxnSpPr>
          <p:nvPr/>
        </p:nvCxnSpPr>
        <p:spPr>
          <a:xfrm flipV="1">
            <a:off x="706309" y="3068960"/>
            <a:ext cx="1084775" cy="649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>
            <a:off x="47186" y="2062589"/>
            <a:ext cx="1356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Command</a:t>
            </a:r>
            <a:endParaRPr lang="hu-HU" dirty="0" smtClean="0"/>
          </a:p>
          <a:p>
            <a:r>
              <a:rPr lang="hu-HU" dirty="0" err="1" smtClean="0"/>
              <a:t>Parameters</a:t>
            </a:r>
            <a:endParaRPr lang="hu-HU" dirty="0"/>
          </a:p>
        </p:txBody>
      </p:sp>
      <p:cxnSp>
        <p:nvCxnSpPr>
          <p:cNvPr id="21" name="Egyenes összekötő nyíllal 20"/>
          <p:cNvCxnSpPr/>
          <p:nvPr/>
        </p:nvCxnSpPr>
        <p:spPr>
          <a:xfrm flipV="1">
            <a:off x="755576" y="1412776"/>
            <a:ext cx="115966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244" y="514300"/>
            <a:ext cx="5753100" cy="651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05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endParaRPr lang="hu-HU" sz="2800" dirty="0" smtClean="0"/>
          </a:p>
          <a:p>
            <a:pPr lvl="2"/>
            <a:r>
              <a:rPr lang="hu-HU" sz="2800" dirty="0" smtClean="0"/>
              <a:t>Parancs függő paraméterek</a:t>
            </a:r>
          </a:p>
          <a:p>
            <a:pPr lvl="2"/>
            <a:r>
              <a:rPr lang="hu-HU" sz="2800" dirty="0" err="1" smtClean="0"/>
              <a:t>Grid</a:t>
            </a:r>
            <a:endParaRPr lang="hu-HU" sz="2800" dirty="0" smtClean="0"/>
          </a:p>
          <a:p>
            <a:pPr lvl="3"/>
            <a:r>
              <a:rPr lang="hu-HU" dirty="0" smtClean="0"/>
              <a:t>Rács nagyságának és mértékegységének beállítása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Parameters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32385"/>
            <a:ext cx="7623810" cy="308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511973" cy="5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43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smtClean="0"/>
              <a:t>Fájl megnyitás</a:t>
            </a:r>
          </a:p>
          <a:p>
            <a:pPr lvl="2"/>
            <a:r>
              <a:rPr lang="hu-HU" sz="2800" dirty="0" smtClean="0"/>
              <a:t>Fájl mentése</a:t>
            </a:r>
          </a:p>
          <a:p>
            <a:pPr lvl="2"/>
            <a:r>
              <a:rPr lang="hu-HU" sz="2800" dirty="0" smtClean="0"/>
              <a:t>Nyomtatás</a:t>
            </a:r>
          </a:p>
          <a:p>
            <a:pPr lvl="2"/>
            <a:r>
              <a:rPr lang="hu-HU" sz="2800" dirty="0" smtClean="0"/>
              <a:t>CAM </a:t>
            </a:r>
            <a:r>
              <a:rPr lang="hu-HU" sz="2800" dirty="0" err="1" smtClean="0"/>
              <a:t>processor</a:t>
            </a:r>
            <a:endParaRPr lang="hu-HU" sz="2800" dirty="0" smtClean="0"/>
          </a:p>
          <a:p>
            <a:pPr lvl="3"/>
            <a:r>
              <a:rPr lang="hu-HU" dirty="0" smtClean="0"/>
              <a:t>CAM fájlok készítése</a:t>
            </a:r>
          </a:p>
          <a:p>
            <a:pPr lvl="2"/>
            <a:r>
              <a:rPr lang="hu-HU" sz="2800" dirty="0" err="1" smtClean="0"/>
              <a:t>Board</a:t>
            </a:r>
            <a:r>
              <a:rPr lang="hu-HU" sz="2800" dirty="0" smtClean="0"/>
              <a:t> megnyitás/készítés</a:t>
            </a:r>
          </a:p>
          <a:p>
            <a:pPr lvl="2"/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Action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476253" cy="464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452440" cy="464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68960"/>
            <a:ext cx="488160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61048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60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514350" lvl="1" indent="0">
              <a:buNone/>
            </a:pPr>
            <a:r>
              <a:rPr lang="hu-HU" dirty="0" smtClean="0"/>
              <a:t>Ablak </a:t>
            </a:r>
          </a:p>
          <a:p>
            <a:pPr lvl="2"/>
            <a:r>
              <a:rPr lang="hu-HU" sz="2800" dirty="0" smtClean="0"/>
              <a:t>Minden látszódjon </a:t>
            </a:r>
            <a:r>
              <a:rPr lang="hu-HU" dirty="0" smtClean="0"/>
              <a:t>(ALT+F2)</a:t>
            </a:r>
          </a:p>
          <a:p>
            <a:pPr lvl="2"/>
            <a:r>
              <a:rPr lang="hu-HU" sz="2800" dirty="0" smtClean="0"/>
              <a:t>Nagyítás </a:t>
            </a:r>
            <a:r>
              <a:rPr lang="hu-HU" dirty="0" smtClean="0"/>
              <a:t>(F3)</a:t>
            </a:r>
          </a:p>
          <a:p>
            <a:pPr lvl="2"/>
            <a:r>
              <a:rPr lang="hu-HU" sz="2800" dirty="0" smtClean="0"/>
              <a:t>Kicsinyítés </a:t>
            </a:r>
            <a:r>
              <a:rPr lang="hu-HU" dirty="0" smtClean="0"/>
              <a:t>(F4)</a:t>
            </a:r>
          </a:p>
          <a:p>
            <a:pPr lvl="2"/>
            <a:r>
              <a:rPr lang="hu-HU" sz="2800" dirty="0" smtClean="0"/>
              <a:t>Újra rajzol </a:t>
            </a:r>
            <a:r>
              <a:rPr lang="hu-HU" dirty="0" smtClean="0"/>
              <a:t>(F2)</a:t>
            </a:r>
          </a:p>
          <a:p>
            <a:pPr lvl="2"/>
            <a:r>
              <a:rPr lang="hu-HU" sz="2800" dirty="0" smtClean="0"/>
              <a:t>Kijelölésre nagyítás</a:t>
            </a:r>
          </a:p>
          <a:p>
            <a:pPr lvl="2"/>
            <a:r>
              <a:rPr lang="hu-HU" sz="2800" dirty="0" smtClean="0"/>
              <a:t>Visszavonás/Újra</a:t>
            </a:r>
          </a:p>
          <a:p>
            <a:pPr lvl="3"/>
            <a:r>
              <a:rPr lang="hu-HU" dirty="0" smtClean="0"/>
              <a:t>Szerkesztés → Módosítások listája</a:t>
            </a:r>
          </a:p>
          <a:p>
            <a:pPr marL="1371600" lvl="3" indent="0">
              <a:buNone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Action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04736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96952"/>
            <a:ext cx="476253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01008"/>
            <a:ext cx="476253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60859"/>
            <a:ext cx="476253" cy="47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3" y="4437112"/>
            <a:ext cx="1035853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987" y="5229200"/>
            <a:ext cx="29051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1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Info</a:t>
            </a:r>
            <a:endParaRPr lang="hu-HU" sz="2800" dirty="0" smtClean="0"/>
          </a:p>
          <a:p>
            <a:pPr lvl="3"/>
            <a:r>
              <a:rPr lang="hu-HU" dirty="0" smtClean="0"/>
              <a:t>Megmutatja a kijelölt objektum tulajdonságait</a:t>
            </a:r>
          </a:p>
          <a:p>
            <a:pPr lvl="2"/>
            <a:r>
              <a:rPr lang="hu-HU" sz="2800" dirty="0" smtClean="0"/>
              <a:t>Show</a:t>
            </a:r>
          </a:p>
          <a:p>
            <a:pPr lvl="3"/>
            <a:r>
              <a:rPr lang="hu-HU" dirty="0" smtClean="0"/>
              <a:t>Kiemeli a kijelölt objektumot</a:t>
            </a:r>
          </a:p>
          <a:p>
            <a:pPr lvl="3"/>
            <a:r>
              <a:rPr lang="hu-HU" dirty="0" smtClean="0"/>
              <a:t>Parancssor : Show R1 , Show @ R1</a:t>
            </a:r>
          </a:p>
          <a:p>
            <a:pPr lvl="2"/>
            <a:r>
              <a:rPr lang="hu-HU" sz="2800" dirty="0" smtClean="0"/>
              <a:t>Display</a:t>
            </a:r>
          </a:p>
          <a:p>
            <a:pPr lvl="3"/>
            <a:r>
              <a:rPr lang="hu-HU" dirty="0" smtClean="0"/>
              <a:t>Megjelenítési rétegek be/kikapcsolása</a:t>
            </a:r>
          </a:p>
          <a:p>
            <a:pPr lvl="2"/>
            <a:r>
              <a:rPr lang="hu-HU" sz="2800" dirty="0" smtClean="0"/>
              <a:t>Mark</a:t>
            </a:r>
          </a:p>
          <a:p>
            <a:pPr lvl="3"/>
            <a:r>
              <a:rPr lang="hu-HU" dirty="0" smtClean="0"/>
              <a:t>A következő egér kattintással egy új származtatási koordinátát (0 , </a:t>
            </a:r>
            <a:r>
              <a:rPr lang="hu-HU" dirty="0" err="1" smtClean="0"/>
              <a:t>0</a:t>
            </a:r>
            <a:r>
              <a:rPr lang="hu-HU" dirty="0" smtClean="0"/>
              <a:t>) lehet lerakni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15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488160" cy="535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63" y="3588912"/>
            <a:ext cx="476253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5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Move</a:t>
            </a:r>
            <a:endParaRPr lang="hu-HU" sz="2800" dirty="0" smtClean="0"/>
          </a:p>
          <a:p>
            <a:pPr lvl="3"/>
            <a:r>
              <a:rPr lang="hu-HU" dirty="0" smtClean="0"/>
              <a:t>Alkatrészek/Objektum mozgatása</a:t>
            </a:r>
          </a:p>
          <a:p>
            <a:pPr lvl="3"/>
            <a:r>
              <a:rPr lang="hu-HU" dirty="0" smtClean="0"/>
              <a:t>Jobb egér kattintásra objektum/ok fogatása</a:t>
            </a:r>
          </a:p>
          <a:p>
            <a:pPr lvl="3"/>
            <a:r>
              <a:rPr lang="hu-HU" dirty="0" smtClean="0"/>
              <a:t>Csoportos mozgatás: bal egér </a:t>
            </a:r>
            <a:r>
              <a:rPr lang="hu-HU" dirty="0" err="1" smtClean="0"/>
              <a:t>katt</a:t>
            </a:r>
            <a:r>
              <a:rPr lang="hu-HU" dirty="0" smtClean="0"/>
              <a:t>       ,  majd bal egér </a:t>
            </a:r>
            <a:r>
              <a:rPr lang="hu-HU" dirty="0" err="1" smtClean="0"/>
              <a:t>katt</a:t>
            </a:r>
            <a:r>
              <a:rPr lang="hu-HU" dirty="0" smtClean="0"/>
              <a:t>       , kapcsolási rajzon bal egér gombot lenyomva, az egeret mozgatva kijelölni az objektumokat, egér gombot felengedni, jobb egér </a:t>
            </a:r>
            <a:r>
              <a:rPr lang="hu-HU" dirty="0" err="1" smtClean="0"/>
              <a:t>katt</a:t>
            </a:r>
            <a:r>
              <a:rPr lang="hu-HU" dirty="0" smtClean="0"/>
              <a:t>, menüből kiválasztani a </a:t>
            </a:r>
            <a:r>
              <a:rPr lang="hu-HU" dirty="0" err="1" smtClean="0"/>
              <a:t>Move</a:t>
            </a:r>
            <a:r>
              <a:rPr lang="hu-HU" dirty="0" smtClean="0"/>
              <a:t>: Csoport opciót</a:t>
            </a:r>
          </a:p>
          <a:p>
            <a:pPr lvl="3"/>
            <a:r>
              <a:rPr lang="hu-HU" dirty="0"/>
              <a:t>Csoportos mozgatás: bal egér </a:t>
            </a:r>
            <a:r>
              <a:rPr lang="hu-HU" dirty="0" err="1"/>
              <a:t>katt</a:t>
            </a:r>
            <a:r>
              <a:rPr lang="hu-HU" dirty="0"/>
              <a:t>       ,  majd bal egér </a:t>
            </a:r>
            <a:r>
              <a:rPr lang="hu-HU" dirty="0" err="1"/>
              <a:t>katt</a:t>
            </a:r>
            <a:r>
              <a:rPr lang="hu-HU" dirty="0"/>
              <a:t>       , kapcsolási rajzon bal egér gombot </a:t>
            </a:r>
            <a:r>
              <a:rPr lang="hu-HU" dirty="0" smtClean="0"/>
              <a:t>megnyomva</a:t>
            </a:r>
            <a:r>
              <a:rPr lang="hu-HU" dirty="0"/>
              <a:t>, az egeret </a:t>
            </a:r>
            <a:r>
              <a:rPr lang="hu-HU" dirty="0" smtClean="0"/>
              <a:t>mozgatva, majd újra megnyomva a bal egér gombot, </a:t>
            </a:r>
            <a:r>
              <a:rPr lang="hu-HU" dirty="0"/>
              <a:t>kijelölni az </a:t>
            </a:r>
            <a:r>
              <a:rPr lang="hu-HU" dirty="0" smtClean="0"/>
              <a:t>objektumokat (be kell zárni a </a:t>
            </a:r>
            <a:r>
              <a:rPr lang="hu-HU" dirty="0" err="1" smtClean="0"/>
              <a:t>polígont</a:t>
            </a:r>
            <a:r>
              <a:rPr lang="hu-HU" dirty="0" smtClean="0"/>
              <a:t>), jobb </a:t>
            </a:r>
            <a:r>
              <a:rPr lang="hu-HU" dirty="0"/>
              <a:t>egér </a:t>
            </a:r>
            <a:r>
              <a:rPr lang="hu-HU" dirty="0" err="1"/>
              <a:t>katt</a:t>
            </a:r>
            <a:r>
              <a:rPr lang="hu-HU" dirty="0"/>
              <a:t>, menüből kiválasztani a </a:t>
            </a:r>
            <a:r>
              <a:rPr lang="hu-HU" dirty="0" err="1"/>
              <a:t>Move</a:t>
            </a:r>
            <a:r>
              <a:rPr lang="hu-HU" dirty="0"/>
              <a:t>: Csoport </a:t>
            </a:r>
            <a:r>
              <a:rPr lang="hu-HU" dirty="0" smtClean="0"/>
              <a:t>opciót</a:t>
            </a:r>
          </a:p>
          <a:p>
            <a:pPr marL="914400" lvl="2" indent="0">
              <a:buNone/>
            </a:pP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16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078" y="2756538"/>
            <a:ext cx="32004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978" y="2756538"/>
            <a:ext cx="31242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078" y="3980674"/>
            <a:ext cx="32004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80674"/>
            <a:ext cx="31242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053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Copy</a:t>
            </a:r>
            <a:endParaRPr lang="hu-HU" sz="2800" dirty="0" smtClean="0"/>
          </a:p>
          <a:p>
            <a:pPr lvl="3"/>
            <a:r>
              <a:rPr lang="hu-HU" dirty="0" smtClean="0"/>
              <a:t>Alkatrészek/Objektum másolása</a:t>
            </a:r>
          </a:p>
          <a:p>
            <a:pPr lvl="3"/>
            <a:r>
              <a:rPr lang="hu-HU" dirty="0" smtClean="0"/>
              <a:t>Bal egér kattintás az objektumra</a:t>
            </a:r>
          </a:p>
          <a:p>
            <a:pPr lvl="3"/>
            <a:r>
              <a:rPr lang="hu-HU" dirty="0" smtClean="0"/>
              <a:t>Csoportos másolás: bal egér </a:t>
            </a:r>
            <a:r>
              <a:rPr lang="hu-HU" dirty="0" err="1" smtClean="0"/>
              <a:t>katt</a:t>
            </a:r>
            <a:r>
              <a:rPr lang="hu-HU" dirty="0" smtClean="0"/>
              <a:t>       ,    majd bal egér </a:t>
            </a:r>
            <a:r>
              <a:rPr lang="hu-HU" dirty="0" err="1" smtClean="0"/>
              <a:t>katt</a:t>
            </a:r>
            <a:r>
              <a:rPr lang="hu-HU" dirty="0" smtClean="0"/>
              <a:t>       , kapcsolási rajzon bal egér gombot lenyomva, az egeret mozgatva kijelölni az objektumokat, egér gombot felengedni, jobb egér </a:t>
            </a:r>
            <a:r>
              <a:rPr lang="hu-HU" dirty="0" err="1" smtClean="0"/>
              <a:t>katt</a:t>
            </a:r>
            <a:r>
              <a:rPr lang="hu-HU" dirty="0" smtClean="0"/>
              <a:t>, menüből kiválasztani a </a:t>
            </a:r>
            <a:r>
              <a:rPr lang="hu-HU" dirty="0" err="1" smtClean="0"/>
              <a:t>Copy</a:t>
            </a:r>
            <a:r>
              <a:rPr lang="hu-HU" dirty="0" smtClean="0"/>
              <a:t>: Csoport opciót</a:t>
            </a:r>
          </a:p>
          <a:p>
            <a:pPr lvl="3"/>
            <a:r>
              <a:rPr lang="hu-HU" dirty="0"/>
              <a:t>Csoportos mozgatás: bal egér </a:t>
            </a:r>
            <a:r>
              <a:rPr lang="hu-HU" dirty="0" err="1"/>
              <a:t>katt</a:t>
            </a:r>
            <a:r>
              <a:rPr lang="hu-HU" dirty="0"/>
              <a:t>       ,  majd bal egér </a:t>
            </a:r>
            <a:r>
              <a:rPr lang="hu-HU" dirty="0" err="1"/>
              <a:t>katt</a:t>
            </a:r>
            <a:r>
              <a:rPr lang="hu-HU" dirty="0"/>
              <a:t>       , kapcsolási rajzon bal egér gombot </a:t>
            </a:r>
            <a:r>
              <a:rPr lang="hu-HU" dirty="0" smtClean="0"/>
              <a:t>megnyomva</a:t>
            </a:r>
            <a:r>
              <a:rPr lang="hu-HU" dirty="0"/>
              <a:t>, az egeret </a:t>
            </a:r>
            <a:r>
              <a:rPr lang="hu-HU" dirty="0" smtClean="0"/>
              <a:t>mozgatva, majd újra megnyomva a bal egér gombot, </a:t>
            </a:r>
            <a:r>
              <a:rPr lang="hu-HU" dirty="0"/>
              <a:t>kijelölni az </a:t>
            </a:r>
            <a:r>
              <a:rPr lang="hu-HU" dirty="0" smtClean="0"/>
              <a:t>objektumokat (be kell zárni a </a:t>
            </a:r>
            <a:r>
              <a:rPr lang="hu-HU" dirty="0" err="1" smtClean="0"/>
              <a:t>polígont</a:t>
            </a:r>
            <a:r>
              <a:rPr lang="hu-HU" dirty="0" smtClean="0"/>
              <a:t>), jobb </a:t>
            </a:r>
            <a:r>
              <a:rPr lang="hu-HU" dirty="0"/>
              <a:t>egér </a:t>
            </a:r>
            <a:r>
              <a:rPr lang="hu-HU" dirty="0" err="1"/>
              <a:t>katt</a:t>
            </a:r>
            <a:r>
              <a:rPr lang="hu-HU" dirty="0"/>
              <a:t>, menüből kiválasztani a </a:t>
            </a:r>
            <a:r>
              <a:rPr lang="hu-HU" dirty="0" err="1" smtClean="0"/>
              <a:t>Copy</a:t>
            </a:r>
            <a:r>
              <a:rPr lang="hu-HU" dirty="0" smtClean="0"/>
              <a:t>: </a:t>
            </a:r>
            <a:r>
              <a:rPr lang="hu-HU" dirty="0"/>
              <a:t>Csoport </a:t>
            </a:r>
            <a:r>
              <a:rPr lang="hu-HU" dirty="0" smtClean="0"/>
              <a:t>opciót</a:t>
            </a:r>
          </a:p>
          <a:p>
            <a:pPr marL="914400" lvl="2" indent="0">
              <a:buNone/>
            </a:pP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17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978" y="2756538"/>
            <a:ext cx="31242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80674"/>
            <a:ext cx="31242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56603"/>
            <a:ext cx="500065" cy="47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764158"/>
            <a:ext cx="320042" cy="30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078" y="3988294"/>
            <a:ext cx="320042" cy="30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02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Mirror</a:t>
            </a:r>
            <a:endParaRPr lang="hu-HU" sz="2800" dirty="0" smtClean="0"/>
          </a:p>
          <a:p>
            <a:pPr lvl="3"/>
            <a:r>
              <a:rPr lang="hu-HU" dirty="0" smtClean="0"/>
              <a:t>Objektum tükrözése</a:t>
            </a:r>
          </a:p>
          <a:p>
            <a:pPr lvl="2"/>
            <a:r>
              <a:rPr lang="hu-HU" sz="2800" dirty="0" err="1" smtClean="0"/>
              <a:t>Rotate</a:t>
            </a:r>
            <a:endParaRPr lang="hu-HU" sz="2800" dirty="0" smtClean="0"/>
          </a:p>
          <a:p>
            <a:pPr lvl="3"/>
            <a:r>
              <a:rPr lang="hu-HU" dirty="0" smtClean="0"/>
              <a:t>Objektum elforgatása 90°-kal óramutató járásával ellentétes irányban</a:t>
            </a:r>
          </a:p>
          <a:p>
            <a:pPr lvl="3"/>
            <a:r>
              <a:rPr lang="hu-HU" dirty="0" smtClean="0"/>
              <a:t>Csoportos forgatás</a:t>
            </a:r>
          </a:p>
          <a:p>
            <a:pPr lvl="2"/>
            <a:r>
              <a:rPr lang="hu-HU" sz="2800" dirty="0" smtClean="0"/>
              <a:t>Group</a:t>
            </a:r>
          </a:p>
          <a:p>
            <a:pPr lvl="3"/>
            <a:r>
              <a:rPr lang="hu-HU" dirty="0" smtClean="0"/>
              <a:t>Csoportos mozgatás, másolás, forgatás, törlés</a:t>
            </a:r>
          </a:p>
          <a:p>
            <a:pPr lvl="2"/>
            <a:r>
              <a:rPr lang="hu-HU" sz="2800" dirty="0" err="1" smtClean="0"/>
              <a:t>Change</a:t>
            </a:r>
            <a:endParaRPr lang="hu-HU" sz="2800" dirty="0" smtClean="0"/>
          </a:p>
          <a:p>
            <a:pPr lvl="3"/>
            <a:r>
              <a:rPr lang="hu-HU" dirty="0" smtClean="0"/>
              <a:t>Objektum tulajdonságainak (pl.: szélesség, méret)módosítása/ellenőrzése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18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72688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61048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25144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835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pPr lvl="2"/>
            <a:r>
              <a:rPr lang="hu-HU" sz="2800" dirty="0" err="1" smtClean="0"/>
              <a:t>Paste</a:t>
            </a:r>
            <a:endParaRPr lang="hu-HU" sz="2800" dirty="0" smtClean="0"/>
          </a:p>
          <a:p>
            <a:pPr lvl="3"/>
            <a:r>
              <a:rPr lang="hu-HU" dirty="0" smtClean="0"/>
              <a:t>Vágólapon lévő objektum/ok beillesztése</a:t>
            </a:r>
          </a:p>
          <a:p>
            <a:pPr lvl="2"/>
            <a:r>
              <a:rPr lang="hu-HU" sz="2800" dirty="0" err="1" smtClean="0"/>
              <a:t>Delete</a:t>
            </a:r>
            <a:endParaRPr lang="hu-HU" sz="2800" dirty="0" smtClean="0"/>
          </a:p>
          <a:p>
            <a:pPr lvl="3"/>
            <a:r>
              <a:rPr lang="hu-HU" dirty="0" smtClean="0"/>
              <a:t>Objektum törlése</a:t>
            </a:r>
          </a:p>
          <a:p>
            <a:pPr lvl="3"/>
            <a:r>
              <a:rPr lang="hu-HU" dirty="0" smtClean="0"/>
              <a:t>Csoportos törlés (mint </a:t>
            </a:r>
            <a:r>
              <a:rPr lang="hu-HU" dirty="0" err="1" smtClean="0"/>
              <a:t>pl</a:t>
            </a:r>
            <a:r>
              <a:rPr lang="hu-HU" dirty="0" smtClean="0"/>
              <a:t> mozgatásnál)</a:t>
            </a:r>
          </a:p>
          <a:p>
            <a:pPr lvl="3"/>
            <a:r>
              <a:rPr lang="hu-HU" dirty="0" smtClean="0"/>
              <a:t>Alkatrészt/Objektumot </a:t>
            </a:r>
            <a:r>
              <a:rPr lang="hu-HU" dirty="0" err="1" smtClean="0"/>
              <a:t>Schematicon</a:t>
            </a:r>
            <a:r>
              <a:rPr lang="hu-HU" dirty="0" smtClean="0"/>
              <a:t> lehet törölni</a:t>
            </a:r>
          </a:p>
          <a:p>
            <a:pPr lvl="2"/>
            <a:r>
              <a:rPr lang="hu-HU" sz="2800" dirty="0" smtClean="0"/>
              <a:t>Add</a:t>
            </a:r>
          </a:p>
          <a:p>
            <a:pPr lvl="3"/>
            <a:r>
              <a:rPr lang="hu-HU" dirty="0" smtClean="0"/>
              <a:t>Alkatrészek hozzáadása a </a:t>
            </a:r>
            <a:r>
              <a:rPr lang="hu-HU" dirty="0" err="1" smtClean="0"/>
              <a:t>Schematichoz</a:t>
            </a:r>
            <a:endParaRPr lang="hu-HU" dirty="0" smtClean="0"/>
          </a:p>
          <a:p>
            <a:pPr lvl="3"/>
            <a:r>
              <a:rPr lang="hu-HU" dirty="0" smtClean="0"/>
              <a:t>Keresési </a:t>
            </a:r>
            <a:r>
              <a:rPr lang="hu-HU" dirty="0" err="1" smtClean="0"/>
              <a:t>funcióval</a:t>
            </a:r>
            <a:endParaRPr lang="hu-HU" dirty="0" smtClean="0"/>
          </a:p>
          <a:p>
            <a:pPr lvl="2"/>
            <a:r>
              <a:rPr lang="hu-HU" sz="2800" dirty="0" err="1" smtClean="0"/>
              <a:t>Pinswap</a:t>
            </a:r>
            <a:endParaRPr lang="hu-HU" sz="2800" dirty="0" smtClean="0"/>
          </a:p>
          <a:p>
            <a:pPr lvl="3"/>
            <a:r>
              <a:rPr lang="hu-HU" dirty="0" smtClean="0"/>
              <a:t>Két vezeték megcserélése az objektumon, feltéve ha a két tű ugyanazon a csereszinten van definiálva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19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500065" cy="5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56" y="2340963"/>
            <a:ext cx="488160" cy="5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97208"/>
            <a:ext cx="523880" cy="52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25144"/>
            <a:ext cx="511973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69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Cadsoft</a:t>
            </a:r>
            <a:r>
              <a:rPr lang="hu-HU" sz="2800" dirty="0" smtClean="0"/>
              <a:t> - Eagle</a:t>
            </a:r>
          </a:p>
          <a:p>
            <a:r>
              <a:rPr lang="hu-HU" sz="2800" dirty="0" smtClean="0"/>
              <a:t>Eagle – </a:t>
            </a:r>
            <a:r>
              <a:rPr lang="hu-HU" sz="2800" dirty="0" err="1" smtClean="0"/>
              <a:t>Control</a:t>
            </a:r>
            <a:r>
              <a:rPr lang="hu-HU" sz="2800" dirty="0" smtClean="0"/>
              <a:t> Panel</a:t>
            </a:r>
          </a:p>
          <a:p>
            <a:pPr lvl="1"/>
            <a:r>
              <a:rPr lang="hu-HU" sz="2400" dirty="0" smtClean="0"/>
              <a:t>Fontosabb beállítási lehetőségek</a:t>
            </a:r>
          </a:p>
          <a:p>
            <a:pPr lvl="1"/>
            <a:r>
              <a:rPr lang="hu-HU" sz="2400" dirty="0" smtClean="0"/>
              <a:t>Menük</a:t>
            </a:r>
          </a:p>
          <a:p>
            <a:r>
              <a:rPr lang="hu-HU" sz="2800" dirty="0" smtClean="0"/>
              <a:t>Eagle – PCB</a:t>
            </a:r>
          </a:p>
          <a:p>
            <a:pPr lvl="1"/>
            <a:r>
              <a:rPr lang="hu-HU" sz="2400" dirty="0" smtClean="0"/>
              <a:t>Parancsok/Ikonok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Tartalom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Lock</a:t>
            </a:r>
            <a:endParaRPr lang="hu-HU" sz="2800" dirty="0" smtClean="0"/>
          </a:p>
          <a:p>
            <a:pPr lvl="3"/>
            <a:r>
              <a:rPr lang="hu-HU" dirty="0" smtClean="0"/>
              <a:t>Zárolni lehet a komponens helyzetét és irányát</a:t>
            </a:r>
          </a:p>
          <a:p>
            <a:pPr lvl="2"/>
            <a:r>
              <a:rPr lang="hu-HU" sz="2800" dirty="0" err="1" smtClean="0"/>
              <a:t>Replace</a:t>
            </a:r>
            <a:endParaRPr lang="hu-HU" sz="2800" dirty="0" smtClean="0"/>
          </a:p>
          <a:p>
            <a:pPr lvl="3"/>
            <a:r>
              <a:rPr lang="hu-HU" dirty="0" smtClean="0"/>
              <a:t>Objektum cserélése</a:t>
            </a:r>
          </a:p>
          <a:p>
            <a:pPr lvl="2"/>
            <a:r>
              <a:rPr lang="hu-HU" sz="2800" dirty="0" err="1" smtClean="0"/>
              <a:t>Name</a:t>
            </a:r>
            <a:endParaRPr lang="hu-HU" sz="2800" dirty="0" smtClean="0"/>
          </a:p>
          <a:p>
            <a:pPr lvl="3"/>
            <a:r>
              <a:rPr lang="hu-HU" dirty="0" smtClean="0"/>
              <a:t>Komponensek, vezetékek, buszok elnevezése</a:t>
            </a:r>
          </a:p>
          <a:p>
            <a:pPr lvl="2"/>
            <a:r>
              <a:rPr lang="hu-HU" sz="2800" dirty="0" err="1" smtClean="0"/>
              <a:t>Value</a:t>
            </a:r>
            <a:endParaRPr lang="hu-HU" sz="2800" dirty="0" smtClean="0"/>
          </a:p>
          <a:p>
            <a:pPr lvl="3"/>
            <a:r>
              <a:rPr lang="hu-HU" dirty="0" smtClean="0"/>
              <a:t>Komponensek értékeinek beállítása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20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77072"/>
            <a:ext cx="511973" cy="52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476253" cy="476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254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Smash</a:t>
            </a:r>
            <a:endParaRPr lang="hu-HU" sz="2800" dirty="0" smtClean="0"/>
          </a:p>
          <a:p>
            <a:pPr lvl="3"/>
            <a:r>
              <a:rPr lang="hu-HU" dirty="0" smtClean="0"/>
              <a:t>Elszeparálja az alkatrésztől a nevét, értékét és utána szöveg attribútumként lehet kezelni ezeket</a:t>
            </a:r>
          </a:p>
          <a:p>
            <a:pPr lvl="2"/>
            <a:r>
              <a:rPr lang="hu-HU" sz="2800" dirty="0" err="1" smtClean="0"/>
              <a:t>Miter</a:t>
            </a:r>
            <a:endParaRPr lang="hu-HU" sz="2800" dirty="0" smtClean="0"/>
          </a:p>
          <a:p>
            <a:pPr lvl="3"/>
            <a:r>
              <a:rPr lang="hu-HU" dirty="0" smtClean="0"/>
              <a:t>Lekerekíti a vezetékek összekapcsolását</a:t>
            </a:r>
          </a:p>
          <a:p>
            <a:pPr lvl="2"/>
            <a:r>
              <a:rPr lang="hu-HU" sz="2800" dirty="0" smtClean="0"/>
              <a:t>Split</a:t>
            </a:r>
          </a:p>
          <a:p>
            <a:pPr lvl="3"/>
            <a:r>
              <a:rPr lang="hu-HU" dirty="0" smtClean="0"/>
              <a:t>Törést lehet vezetékre tenni</a:t>
            </a:r>
          </a:p>
          <a:p>
            <a:pPr lvl="2"/>
            <a:r>
              <a:rPr lang="hu-HU" sz="2800" dirty="0" err="1" smtClean="0"/>
              <a:t>Optimize</a:t>
            </a: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21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08920"/>
            <a:ext cx="488160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01008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65104"/>
            <a:ext cx="476253" cy="50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50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Meander</a:t>
            </a:r>
            <a:endParaRPr lang="hu-HU" sz="2800" dirty="0" smtClean="0"/>
          </a:p>
          <a:p>
            <a:pPr lvl="3"/>
            <a:r>
              <a:rPr lang="hu-HU" dirty="0" smtClean="0"/>
              <a:t>Vezeték hossza</a:t>
            </a:r>
          </a:p>
          <a:p>
            <a:pPr lvl="2"/>
            <a:r>
              <a:rPr lang="hu-HU" sz="2800" dirty="0" err="1" smtClean="0"/>
              <a:t>Route</a:t>
            </a:r>
            <a:endParaRPr lang="hu-HU" sz="2800" dirty="0" smtClean="0"/>
          </a:p>
          <a:p>
            <a:pPr lvl="3"/>
            <a:r>
              <a:rPr lang="hu-HU" dirty="0" smtClean="0"/>
              <a:t>Vezetékezés manuálisan (légvezetékből vezeték készítés)</a:t>
            </a:r>
          </a:p>
          <a:p>
            <a:pPr lvl="2"/>
            <a:r>
              <a:rPr lang="hu-HU" sz="2800" dirty="0" err="1" smtClean="0"/>
              <a:t>Ripup</a:t>
            </a:r>
            <a:endParaRPr lang="hu-HU" sz="2800" dirty="0" smtClean="0"/>
          </a:p>
          <a:p>
            <a:pPr lvl="3"/>
            <a:r>
              <a:rPr lang="hu-HU" dirty="0" smtClean="0"/>
              <a:t>Vezeték felszedése (vezetéket légvezetékké konvertálja)</a:t>
            </a:r>
          </a:p>
          <a:p>
            <a:pPr marL="914400" lvl="2" indent="0">
              <a:buNone/>
            </a:pP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97071"/>
            <a:ext cx="523880" cy="53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63" y="2420888"/>
            <a:ext cx="476253" cy="476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65160"/>
            <a:ext cx="523880" cy="52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51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Wire</a:t>
            </a:r>
            <a:endParaRPr lang="hu-HU" sz="2800" dirty="0" smtClean="0"/>
          </a:p>
          <a:p>
            <a:pPr lvl="3"/>
            <a:r>
              <a:rPr lang="hu-HU" dirty="0" smtClean="0"/>
              <a:t>Vonal rajzolása</a:t>
            </a:r>
          </a:p>
          <a:p>
            <a:pPr lvl="2"/>
            <a:r>
              <a:rPr lang="hu-HU" sz="2800" dirty="0" smtClean="0"/>
              <a:t>Text</a:t>
            </a:r>
          </a:p>
          <a:p>
            <a:pPr lvl="3"/>
            <a:r>
              <a:rPr lang="hu-HU" dirty="0" smtClean="0"/>
              <a:t>Szöveg elhelyezése a </a:t>
            </a:r>
            <a:r>
              <a:rPr lang="hu-HU" dirty="0" err="1" smtClean="0"/>
              <a:t>boardon</a:t>
            </a:r>
            <a:r>
              <a:rPr lang="hu-HU" dirty="0" smtClean="0"/>
              <a:t> (</a:t>
            </a:r>
            <a:r>
              <a:rPr lang="hu-HU" smtClean="0"/>
              <a:t>réteg beállítás!)</a:t>
            </a:r>
            <a:endParaRPr lang="hu-HU" dirty="0" smtClean="0"/>
          </a:p>
          <a:p>
            <a:pPr lvl="2"/>
            <a:r>
              <a:rPr lang="hu-HU" sz="2800" dirty="0" err="1" smtClean="0"/>
              <a:t>Circle</a:t>
            </a:r>
            <a:endParaRPr lang="hu-HU" sz="2800" dirty="0" smtClean="0"/>
          </a:p>
          <a:p>
            <a:pPr lvl="3"/>
            <a:r>
              <a:rPr lang="hu-HU" dirty="0" smtClean="0"/>
              <a:t>Kör rajzolása</a:t>
            </a:r>
          </a:p>
          <a:p>
            <a:pPr lvl="2"/>
            <a:r>
              <a:rPr lang="hu-HU" sz="2800" dirty="0" smtClean="0"/>
              <a:t>Arc</a:t>
            </a:r>
          </a:p>
          <a:p>
            <a:pPr lvl="3"/>
            <a:r>
              <a:rPr lang="hu-HU" dirty="0" smtClean="0"/>
              <a:t>Körív rajzolása</a:t>
            </a:r>
            <a:endParaRPr lang="hu-HU" dirty="0"/>
          </a:p>
          <a:p>
            <a:pPr lvl="2"/>
            <a:r>
              <a:rPr lang="hu-HU" sz="2800" dirty="0" err="1" smtClean="0"/>
              <a:t>Rect</a:t>
            </a:r>
            <a:endParaRPr lang="hu-HU" sz="2800" dirty="0" smtClean="0"/>
          </a:p>
          <a:p>
            <a:pPr lvl="3"/>
            <a:r>
              <a:rPr lang="hu-HU" dirty="0" smtClean="0"/>
              <a:t>Téglalap rajzolás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511973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65160"/>
            <a:ext cx="500065" cy="52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77072"/>
            <a:ext cx="500065" cy="5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869160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69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Polygon</a:t>
            </a:r>
            <a:endParaRPr lang="hu-HU" sz="2800" dirty="0" smtClean="0"/>
          </a:p>
          <a:p>
            <a:pPr lvl="3"/>
            <a:r>
              <a:rPr lang="hu-HU" dirty="0" err="1" smtClean="0"/>
              <a:t>Polygon</a:t>
            </a:r>
            <a:r>
              <a:rPr lang="hu-HU" dirty="0" smtClean="0"/>
              <a:t> rajzolása</a:t>
            </a:r>
          </a:p>
          <a:p>
            <a:pPr lvl="2"/>
            <a:r>
              <a:rPr lang="hu-HU" sz="2800" dirty="0" err="1" smtClean="0"/>
              <a:t>Via</a:t>
            </a:r>
            <a:endParaRPr lang="hu-HU" sz="2800" dirty="0" smtClean="0"/>
          </a:p>
          <a:p>
            <a:pPr lvl="3"/>
            <a:r>
              <a:rPr lang="hu-HU" dirty="0" smtClean="0"/>
              <a:t>Furat (galvanizált)</a:t>
            </a:r>
          </a:p>
          <a:p>
            <a:pPr lvl="2"/>
            <a:r>
              <a:rPr lang="hu-HU" sz="2800" dirty="0" err="1" smtClean="0"/>
              <a:t>Signal</a:t>
            </a:r>
            <a:endParaRPr lang="hu-HU" sz="2800" dirty="0" smtClean="0"/>
          </a:p>
          <a:p>
            <a:pPr lvl="2"/>
            <a:r>
              <a:rPr lang="hu-HU" sz="2800" dirty="0" err="1" smtClean="0"/>
              <a:t>Hole</a:t>
            </a:r>
            <a:endParaRPr lang="hu-HU" sz="2800" dirty="0" smtClean="0"/>
          </a:p>
          <a:p>
            <a:pPr lvl="3"/>
            <a:r>
              <a:rPr lang="hu-HU" dirty="0" smtClean="0"/>
              <a:t>Szerelési furat (nem galvanizált)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32791"/>
            <a:ext cx="511973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500065" cy="50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500065" cy="53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17032"/>
            <a:ext cx="523880" cy="52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65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Attribute</a:t>
            </a:r>
            <a:endParaRPr lang="hu-HU" sz="2800" dirty="0" smtClean="0"/>
          </a:p>
          <a:p>
            <a:pPr lvl="3"/>
            <a:r>
              <a:rPr lang="hu-HU" dirty="0" smtClean="0"/>
              <a:t>Komponensek tulajdonságait lehet megadni</a:t>
            </a:r>
          </a:p>
          <a:p>
            <a:pPr lvl="2"/>
            <a:r>
              <a:rPr lang="hu-HU" sz="2800" dirty="0" err="1" smtClean="0"/>
              <a:t>Dimension</a:t>
            </a:r>
            <a:endParaRPr lang="hu-HU" sz="2800" dirty="0" smtClean="0"/>
          </a:p>
          <a:p>
            <a:pPr lvl="3"/>
            <a:r>
              <a:rPr lang="hu-HU" dirty="0" smtClean="0"/>
              <a:t>Méretjelző vonalat lehet létrehozni</a:t>
            </a:r>
          </a:p>
          <a:p>
            <a:pPr lvl="2"/>
            <a:r>
              <a:rPr lang="hu-HU" sz="2800" dirty="0" err="1" smtClean="0"/>
              <a:t>Ratsnest</a:t>
            </a:r>
            <a:endParaRPr lang="hu-HU" sz="2800" dirty="0" smtClean="0"/>
          </a:p>
          <a:p>
            <a:pPr lvl="3"/>
            <a:r>
              <a:rPr lang="hu-HU" dirty="0" smtClean="0"/>
              <a:t>Kiszámítja a legrövidebb légvezetékeket</a:t>
            </a:r>
          </a:p>
          <a:p>
            <a:pPr lvl="3"/>
            <a:r>
              <a:rPr lang="hu-HU" dirty="0" smtClean="0"/>
              <a:t>Kitölti a </a:t>
            </a:r>
            <a:r>
              <a:rPr lang="hu-HU" dirty="0" err="1" smtClean="0"/>
              <a:t>polygonokat</a:t>
            </a:r>
            <a:endParaRPr lang="hu-HU" dirty="0"/>
          </a:p>
          <a:p>
            <a:pPr marL="1371600" lvl="3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25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32791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65160"/>
            <a:ext cx="511973" cy="52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16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Auto</a:t>
            </a:r>
            <a:endParaRPr lang="hu-HU" sz="2800" dirty="0" smtClean="0"/>
          </a:p>
          <a:p>
            <a:pPr lvl="3"/>
            <a:r>
              <a:rPr lang="hu-HU" dirty="0" smtClean="0"/>
              <a:t>Automata </a:t>
            </a:r>
            <a:r>
              <a:rPr lang="hu-HU" dirty="0" err="1" smtClean="0"/>
              <a:t>vezetékelés</a:t>
            </a:r>
            <a:endParaRPr lang="hu-HU" dirty="0" smtClean="0"/>
          </a:p>
          <a:p>
            <a:pPr lvl="2"/>
            <a:r>
              <a:rPr lang="hu-HU" sz="2800" dirty="0" smtClean="0"/>
              <a:t>ERC</a:t>
            </a:r>
          </a:p>
          <a:p>
            <a:pPr lvl="3"/>
            <a:r>
              <a:rPr lang="hu-HU" dirty="0" smtClean="0"/>
              <a:t>Ellenőrzi a kapcsolást és a </a:t>
            </a:r>
            <a:r>
              <a:rPr lang="hu-HU" dirty="0" err="1" smtClean="0"/>
              <a:t>boardot</a:t>
            </a:r>
            <a:endParaRPr lang="hu-HU" dirty="0" smtClean="0"/>
          </a:p>
          <a:p>
            <a:pPr lvl="2"/>
            <a:r>
              <a:rPr lang="hu-HU" sz="2800" dirty="0" smtClean="0"/>
              <a:t>DRC (Design </a:t>
            </a:r>
            <a:r>
              <a:rPr lang="hu-HU" sz="2800" dirty="0" err="1" smtClean="0"/>
              <a:t>Rule</a:t>
            </a:r>
            <a:r>
              <a:rPr lang="hu-HU" sz="2800" dirty="0" smtClean="0"/>
              <a:t> </a:t>
            </a:r>
            <a:r>
              <a:rPr lang="hu-HU" sz="2800" dirty="0" err="1" smtClean="0"/>
              <a:t>Check</a:t>
            </a:r>
            <a:r>
              <a:rPr lang="hu-HU" sz="2800" dirty="0" smtClean="0"/>
              <a:t>)</a:t>
            </a:r>
          </a:p>
          <a:p>
            <a:pPr lvl="3"/>
            <a:r>
              <a:rPr lang="hu-HU" dirty="0" smtClean="0"/>
              <a:t>Tervezési szabályok beállítása és</a:t>
            </a:r>
          </a:p>
          <a:p>
            <a:pPr lvl="3"/>
            <a:r>
              <a:rPr lang="hu-HU" dirty="0" smtClean="0"/>
              <a:t>Azok ellenőrzése</a:t>
            </a:r>
          </a:p>
          <a:p>
            <a:pPr lvl="2"/>
            <a:r>
              <a:rPr lang="hu-HU" sz="2800" dirty="0" err="1" smtClean="0"/>
              <a:t>Errors</a:t>
            </a:r>
            <a:endParaRPr lang="hu-HU" sz="2800" dirty="0" smtClean="0"/>
          </a:p>
          <a:p>
            <a:pPr lvl="3"/>
            <a:r>
              <a:rPr lang="hu-HU" dirty="0" smtClean="0"/>
              <a:t>Megjeleníti a DRC által talált hibákat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26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PCB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500065" cy="511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511973" cy="50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511973" cy="511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41103"/>
            <a:ext cx="488160" cy="50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64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Cadsoft</a:t>
            </a:r>
            <a:r>
              <a:rPr lang="hu-HU" sz="2800" dirty="0"/>
              <a:t> honlapja: </a:t>
            </a:r>
            <a:r>
              <a:rPr lang="hu-HU" sz="2800" u="sng" dirty="0">
                <a:solidFill>
                  <a:srgbClr val="0070C0"/>
                </a:solidFill>
              </a:rPr>
              <a:t>http://</a:t>
            </a:r>
            <a:r>
              <a:rPr lang="hu-HU" sz="2800" u="sng" dirty="0" smtClean="0">
                <a:solidFill>
                  <a:srgbClr val="0070C0"/>
                </a:solidFill>
              </a:rPr>
              <a:t>www.cadsoftusa.com</a:t>
            </a:r>
            <a:endParaRPr lang="hu-HU" sz="2800" dirty="0" smtClean="0"/>
          </a:p>
          <a:p>
            <a:r>
              <a:rPr lang="hu-HU" sz="2800" dirty="0" smtClean="0"/>
              <a:t>Eagle 6.4.0 letöltése: </a:t>
            </a:r>
            <a:r>
              <a:rPr lang="hu-HU" sz="2800" u="sng" dirty="0">
                <a:solidFill>
                  <a:srgbClr val="0070C0"/>
                </a:solidFill>
              </a:rPr>
              <a:t>http://</a:t>
            </a:r>
            <a:r>
              <a:rPr lang="hu-HU" sz="2800" u="sng" dirty="0" smtClean="0">
                <a:solidFill>
                  <a:srgbClr val="0070C0"/>
                </a:solidFill>
              </a:rPr>
              <a:t>www.cadsoftusa.com/download-eagle/?language=en</a:t>
            </a:r>
            <a:endParaRPr lang="hu-HU" sz="2800" dirty="0"/>
          </a:p>
          <a:p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Cadsoft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- Eagle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16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 smtClean="0"/>
          </a:p>
          <a:p>
            <a:pPr marL="457200" lvl="1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Eagle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1700808"/>
            <a:ext cx="6324600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290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Alkatrészkönytárak</a:t>
            </a:r>
            <a:endParaRPr lang="hu-HU" sz="2800" dirty="0" smtClean="0"/>
          </a:p>
          <a:p>
            <a:pPr lvl="1"/>
            <a:r>
              <a:rPr lang="hu-HU" sz="2400" dirty="0"/>
              <a:t>Rendelkezésre álló </a:t>
            </a:r>
            <a:r>
              <a:rPr lang="hu-HU" sz="2400" dirty="0" smtClean="0"/>
              <a:t>alkatrészek</a:t>
            </a:r>
          </a:p>
          <a:p>
            <a:r>
              <a:rPr lang="hu-HU" sz="2800" dirty="0" smtClean="0"/>
              <a:t>Tervezési szabályok</a:t>
            </a:r>
          </a:p>
          <a:p>
            <a:pPr lvl="1"/>
            <a:r>
              <a:rPr lang="hu-HU" sz="2400" dirty="0" err="1" smtClean="0"/>
              <a:t>Board</a:t>
            </a:r>
            <a:r>
              <a:rPr lang="hu-HU" sz="2400" dirty="0" smtClean="0"/>
              <a:t> tervezéséhez</a:t>
            </a:r>
          </a:p>
          <a:p>
            <a:r>
              <a:rPr lang="hu-HU" sz="2800" dirty="0" smtClean="0"/>
              <a:t>Felhasználói programok</a:t>
            </a:r>
          </a:p>
          <a:p>
            <a:r>
              <a:rPr lang="hu-HU" sz="2800" dirty="0" smtClean="0"/>
              <a:t>Scriptek</a:t>
            </a:r>
          </a:p>
          <a:p>
            <a:r>
              <a:rPr lang="hu-HU" sz="2800" dirty="0" err="1" smtClean="0"/>
              <a:t>CAM-munkák</a:t>
            </a:r>
            <a:endParaRPr lang="hu-HU" sz="2800" dirty="0" smtClean="0"/>
          </a:p>
          <a:p>
            <a:r>
              <a:rPr lang="hu-HU" sz="2800" dirty="0" smtClean="0"/>
              <a:t>Projektek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Eagle – </a:t>
            </a:r>
            <a:r>
              <a:rPr lang="hu-HU" sz="40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978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Kapcsolási rajz megnyitása</a:t>
            </a:r>
          </a:p>
          <a:p>
            <a:pPr lvl="1"/>
            <a:r>
              <a:rPr lang="hu-HU" sz="2400" dirty="0" smtClean="0"/>
              <a:t>Fájl → Megnyitás → Kapcsolási rajz</a:t>
            </a:r>
          </a:p>
          <a:p>
            <a:pPr marL="457200" lvl="1" indent="0">
              <a:buNone/>
            </a:pP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 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Menu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36912"/>
            <a:ext cx="4219575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50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Könyvtár mappa/k beállítása</a:t>
            </a:r>
          </a:p>
          <a:p>
            <a:pPr lvl="1"/>
            <a:r>
              <a:rPr lang="hu-HU" sz="2400" dirty="0" smtClean="0"/>
              <a:t>Opciók → Mappák…</a:t>
            </a:r>
          </a:p>
          <a:p>
            <a:pPr marL="457200" lvl="1" indent="0">
              <a:buNone/>
            </a:pP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Menu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29272"/>
            <a:ext cx="25527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327" y="4163144"/>
            <a:ext cx="40100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501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Felhasználói felület beállítása</a:t>
            </a:r>
          </a:p>
          <a:p>
            <a:pPr lvl="1"/>
            <a:r>
              <a:rPr lang="hu-HU" sz="2400" dirty="0" smtClean="0"/>
              <a:t>Opciók → </a:t>
            </a:r>
            <a:r>
              <a:rPr lang="hu-HU" sz="2400" dirty="0"/>
              <a:t>Felhasználói </a:t>
            </a:r>
            <a:r>
              <a:rPr lang="hu-HU" sz="2400" dirty="0" smtClean="0"/>
              <a:t>felület…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8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Menu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04889"/>
            <a:ext cx="248602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746" y="2708920"/>
            <a:ext cx="52387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22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3705275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Alkatrészkönyvtárak használatba vétele</a:t>
            </a:r>
          </a:p>
          <a:p>
            <a:pPr lvl="1"/>
            <a:r>
              <a:rPr lang="hu-HU" sz="2400" dirty="0" err="1" smtClean="0"/>
              <a:t>Control</a:t>
            </a:r>
            <a:r>
              <a:rPr lang="hu-HU" sz="2400" dirty="0" smtClean="0"/>
              <a:t> Panel → Alkatrészkönyvtárak → Jobb egér klikk (Alkatrészkönyvtárakra) → Összes alkatrészkönyvtár használatba vétele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9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r>
              <a:rPr lang="hu-HU" sz="40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– 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Alkatrészkönyvtárak használatba vétele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77072"/>
            <a:ext cx="42672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27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J theme">
  <a:themeElements>
    <a:clrScheme name="MJ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gyéni 3.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MJ theme</Template>
  <TotalTime>2679</TotalTime>
  <Words>778</Words>
  <Application>Microsoft Office PowerPoint</Application>
  <PresentationFormat>Diavetítés a képernyőre (4:3 oldalarány)</PresentationFormat>
  <Paragraphs>223</Paragraphs>
  <Slides>26</Slides>
  <Notes>25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7" baseType="lpstr">
      <vt:lpstr>MJ theme</vt:lpstr>
      <vt:lpstr>Elektronikai Áramkörök Tervezése és Megvalósítása</vt:lpstr>
      <vt:lpstr>Tartalom</vt:lpstr>
      <vt:lpstr>Cadsoft - Eagle</vt:lpstr>
      <vt:lpstr>Eagle – Control Panel</vt:lpstr>
      <vt:lpstr>Eagle – Control Panel</vt:lpstr>
      <vt:lpstr>Control Panel – Menu Bar</vt:lpstr>
      <vt:lpstr>Control Panel – Menu Bar</vt:lpstr>
      <vt:lpstr>Control Panel – Menu Bar</vt:lpstr>
      <vt:lpstr>Control Panel – Alkatrészkönyvtárak használatba vétele</vt:lpstr>
      <vt:lpstr>Eagle – PCB</vt:lpstr>
      <vt:lpstr>Eagle – PCB</vt:lpstr>
      <vt:lpstr>PCB – Command Parameters</vt:lpstr>
      <vt:lpstr>PCB – Action Toolbar</vt:lpstr>
      <vt:lpstr>PCB – Action Toolbar</vt:lpstr>
      <vt:lpstr>PCB – Command Toolbar</vt:lpstr>
      <vt:lpstr>PCB – Command Toolbar</vt:lpstr>
      <vt:lpstr>PCB – Command Toolbar</vt:lpstr>
      <vt:lpstr>PCB – Command Toolbar</vt:lpstr>
      <vt:lpstr>PCB – Command Toolbar</vt:lpstr>
      <vt:lpstr>PCB – Command Toolbar</vt:lpstr>
      <vt:lpstr>PCB – Command Toolbar</vt:lpstr>
      <vt:lpstr>PCB – Command Toolbar</vt:lpstr>
      <vt:lpstr>PCB – Command Toolbar</vt:lpstr>
      <vt:lpstr>PCB – Command Toolbar</vt:lpstr>
      <vt:lpstr>PCB – Command Toolbar</vt:lpstr>
      <vt:lpstr>PCB – Command Toolbar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USB measurement and analysis system for  real-time fluctuation enhanced sensing</dc:title>
  <dc:creator>Mingesz Róbert</dc:creator>
  <cp:lastModifiedBy>Mellár János</cp:lastModifiedBy>
  <cp:revision>274</cp:revision>
  <cp:lastPrinted>2013-02-12T06:48:12Z</cp:lastPrinted>
  <dcterms:created xsi:type="dcterms:W3CDTF">2011-06-04T17:29:23Z</dcterms:created>
  <dcterms:modified xsi:type="dcterms:W3CDTF">2014-03-19T08:15:52Z</dcterms:modified>
</cp:coreProperties>
</file>