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63" r:id="rId3"/>
    <p:sldId id="266" r:id="rId4"/>
    <p:sldId id="271" r:id="rId5"/>
    <p:sldId id="272" r:id="rId6"/>
    <p:sldId id="273" r:id="rId7"/>
    <p:sldId id="267" r:id="rId8"/>
    <p:sldId id="274" r:id="rId9"/>
    <p:sldId id="276" r:id="rId10"/>
    <p:sldId id="277" r:id="rId11"/>
    <p:sldId id="279" r:id="rId12"/>
    <p:sldId id="280" r:id="rId13"/>
    <p:sldId id="281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2019. 01. 14.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2019. 01. 14.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2019. 01. 14.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2019. 01. 14.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2019. 01. 14.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2019. 01. 14.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2019. 01. 14.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2019. 01. 14.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2019. 01. 14.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336704" cy="1800200"/>
          </a:xfrm>
        </p:spPr>
        <p:txBody>
          <a:bodyPr/>
          <a:lstStyle/>
          <a:p>
            <a:r>
              <a:rPr lang="hu-HU" dirty="0" smtClean="0"/>
              <a:t>EFOP-3.6.2-16-2017-00015 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2000" dirty="0" smtClean="0"/>
              <a:t>A HU-MATHS-IN – Magyar Ipari és Innovációs Matematikai Szolgáltatási Hálózat tevékenységének elmélyítése</a:t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The </a:t>
            </a:r>
            <a:r>
              <a:rPr lang="hu-HU" sz="2000" dirty="0" err="1" smtClean="0"/>
              <a:t>Hu-Maths-In</a:t>
            </a:r>
            <a:r>
              <a:rPr lang="hu-HU" sz="2000" dirty="0" smtClean="0"/>
              <a:t> – </a:t>
            </a:r>
            <a:r>
              <a:rPr lang="en-US" sz="2000" dirty="0" smtClean="0"/>
              <a:t>Deepen</a:t>
            </a:r>
            <a:r>
              <a:rPr lang="hu-HU" sz="2000" dirty="0" smtClean="0"/>
              <a:t>ing</a:t>
            </a:r>
            <a:r>
              <a:rPr lang="en-US" sz="2000" dirty="0" smtClean="0"/>
              <a:t> the activities of the Hungarian </a:t>
            </a:r>
            <a:r>
              <a:rPr lang="en-US" sz="2000" dirty="0" err="1" smtClean="0"/>
              <a:t>Industr</a:t>
            </a:r>
            <a:r>
              <a:rPr lang="hu-HU" sz="2000" dirty="0" err="1" smtClean="0"/>
              <a:t>ial</a:t>
            </a:r>
            <a:r>
              <a:rPr lang="en-US" sz="2000" dirty="0" smtClean="0"/>
              <a:t> and Innovation Mathematic</a:t>
            </a:r>
            <a:r>
              <a:rPr lang="hu-HU" sz="2000" dirty="0" smtClean="0"/>
              <a:t>s</a:t>
            </a:r>
            <a:r>
              <a:rPr lang="en-US" sz="2000" dirty="0" smtClean="0"/>
              <a:t> Services Network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en-GB" sz="2000" dirty="0"/>
              <a:t>Stochastic optimization of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en-GB" sz="2000" dirty="0" smtClean="0"/>
              <a:t>the simulated </a:t>
            </a:r>
            <a:r>
              <a:rPr lang="en-GB" sz="2000" dirty="0"/>
              <a:t>life-cycle of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en-GB" sz="2000" dirty="0" smtClean="0"/>
              <a:t>ill </a:t>
            </a:r>
            <a:r>
              <a:rPr lang="en-GB" sz="2000" dirty="0"/>
              <a:t>cows to provide an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en-GB" sz="2000" dirty="0" smtClean="0"/>
              <a:t>advice </a:t>
            </a:r>
            <a:r>
              <a:rPr lang="en-GB" sz="2000" dirty="0"/>
              <a:t>for farmers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en-GB" sz="2000" dirty="0" smtClean="0"/>
              <a:t>when </a:t>
            </a:r>
            <a:r>
              <a:rPr lang="en-GB" sz="2000" dirty="0"/>
              <a:t>to sell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New </a:t>
            </a:r>
            <a:r>
              <a:rPr lang="hu-HU" dirty="0" err="1" smtClean="0"/>
              <a:t>method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2261"/>
            <a:ext cx="8388424" cy="47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Research Team</a:t>
            </a:r>
            <a:endParaRPr lang="hu-HU" dirty="0"/>
          </a:p>
        </p:txBody>
      </p:sp>
      <p:pic>
        <p:nvPicPr>
          <p:cNvPr id="8" name="Tartalom helye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769" y="1475174"/>
            <a:ext cx="1547181" cy="1849455"/>
          </a:xfrm>
          <a:prstGeom prst="roundRect">
            <a:avLst/>
          </a:prstGeom>
          <a:noFill/>
        </p:spPr>
      </p:pic>
      <p:pic>
        <p:nvPicPr>
          <p:cNvPr id="9" name="Picture 5" descr="S:\Dokumentumok\Foliak\2017Pitch\Fotok\AntalElvira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19" y="1475174"/>
            <a:ext cx="1232969" cy="18494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3353" y="4113573"/>
            <a:ext cx="1327836" cy="18622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4268810" y="3347910"/>
            <a:ext cx="195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Antal D. Elvira</a:t>
            </a:r>
          </a:p>
          <a:p>
            <a:pPr algn="ctr"/>
            <a:r>
              <a:rPr lang="hu-HU" sz="1600" i="1" dirty="0" smtClean="0"/>
              <a:t>Young </a:t>
            </a:r>
            <a:r>
              <a:rPr lang="hu-HU" sz="1600" i="1" dirty="0" err="1" smtClean="0"/>
              <a:t>researcher</a:t>
            </a:r>
            <a:endParaRPr lang="hu-HU" sz="1600" i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135779" y="3354255"/>
            <a:ext cx="208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Dr. Balázs Bánhelyi</a:t>
            </a:r>
          </a:p>
          <a:p>
            <a:pPr algn="ctr"/>
            <a:r>
              <a:rPr lang="hu-HU" sz="1600" i="1" dirty="0" err="1" smtClean="0"/>
              <a:t>Associate</a:t>
            </a:r>
            <a:r>
              <a:rPr lang="hu-HU" sz="1600" i="1" dirty="0" smtClean="0"/>
              <a:t> professor</a:t>
            </a:r>
            <a:endParaRPr lang="hu-HU" sz="1600" i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259633" y="6020169"/>
            <a:ext cx="18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Abigél Mester</a:t>
            </a:r>
          </a:p>
          <a:p>
            <a:pPr algn="ctr"/>
            <a:r>
              <a:rPr lang="hu-HU" sz="1600" i="1" dirty="0" err="1" smtClean="0"/>
              <a:t>MSc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student</a:t>
            </a:r>
            <a:endParaRPr lang="hu-HU" sz="1600" i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436096" y="600123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/>
              <a:t>Garzó</a:t>
            </a:r>
            <a:r>
              <a:rPr lang="hu-HU" sz="1600" b="1" dirty="0"/>
              <a:t> Ádám</a:t>
            </a:r>
            <a:br>
              <a:rPr lang="hu-HU" sz="1600" b="1" dirty="0"/>
            </a:br>
            <a:r>
              <a:rPr lang="hu-HU" sz="1600" i="1" dirty="0" err="1" smtClean="0"/>
              <a:t>Agriculture</a:t>
            </a:r>
            <a:r>
              <a:rPr lang="hu-HU" sz="1600" i="1" dirty="0"/>
              <a:t> </a:t>
            </a:r>
            <a:r>
              <a:rPr lang="hu-HU" sz="1600" i="1" dirty="0" err="1" smtClean="0"/>
              <a:t>student</a:t>
            </a:r>
            <a:endParaRPr lang="hu-HU" sz="1600" i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219660" y="602016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/>
              <a:t>Heinc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Emilia</a:t>
            </a:r>
            <a:r>
              <a:rPr lang="hu-HU" sz="1600" i="1" dirty="0" smtClean="0"/>
              <a:t/>
            </a:r>
            <a:br>
              <a:rPr lang="hu-HU" sz="1600" i="1" dirty="0" smtClean="0"/>
            </a:br>
            <a:r>
              <a:rPr lang="hu-HU" sz="1600" i="1" dirty="0" err="1" smtClean="0"/>
              <a:t>BSc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student</a:t>
            </a:r>
            <a:endParaRPr lang="hu-HU" sz="1600" i="1" dirty="0"/>
          </a:p>
        </p:txBody>
      </p:sp>
      <p:pic>
        <p:nvPicPr>
          <p:cNvPr id="1026" name="Picture 2" descr="S:\Dokumentumok\Foliak\2018EFOP363\Tabló-02-page-001-m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734" y="4113573"/>
            <a:ext cx="1206141" cy="18612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:\Dokumentumok\Foliak\2018EFOP363\33769746_2055772031333355_7305494016194248704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12871"/>
            <a:ext cx="1308656" cy="18612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Results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 smtClean="0"/>
              <a:t>Presentations:</a:t>
            </a:r>
          </a:p>
          <a:p>
            <a:r>
              <a:rPr lang="en-GB" sz="1400" dirty="0" smtClean="0"/>
              <a:t>BALÁZS BÁNHELYI, ELVIRA D. ANTAL, TIBOR CSENDES, ABIGÉL MESTER, JÓZSEFNÉ MIKÓ, JÓZSEF HORVÁTH:</a:t>
            </a:r>
          </a:p>
          <a:p>
            <a:pPr marL="0" indent="0">
              <a:buNone/>
            </a:pPr>
            <a:r>
              <a:rPr lang="en-GB" sz="1400" dirty="0" smtClean="0"/>
              <a:t>	ECONOMIC MODELLING OF DAIRY FARMS REGARDING MASTITIS</a:t>
            </a:r>
          </a:p>
          <a:p>
            <a:pPr marL="0" indent="0">
              <a:buNone/>
            </a:pPr>
            <a:r>
              <a:rPr lang="en-GB" sz="1400" b="1" dirty="0" smtClean="0"/>
              <a:t> 	</a:t>
            </a:r>
            <a:r>
              <a:rPr lang="en-GB" sz="1400" b="1" dirty="0" err="1" smtClean="0"/>
              <a:t>XVIth</a:t>
            </a:r>
            <a:r>
              <a:rPr lang="en-GB" sz="1400" b="1" dirty="0" smtClean="0"/>
              <a:t> WELLMANN INTERNATIONAL SCIENTIFIC CONFERENCE 		</a:t>
            </a:r>
            <a:r>
              <a:rPr lang="en-GB" sz="1400" b="1" dirty="0" err="1" smtClean="0"/>
              <a:t>Hódmezővásárhely</a:t>
            </a:r>
            <a:r>
              <a:rPr lang="en-GB" sz="1400" b="1" dirty="0" smtClean="0"/>
              <a:t> (Hungary) May 9, 2018</a:t>
            </a:r>
          </a:p>
          <a:p>
            <a:r>
              <a:rPr lang="en-GB" sz="1400" b="1" dirty="0" smtClean="0"/>
              <a:t>ABIGÉL MESTER</a:t>
            </a:r>
            <a:r>
              <a:rPr lang="en-GB" sz="1400" dirty="0" smtClean="0"/>
              <a:t>, EMILIA HEINZ, BALÁZS BÁNHELYI, ELVIRA D. ANTAL, JÓZSEFNÉ MIKÓ, JÓZSEF HORVÁTH, TIBOR CSENDES:</a:t>
            </a:r>
            <a:br>
              <a:rPr lang="en-GB" sz="1400" dirty="0" smtClean="0"/>
            </a:br>
            <a:r>
              <a:rPr lang="en-GB" sz="1400" dirty="0" smtClean="0"/>
              <a:t>	DECISION SUPPORT HEURISTIC FOR DAIRY FARMS</a:t>
            </a:r>
            <a:br>
              <a:rPr lang="en-GB" sz="1400" dirty="0" smtClean="0"/>
            </a:br>
            <a:r>
              <a:rPr lang="en-GB" sz="1400" b="1" dirty="0" smtClean="0"/>
              <a:t>	The 11th Conference of PhD Students in Computer Science Szeged (Hungary) 	June 25-27, 2018</a:t>
            </a:r>
            <a:r>
              <a:rPr lang="hu-HU" sz="1400" b="1" dirty="0"/>
              <a:t/>
            </a:r>
            <a:br>
              <a:rPr lang="hu-HU" sz="1400" b="1" dirty="0"/>
            </a:br>
            <a:r>
              <a:rPr lang="hu-HU" sz="1400" b="1" dirty="0" smtClean="0"/>
              <a:t>	</a:t>
            </a:r>
            <a:r>
              <a:rPr lang="en-GB" sz="1400" dirty="0"/>
              <a:t>(The </a:t>
            </a:r>
            <a:r>
              <a:rPr lang="en-GB" sz="1400" dirty="0" smtClean="0"/>
              <a:t>extended abstract appear</a:t>
            </a:r>
            <a:r>
              <a:rPr lang="hu-HU" sz="1400" dirty="0" err="1" smtClean="0"/>
              <a:t>ed</a:t>
            </a:r>
            <a:r>
              <a:rPr lang="en-GB" sz="1400" dirty="0" smtClean="0"/>
              <a:t> in </a:t>
            </a:r>
            <a:r>
              <a:rPr lang="en-GB" sz="1400" dirty="0"/>
              <a:t>conference proceedings</a:t>
            </a:r>
            <a:r>
              <a:rPr lang="en-GB" sz="1400" dirty="0"/>
              <a:t>.)</a:t>
            </a:r>
          </a:p>
          <a:p>
            <a:r>
              <a:rPr lang="en-GB" sz="1400" dirty="0" smtClean="0"/>
              <a:t>BALÁZS BÁNHELYI, JÓZSEFNÉ MIKÓ, JÓZSEF HORVÁTH, TIBOR CSENDES, </a:t>
            </a:r>
            <a:r>
              <a:rPr lang="en-GB" sz="1400" b="1" dirty="0" smtClean="0"/>
              <a:t>ABIGÉL MESTER</a:t>
            </a:r>
            <a:r>
              <a:rPr lang="en-GB" sz="1400" dirty="0" smtClean="0"/>
              <a:t>:</a:t>
            </a:r>
            <a:br>
              <a:rPr lang="en-GB" sz="1400" dirty="0" smtClean="0"/>
            </a:br>
            <a:r>
              <a:rPr lang="en-GB" sz="1400" dirty="0" smtClean="0"/>
              <a:t>	DECISION SUPPORT HEURISTIC FOR DAIRY FARMS</a:t>
            </a:r>
          </a:p>
          <a:p>
            <a:pPr marL="0" indent="0">
              <a:buNone/>
            </a:pPr>
            <a:r>
              <a:rPr lang="en-GB" sz="1400" b="1" dirty="0" smtClean="0"/>
              <a:t>	The 20th European Conference on Mathematics for Industry Budapest (Hungary) 	June 18-22, 2018</a:t>
            </a:r>
          </a:p>
          <a:p>
            <a:r>
              <a:rPr lang="en-GB" sz="1400" dirty="0" smtClean="0"/>
              <a:t>ABIGÉL MESTER, </a:t>
            </a:r>
            <a:r>
              <a:rPr lang="en-GB" sz="1400" b="1" dirty="0" smtClean="0"/>
              <a:t>EMÍLIA HEINZ</a:t>
            </a:r>
            <a:r>
              <a:rPr lang="en-GB" sz="1400" dirty="0" smtClean="0"/>
              <a:t>, BALÁZS BÁNHELYI</a:t>
            </a:r>
          </a:p>
          <a:p>
            <a:pPr marL="0" indent="0">
              <a:buNone/>
            </a:pPr>
            <a:r>
              <a:rPr lang="en-GB" sz="1400" dirty="0" smtClean="0"/>
              <a:t>	DECISION SUPPORT HEURISTIC FOR DAIRY FARMS</a:t>
            </a:r>
          </a:p>
          <a:p>
            <a:pPr marL="0" indent="0">
              <a:buNone/>
            </a:pPr>
            <a:r>
              <a:rPr lang="en-GB" sz="1400" dirty="0" smtClean="0"/>
              <a:t>	</a:t>
            </a:r>
            <a:r>
              <a:rPr lang="en-GB" sz="1400" b="1" dirty="0" smtClean="0"/>
              <a:t>The 2. International Students' Conference </a:t>
            </a:r>
            <a:r>
              <a:rPr lang="en-GB" sz="1400" b="1" dirty="0" err="1" smtClean="0"/>
              <a:t>StudMath</a:t>
            </a:r>
            <a:r>
              <a:rPr lang="en-GB" sz="1400" b="1" dirty="0" smtClean="0"/>
              <a:t>-IT Arad (Romanian)</a:t>
            </a:r>
          </a:p>
          <a:p>
            <a:pPr marL="0" indent="0">
              <a:buNone/>
            </a:pPr>
            <a:r>
              <a:rPr lang="en-GB" sz="1400" dirty="0" smtClean="0"/>
              <a:t>	(The conference paper </a:t>
            </a:r>
            <a:r>
              <a:rPr lang="hu-HU" sz="1400" dirty="0" err="1" smtClean="0"/>
              <a:t>will</a:t>
            </a:r>
            <a:r>
              <a:rPr lang="hu-HU" sz="1400" dirty="0" smtClean="0"/>
              <a:t> be </a:t>
            </a:r>
            <a:r>
              <a:rPr lang="en-GB" sz="1400" dirty="0" smtClean="0"/>
              <a:t>appear in conference proceedings.)</a:t>
            </a:r>
          </a:p>
          <a:p>
            <a:pPr marL="0" indent="0">
              <a:buNone/>
            </a:pPr>
            <a:r>
              <a:rPr lang="en-GB" sz="1800" b="1" dirty="0" smtClean="0"/>
              <a:t/>
            </a:r>
            <a:br>
              <a:rPr lang="en-GB" sz="1800" b="1" dirty="0" smtClean="0"/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441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Results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Conferences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r>
              <a:rPr lang="hu-HU" sz="1800" dirty="0"/>
              <a:t>BALÁZS BÁNHELYI, ELVIRA D. ANTAL, TIBOR CSENDES, ABIGÉL MESTER, JÓZSEFNÉ MIKÓ, </a:t>
            </a:r>
            <a:r>
              <a:rPr lang="hu-HU" sz="1800" dirty="0" smtClean="0"/>
              <a:t>JÓZSEF HORVÁTH:</a:t>
            </a:r>
          </a:p>
          <a:p>
            <a:pPr marL="0" indent="0">
              <a:buNone/>
            </a:pPr>
            <a:r>
              <a:rPr lang="hu-HU" sz="1800" dirty="0"/>
              <a:t>	</a:t>
            </a:r>
            <a:r>
              <a:rPr lang="hu-HU" sz="1800" dirty="0" smtClean="0"/>
              <a:t>ECONOMIC </a:t>
            </a:r>
            <a:r>
              <a:rPr lang="hu-HU" sz="1800" dirty="0"/>
              <a:t>MODELLING OF DAIRY FARMS REGARDING </a:t>
            </a:r>
            <a:r>
              <a:rPr lang="hu-HU" sz="1800" dirty="0" smtClean="0"/>
              <a:t>	MASTITIS</a:t>
            </a:r>
          </a:p>
          <a:p>
            <a:pPr marL="0" indent="0">
              <a:buNone/>
            </a:pPr>
            <a:r>
              <a:rPr lang="hu-HU" sz="1800" b="1" dirty="0" smtClean="0"/>
              <a:t> 	</a:t>
            </a:r>
            <a:r>
              <a:rPr lang="en-US" sz="1800" b="1" dirty="0" err="1" smtClean="0"/>
              <a:t>XVIth</a:t>
            </a:r>
            <a:r>
              <a:rPr lang="en-US" sz="1800" b="1" dirty="0" smtClean="0"/>
              <a:t> </a:t>
            </a:r>
            <a:r>
              <a:rPr lang="en-US" sz="1800" b="1" dirty="0"/>
              <a:t>WELLMANN INTERNATIONAL SCIENTIFIC </a:t>
            </a:r>
            <a:r>
              <a:rPr lang="hu-HU" sz="1800" b="1" dirty="0" smtClean="0"/>
              <a:t>	</a:t>
            </a:r>
            <a:r>
              <a:rPr lang="en-US" sz="1800" b="1" dirty="0" smtClean="0"/>
              <a:t>CONFERENCE</a:t>
            </a:r>
            <a:r>
              <a:rPr lang="hu-HU" sz="1800" b="1" dirty="0" smtClean="0"/>
              <a:t> 	Hódmezővásárhely (Hungary) May 9, 2018</a:t>
            </a:r>
            <a:endParaRPr lang="hu-HU" sz="1800" b="1" dirty="0"/>
          </a:p>
          <a:p>
            <a:r>
              <a:rPr lang="hu-HU" sz="1800" dirty="0"/>
              <a:t>ABIGÉL </a:t>
            </a:r>
            <a:r>
              <a:rPr lang="hu-HU" sz="1800" dirty="0" smtClean="0"/>
              <a:t>MESTER, EMILIA HEINZ, BALÁZS </a:t>
            </a:r>
            <a:r>
              <a:rPr lang="hu-HU" sz="1800" dirty="0"/>
              <a:t>BÁNHELYI, ELVIRA D. </a:t>
            </a:r>
            <a:r>
              <a:rPr lang="hu-HU" sz="1800" dirty="0" smtClean="0"/>
              <a:t>ANTAL, </a:t>
            </a:r>
            <a:r>
              <a:rPr lang="hu-HU" sz="1800" dirty="0"/>
              <a:t>JÓZSEFNÉ MIKÓ, </a:t>
            </a:r>
            <a:r>
              <a:rPr lang="hu-HU" sz="1800" dirty="0" smtClean="0"/>
              <a:t>JÓZSEF HORVÁTH, TIBOR </a:t>
            </a:r>
            <a:r>
              <a:rPr lang="hu-HU" sz="1800" dirty="0"/>
              <a:t>CSENDES</a:t>
            </a:r>
            <a:r>
              <a:rPr lang="hu-HU" sz="1800" dirty="0" smtClean="0"/>
              <a:t>: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 smtClean="0"/>
              <a:t>	DECISION SUPPORT HEURISTIC FOR DAIRY FARMS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b="1" dirty="0" smtClean="0"/>
              <a:t>	</a:t>
            </a:r>
            <a:r>
              <a:rPr lang="en-US" sz="1800" b="1" dirty="0" smtClean="0"/>
              <a:t>The </a:t>
            </a:r>
            <a:r>
              <a:rPr lang="en-US" sz="1800" b="1" dirty="0"/>
              <a:t>11th Conference of PhD Students in </a:t>
            </a:r>
            <a:r>
              <a:rPr lang="hu-HU" sz="1800" b="1" dirty="0" smtClean="0"/>
              <a:t>	</a:t>
            </a:r>
            <a:r>
              <a:rPr lang="en-US" sz="1800" b="1" dirty="0" smtClean="0"/>
              <a:t>Computer</a:t>
            </a:r>
            <a:r>
              <a:rPr lang="en-US" sz="1800" b="1" dirty="0"/>
              <a:t> </a:t>
            </a:r>
            <a:r>
              <a:rPr lang="en-US" sz="1800" b="1" dirty="0" smtClean="0"/>
              <a:t>Science</a:t>
            </a:r>
            <a:r>
              <a:rPr lang="hu-HU" sz="1800" b="1" dirty="0"/>
              <a:t> </a:t>
            </a:r>
            <a:r>
              <a:rPr lang="hu-HU" sz="1800" b="1" dirty="0" smtClean="0"/>
              <a:t>	Szeged (Hungary) </a:t>
            </a:r>
            <a:r>
              <a:rPr lang="hu-HU" sz="1800" b="1" dirty="0" err="1" smtClean="0"/>
              <a:t>June</a:t>
            </a:r>
            <a:r>
              <a:rPr lang="hu-HU" sz="1800" b="1" dirty="0" smtClean="0"/>
              <a:t> 25-27, 2018</a:t>
            </a:r>
          </a:p>
          <a:p>
            <a:r>
              <a:rPr lang="hu-HU" sz="1800" dirty="0" smtClean="0"/>
              <a:t>BALÁZS </a:t>
            </a:r>
            <a:r>
              <a:rPr lang="hu-HU" sz="1800" dirty="0"/>
              <a:t>BÁNHELYI, </a:t>
            </a:r>
            <a:r>
              <a:rPr lang="hu-HU" sz="1800" dirty="0" smtClean="0"/>
              <a:t>JÓZSEFNÉ </a:t>
            </a:r>
            <a:r>
              <a:rPr lang="hu-HU" sz="1800" dirty="0"/>
              <a:t>MIKÓ, JÓZSEF HORVÁTH, TIBOR </a:t>
            </a:r>
            <a:r>
              <a:rPr lang="hu-HU" sz="1800" dirty="0" smtClean="0"/>
              <a:t>CSENDES, ABIGÉL MESTER: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>	DECISION SUPPORT HEURISTIC FOR DAIRY </a:t>
            </a:r>
            <a:r>
              <a:rPr lang="hu-HU" sz="1800" dirty="0" smtClean="0"/>
              <a:t>FARMS</a:t>
            </a:r>
          </a:p>
          <a:p>
            <a:pPr marL="0" indent="0">
              <a:buNone/>
            </a:pPr>
            <a:r>
              <a:rPr lang="hu-HU" sz="1800" b="1" dirty="0" smtClean="0"/>
              <a:t>	</a:t>
            </a:r>
            <a:r>
              <a:rPr lang="en-US" sz="1800" b="1" dirty="0" smtClean="0"/>
              <a:t>The </a:t>
            </a:r>
            <a:r>
              <a:rPr lang="en-US" sz="1800" b="1" dirty="0"/>
              <a:t>20th European Conference on Mathematics for </a:t>
            </a:r>
            <a:r>
              <a:rPr lang="hu-HU" sz="1800" b="1" dirty="0" smtClean="0"/>
              <a:t>	</a:t>
            </a:r>
            <a:r>
              <a:rPr lang="en-US" sz="1800" b="1" dirty="0" smtClean="0"/>
              <a:t>Industry</a:t>
            </a:r>
            <a:r>
              <a:rPr lang="hu-HU" sz="1800" b="1" dirty="0" smtClean="0"/>
              <a:t> </a:t>
            </a:r>
            <a:r>
              <a:rPr lang="en-US" sz="1800" b="1" dirty="0" smtClean="0"/>
              <a:t>Budapest </a:t>
            </a:r>
            <a:r>
              <a:rPr lang="hu-HU" sz="1800" b="1" dirty="0" smtClean="0"/>
              <a:t>(</a:t>
            </a:r>
            <a:r>
              <a:rPr lang="en-US" sz="1800" b="1" dirty="0" smtClean="0"/>
              <a:t>Hungary</a:t>
            </a:r>
            <a:r>
              <a:rPr lang="hu-HU" sz="1800" b="1" dirty="0" smtClean="0"/>
              <a:t>) </a:t>
            </a:r>
            <a:r>
              <a:rPr lang="en-US" sz="1800" b="1" dirty="0" smtClean="0"/>
              <a:t>June 18-22</a:t>
            </a:r>
            <a:r>
              <a:rPr lang="hu-HU" sz="1800" b="1" dirty="0" smtClean="0"/>
              <a:t>,</a:t>
            </a:r>
            <a:r>
              <a:rPr lang="en-US" sz="1800" b="1" dirty="0" smtClean="0"/>
              <a:t> 2018</a:t>
            </a:r>
            <a:r>
              <a:rPr lang="hu-HU" sz="1800" dirty="0"/>
              <a:t>	</a:t>
            </a:r>
            <a:r>
              <a:rPr lang="hu-HU" sz="1600" dirty="0"/>
              <a:t>	</a:t>
            </a:r>
            <a:br>
              <a:rPr lang="hu-HU" sz="1600" dirty="0"/>
            </a:br>
            <a:endParaRPr lang="en-US" sz="1600" b="1" dirty="0"/>
          </a:p>
          <a:p>
            <a:pPr marL="0" indent="0">
              <a:buNone/>
            </a:pPr>
            <a:r>
              <a:rPr lang="en-US" sz="1800" b="1" dirty="0"/>
              <a:t/>
            </a:r>
            <a:br>
              <a:rPr lang="en-US" sz="1800" b="1" dirty="0"/>
            </a:b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8121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Sponsor</a:t>
            </a:r>
            <a:r>
              <a:rPr lang="hu-HU" dirty="0" smtClean="0"/>
              <a:t> </a:t>
            </a:r>
            <a:r>
              <a:rPr lang="hu-HU" dirty="0" err="1" smtClean="0"/>
              <a:t>company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/>
              <a:t>Puskin-tej Ltd.</a:t>
            </a:r>
            <a:r>
              <a:rPr lang="hu-HU" b="1" dirty="0" smtClean="0"/>
              <a:t>: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diary</a:t>
            </a:r>
            <a:r>
              <a:rPr lang="hu-HU" dirty="0" smtClean="0"/>
              <a:t> farm </a:t>
            </a:r>
            <a:r>
              <a:rPr lang="hu-HU" dirty="0" err="1" smtClean="0"/>
              <a:t>located</a:t>
            </a:r>
            <a:r>
              <a:rPr lang="hu-HU" dirty="0" smtClean="0"/>
              <a:t> in Szegvár</a:t>
            </a:r>
          </a:p>
          <a:p>
            <a:r>
              <a:rPr lang="hu-HU" dirty="0" err="1" smtClean="0"/>
              <a:t>Collaboration</a:t>
            </a:r>
            <a:r>
              <a:rPr lang="hu-HU" dirty="0" smtClean="0"/>
              <a:t> </a:t>
            </a:r>
            <a:r>
              <a:rPr lang="hu-HU" dirty="0" err="1" smtClean="0"/>
              <a:t>contract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Insitute</a:t>
            </a:r>
            <a:r>
              <a:rPr lang="hu-HU" dirty="0" smtClean="0"/>
              <a:t> of </a:t>
            </a:r>
            <a:r>
              <a:rPr lang="hu-HU" dirty="0" err="1" smtClean="0"/>
              <a:t>Informatics</a:t>
            </a:r>
            <a:r>
              <a:rPr lang="hu-HU" dirty="0" smtClean="0"/>
              <a:t> and </a:t>
            </a:r>
            <a:r>
              <a:rPr lang="hu-HU" dirty="0" err="1" smtClean="0"/>
              <a:t>Faculty</a:t>
            </a:r>
            <a:r>
              <a:rPr lang="hu-HU" dirty="0" smtClean="0"/>
              <a:t> of </a:t>
            </a:r>
            <a:r>
              <a:rPr lang="hu-HU" dirty="0" err="1" smtClean="0"/>
              <a:t>Agriculture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University of Szeged</a:t>
            </a:r>
          </a:p>
          <a:p>
            <a:r>
              <a:rPr lang="hu-HU" dirty="0"/>
              <a:t>I</a:t>
            </a:r>
            <a:r>
              <a:rPr lang="en-US" dirty="0" err="1" smtClean="0"/>
              <a:t>nterested</a:t>
            </a:r>
            <a:r>
              <a:rPr lang="en-US" dirty="0" smtClean="0"/>
              <a:t> </a:t>
            </a:r>
            <a:r>
              <a:rPr lang="en-US" dirty="0"/>
              <a:t>in improving the profitability of milk production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64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Problem</a:t>
            </a:r>
            <a:r>
              <a:rPr lang="hu-HU" dirty="0" smtClean="0"/>
              <a:t> </a:t>
            </a:r>
            <a:r>
              <a:rPr lang="hu-HU" dirty="0" err="1" smtClean="0"/>
              <a:t>field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3850" y="1583910"/>
            <a:ext cx="3240360" cy="2141676"/>
          </a:xfrm>
        </p:spPr>
      </p:pic>
      <p:sp>
        <p:nvSpPr>
          <p:cNvPr id="5" name="Jobbra nyíl 4"/>
          <p:cNvSpPr/>
          <p:nvPr/>
        </p:nvSpPr>
        <p:spPr>
          <a:xfrm>
            <a:off x="251520" y="1916832"/>
            <a:ext cx="2762530" cy="165618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 flipH="1">
            <a:off x="5421172" y="2852936"/>
            <a:ext cx="2016224" cy="2042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7109587" y="2636912"/>
            <a:ext cx="1710885" cy="5647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7264838" y="2744924"/>
            <a:ext cx="1383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chemeClr val="bg1"/>
                </a:solidFill>
              </a:rPr>
              <a:t>Mastitis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1520" y="2493467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chemeClr val="bg1"/>
                </a:solidFill>
              </a:rPr>
              <a:t>Economic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factors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16" name="Folyamatábra: Kézi művelet 15"/>
          <p:cNvSpPr/>
          <p:nvPr/>
        </p:nvSpPr>
        <p:spPr>
          <a:xfrm>
            <a:off x="2409443" y="5598554"/>
            <a:ext cx="4469128" cy="1145875"/>
          </a:xfrm>
          <a:prstGeom prst="flowChartManualOpe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2141035" y="559855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chemeClr val="bg1"/>
                </a:solidFill>
              </a:rPr>
              <a:t>Analyse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2000" b="1" dirty="0" err="1" smtClean="0">
                <a:solidFill>
                  <a:schemeClr val="bg1"/>
                </a:solidFill>
              </a:rPr>
              <a:t>Decide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on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selling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the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cow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15" name="Könnycsepp 14"/>
          <p:cNvSpPr/>
          <p:nvPr/>
        </p:nvSpPr>
        <p:spPr>
          <a:xfrm rot="18649433">
            <a:off x="4019949" y="3863526"/>
            <a:ext cx="1757911" cy="149295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4089711" y="423184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chemeClr val="bg1"/>
                </a:solidFill>
              </a:rPr>
              <a:t>Productivity</a:t>
            </a:r>
            <a:endParaRPr lang="hu-HU" sz="2000" b="1" dirty="0">
              <a:solidFill>
                <a:schemeClr val="bg1"/>
              </a:solidFill>
            </a:endParaRPr>
          </a:p>
          <a:p>
            <a:pPr algn="ctr"/>
            <a:r>
              <a:rPr lang="hu-HU" sz="2000" b="1" dirty="0" err="1">
                <a:solidFill>
                  <a:schemeClr val="bg1"/>
                </a:solidFill>
              </a:rPr>
              <a:t>P</a:t>
            </a:r>
            <a:r>
              <a:rPr lang="hu-HU" sz="2000" b="1" dirty="0" err="1" smtClean="0">
                <a:solidFill>
                  <a:schemeClr val="bg1"/>
                </a:solidFill>
              </a:rPr>
              <a:t>rofitability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13" name="Jobbra nyíl 12"/>
          <p:cNvSpPr/>
          <p:nvPr/>
        </p:nvSpPr>
        <p:spPr>
          <a:xfrm flipH="1">
            <a:off x="5411382" y="2072615"/>
            <a:ext cx="2016224" cy="2042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kerekített téglalap 16"/>
          <p:cNvSpPr/>
          <p:nvPr/>
        </p:nvSpPr>
        <p:spPr>
          <a:xfrm>
            <a:off x="7109587" y="1892375"/>
            <a:ext cx="1698207" cy="5647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7264838" y="1966379"/>
            <a:ext cx="1383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chemeClr val="bg1"/>
                </a:solidFill>
              </a:rPr>
              <a:t>Milk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yield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19" name="Jobbra nyíl 18"/>
          <p:cNvSpPr/>
          <p:nvPr/>
        </p:nvSpPr>
        <p:spPr>
          <a:xfrm flipH="1">
            <a:off x="5408494" y="3567931"/>
            <a:ext cx="2016224" cy="2042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kerekített téglalap 19"/>
          <p:cNvSpPr/>
          <p:nvPr/>
        </p:nvSpPr>
        <p:spPr>
          <a:xfrm>
            <a:off x="7109587" y="3387691"/>
            <a:ext cx="1695319" cy="5647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6948264" y="3461695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chemeClr val="bg1"/>
                </a:solidFill>
              </a:rPr>
              <a:t>Reproduction</a:t>
            </a:r>
            <a:endParaRPr lang="hu-H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-Material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We have visited dairy farms and collected other open sources.</a:t>
            </a:r>
          </a:p>
          <a:p>
            <a:r>
              <a:rPr lang="en-US" dirty="0" smtClean="0"/>
              <a:t>We assume that the actual mastitis requires 5 days of healing with a</a:t>
            </a:r>
            <a:r>
              <a:rPr lang="hu-HU" dirty="0" smtClean="0"/>
              <a:t> </a:t>
            </a:r>
            <a:r>
              <a:rPr lang="en-US" dirty="0" smtClean="0"/>
              <a:t>probability of 70%, and 10 days with probability 30%.</a:t>
            </a:r>
          </a:p>
          <a:p>
            <a:r>
              <a:rPr lang="en-US" dirty="0" smtClean="0"/>
              <a:t>An additional interval of 15 days is needed to first profit from the milk</a:t>
            </a:r>
            <a:r>
              <a:rPr lang="hu-HU" dirty="0" smtClean="0"/>
              <a:t> </a:t>
            </a:r>
            <a:r>
              <a:rPr lang="hu-HU" dirty="0" err="1" smtClean="0"/>
              <a:t>production</a:t>
            </a:r>
            <a:r>
              <a:rPr lang="hu-HU" dirty="0" smtClean="0"/>
              <a:t>.</a:t>
            </a:r>
          </a:p>
          <a:p>
            <a:r>
              <a:rPr lang="en-US" dirty="0" smtClean="0"/>
              <a:t>To get ill, we have a daily probability of just 0.05% if it will be the first</a:t>
            </a:r>
            <a:r>
              <a:rPr lang="hu-HU" smtClean="0"/>
              <a:t> </a:t>
            </a:r>
            <a:r>
              <a:rPr lang="en-US" smtClean="0"/>
              <a:t>mastitis </a:t>
            </a:r>
            <a:r>
              <a:rPr lang="en-US" dirty="0" smtClean="0"/>
              <a:t>of the given cow, 0.1% for the second, 0.2% for the third, and</a:t>
            </a:r>
            <a:r>
              <a:rPr lang="hu-HU" dirty="0" smtClean="0"/>
              <a:t> </a:t>
            </a:r>
            <a:r>
              <a:rPr lang="en-US" dirty="0" smtClean="0"/>
              <a:t>0.4% probability for all the later illnesses.</a:t>
            </a:r>
          </a:p>
          <a:p>
            <a:r>
              <a:rPr lang="en-US" dirty="0" smtClean="0"/>
              <a:t>The daily profit of a cow producing milk is composed of 1500 HUF</a:t>
            </a:r>
            <a:r>
              <a:rPr lang="hu-HU" dirty="0" smtClean="0"/>
              <a:t> </a:t>
            </a:r>
            <a:r>
              <a:rPr lang="en-US" dirty="0" smtClean="0"/>
              <a:t>revenues for the milk, minus 1000 HUF for the keeping costs.</a:t>
            </a:r>
            <a:endParaRPr lang="hu-HU" dirty="0" smtClean="0"/>
          </a:p>
          <a:p>
            <a:r>
              <a:rPr lang="en-US" dirty="0" smtClean="0"/>
              <a:t>If a cow is in dry period, that means 0 revenue for the milk, and 700</a:t>
            </a:r>
            <a:r>
              <a:rPr lang="hu-HU" dirty="0" smtClean="0"/>
              <a:t> HUF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keeping</a:t>
            </a:r>
            <a:r>
              <a:rPr lang="hu-HU" dirty="0" smtClean="0"/>
              <a:t>.</a:t>
            </a:r>
          </a:p>
          <a:p>
            <a:r>
              <a:rPr lang="en-US" dirty="0" smtClean="0"/>
              <a:t>The medicine against mastitis costs around 200 HUF per day.</a:t>
            </a:r>
          </a:p>
          <a:p>
            <a:r>
              <a:rPr lang="en-US" dirty="0" smtClean="0"/>
              <a:t>The average lactation cycle length is 305 days, then a rest of 115 days is</a:t>
            </a:r>
            <a:r>
              <a:rPr lang="hu-HU" dirty="0" smtClean="0"/>
              <a:t> </a:t>
            </a:r>
            <a:r>
              <a:rPr lang="hu-HU" dirty="0" err="1" smtClean="0"/>
              <a:t>assumed</a:t>
            </a:r>
            <a:r>
              <a:rPr lang="hu-HU" dirty="0" smtClean="0"/>
              <a:t>.</a:t>
            </a:r>
          </a:p>
          <a:p>
            <a:r>
              <a:rPr lang="en-US" dirty="0" smtClean="0"/>
              <a:t>In general, we consider to sell the ill cow when it is either the sixth time</a:t>
            </a:r>
            <a:r>
              <a:rPr lang="hu-HU" dirty="0" smtClean="0"/>
              <a:t> </a:t>
            </a:r>
            <a:r>
              <a:rPr lang="en-US" dirty="0" smtClean="0"/>
              <a:t>ill, or it is already 10 years old.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- </a:t>
            </a:r>
            <a:r>
              <a:rPr lang="hu-HU" dirty="0" err="1" smtClean="0"/>
              <a:t>Method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basis of our technique is to simulate the life of a cow on daily basis.</a:t>
            </a:r>
          </a:p>
          <a:p>
            <a:r>
              <a:rPr lang="en-US" dirty="0" smtClean="0"/>
              <a:t>With a cow of a given age, number of already suffered mastitis illness,</a:t>
            </a:r>
            <a:r>
              <a:rPr lang="hu-HU" dirty="0" smtClean="0"/>
              <a:t> </a:t>
            </a:r>
            <a:r>
              <a:rPr lang="en-US" dirty="0" smtClean="0"/>
              <a:t>and in a given phase of the dairy cycle.</a:t>
            </a:r>
          </a:p>
          <a:p>
            <a:r>
              <a:rPr lang="en-US" dirty="0" smtClean="0"/>
              <a:t>For each day we draw a pseudo random number to decide whether we</a:t>
            </a:r>
            <a:r>
              <a:rPr lang="hu-HU" dirty="0" smtClean="0"/>
              <a:t> </a:t>
            </a:r>
            <a:r>
              <a:rPr lang="en-US" dirty="0" smtClean="0"/>
              <a:t>consider the animal to be ill.</a:t>
            </a:r>
          </a:p>
          <a:p>
            <a:r>
              <a:rPr lang="en-US" dirty="0" smtClean="0"/>
              <a:t>After a proper dry period, the milk production will resume.</a:t>
            </a:r>
          </a:p>
          <a:p>
            <a:r>
              <a:rPr lang="en-US" dirty="0" smtClean="0"/>
              <a:t>The selling price is calculated by the formula: 400 – 25</a:t>
            </a:r>
            <a:r>
              <a:rPr lang="hu-HU" dirty="0" smtClean="0"/>
              <a:t> </a:t>
            </a:r>
            <a:r>
              <a:rPr lang="en-US" dirty="0" smtClean="0"/>
              <a:t>times the age in years - 37.5 times the number of illnesses (in thousands</a:t>
            </a:r>
            <a:r>
              <a:rPr lang="hu-HU" dirty="0" smtClean="0"/>
              <a:t> of HUF).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- </a:t>
            </a:r>
            <a:r>
              <a:rPr lang="hu-HU" dirty="0" err="1" smtClean="0"/>
              <a:t>result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18298"/>
            <a:ext cx="8229600" cy="348976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286000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Illustration of the profit obtained from a cow in Hungarian Forints from the time (x axis) of the recent illness detection.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076339" cy="864096"/>
          </a:xfrm>
        </p:spPr>
        <p:txBody>
          <a:bodyPr/>
          <a:lstStyle/>
          <a:p>
            <a:r>
              <a:rPr lang="hu-HU" dirty="0" err="1" smtClean="0"/>
              <a:t>Smart</a:t>
            </a:r>
            <a:r>
              <a:rPr lang="hu-HU" dirty="0" smtClean="0"/>
              <a:t> </a:t>
            </a:r>
            <a:r>
              <a:rPr lang="hu-HU" dirty="0" err="1" smtClean="0"/>
              <a:t>phone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595033" y="1772816"/>
            <a:ext cx="3184879" cy="4525963"/>
          </a:xfrm>
        </p:spPr>
        <p:txBody>
          <a:bodyPr/>
          <a:lstStyle/>
          <a:p>
            <a:r>
              <a:rPr lang="hu-HU" dirty="0" err="1" smtClean="0"/>
              <a:t>Portable</a:t>
            </a:r>
            <a:endParaRPr lang="hu-HU" dirty="0" smtClean="0"/>
          </a:p>
          <a:p>
            <a:r>
              <a:rPr lang="hu-HU" dirty="0" err="1" smtClean="0"/>
              <a:t>Easy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endParaRPr lang="hu-HU" dirty="0" smtClean="0"/>
          </a:p>
          <a:p>
            <a:r>
              <a:rPr lang="hu-HU" dirty="0" err="1" smtClean="0"/>
              <a:t>Suggestion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apply</a:t>
            </a:r>
            <a:r>
              <a:rPr lang="hu-HU" dirty="0" smtClean="0"/>
              <a:t> local </a:t>
            </a:r>
            <a:r>
              <a:rPr lang="hu-HU" dirty="0" err="1" smtClean="0"/>
              <a:t>data</a:t>
            </a:r>
            <a:endParaRPr lang="hu-HU" dirty="0" smtClean="0"/>
          </a:p>
          <a:p>
            <a:r>
              <a:rPr lang="hu-HU" dirty="0" err="1" smtClean="0"/>
              <a:t>Visualised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cow’s</a:t>
            </a:r>
            <a:r>
              <a:rPr lang="hu-HU" dirty="0" smtClean="0"/>
              <a:t> </a:t>
            </a:r>
            <a:r>
              <a:rPr lang="hu-HU" dirty="0" err="1" smtClean="0"/>
              <a:t>future</a:t>
            </a:r>
            <a:r>
              <a:rPr lang="hu-HU" dirty="0" smtClean="0"/>
              <a:t> </a:t>
            </a:r>
            <a:r>
              <a:rPr lang="hu-HU" dirty="0" err="1" smtClean="0"/>
              <a:t>price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64" y="1916832"/>
            <a:ext cx="2622835" cy="466281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87" y="1916832"/>
            <a:ext cx="2635796" cy="46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New </a:t>
            </a:r>
            <a:r>
              <a:rPr lang="hu-HU" dirty="0" err="1" smtClean="0"/>
              <a:t>method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5806"/>
            <a:ext cx="8696011" cy="48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3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New </a:t>
            </a:r>
            <a:r>
              <a:rPr lang="hu-HU" dirty="0" err="1" smtClean="0"/>
              <a:t>method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65907"/>
            <a:ext cx="8244408" cy="46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499</Words>
  <Application>Microsoft Office PowerPoint</Application>
  <PresentationFormat>Diavetítés a képernyőre (4:3 oldalarány)</PresentationFormat>
  <Paragraphs>74</Paragraphs>
  <Slides>14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Office-téma</vt:lpstr>
      <vt:lpstr>EFOP-3.6.2-16-2017-00015  A HU-MATHS-IN – Magyar Ipari és Innovációs Matematikai Szolgáltatási Hálózat tevékenységének elmélyítése  The Hu-Maths-In – Deepening the activities of the Hungarian Industrial and Innovation Mathematics Services Network  Stochastic optimization of  the simulated life-cycle of  ill cows to provide an  advice for farmers  when to sell</vt:lpstr>
      <vt:lpstr>Sponsor company</vt:lpstr>
      <vt:lpstr>Problem field</vt:lpstr>
      <vt:lpstr>First application -Material</vt:lpstr>
      <vt:lpstr>First application - Method</vt:lpstr>
      <vt:lpstr>First application - result</vt:lpstr>
      <vt:lpstr>Smart phone application </vt:lpstr>
      <vt:lpstr>New method</vt:lpstr>
      <vt:lpstr>New method</vt:lpstr>
      <vt:lpstr>New method</vt:lpstr>
      <vt:lpstr>Research Team</vt:lpstr>
      <vt:lpstr>Results</vt:lpstr>
      <vt:lpstr>Results on Conferences</vt:lpstr>
      <vt:lpstr>Thank you for your attention!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banhelyi</cp:lastModifiedBy>
  <cp:revision>94</cp:revision>
  <dcterms:created xsi:type="dcterms:W3CDTF">2014-03-03T11:13:53Z</dcterms:created>
  <dcterms:modified xsi:type="dcterms:W3CDTF">2019-01-14T12:56:13Z</dcterms:modified>
</cp:coreProperties>
</file>