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82" r:id="rId9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6" autoAdjust="0"/>
    <p:restoredTop sz="94660"/>
  </p:normalViewPr>
  <p:slideViewPr>
    <p:cSldViewPr>
      <p:cViewPr varScale="1">
        <p:scale>
          <a:sx n="102" d="100"/>
          <a:sy n="102" d="100"/>
        </p:scale>
        <p:origin x="27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D085B73-D1FB-4C50-9EB9-BA9AB4364144}" type="datetimeFigureOut">
              <a:rPr lang="hu-HU"/>
              <a:pPr>
                <a:defRPr/>
              </a:pPr>
              <a:t>2018.11.19.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7DFB59A-0918-48F4-BA1B-954CC3C7760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5CEA707-EECA-42B2-BB05-B742B42F2385}" type="datetimeFigureOut">
              <a:rPr lang="hu-HU"/>
              <a:pPr>
                <a:defRPr/>
              </a:pPr>
              <a:t>2018.11.19.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E6ABB0D-31A0-4233-9449-EF07174F5A8C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DADAF-971A-44B1-9704-1965160EEFC0}" type="datetime1">
              <a:rPr lang="hu-HU"/>
              <a:pPr>
                <a:defRPr/>
              </a:pPr>
              <a:t>2018.11.19.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8AEFA81D-C1B8-4DC0-8DDE-F63B9D623A0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319158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6DE9A-FAF3-45B8-BF94-01901FA5EF93}" type="datetime1">
              <a:rPr lang="hu-HU"/>
              <a:pPr>
                <a:defRPr/>
              </a:pPr>
              <a:t>2018.11.19.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9AB422-C2E2-4513-AA4C-112E226BC651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38971413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4D7E-ADC3-4F87-8C01-37633696D871}" type="datetime1">
              <a:rPr lang="hu-HU"/>
              <a:pPr>
                <a:defRPr/>
              </a:pPr>
              <a:t>2018.11.19.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D1340-5C3D-4F8D-A98D-764682338C0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84542070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8FEE-638D-406A-BE3C-F6E01DE7424C}" type="datetime1">
              <a:rPr lang="hu-HU"/>
              <a:pPr>
                <a:defRPr/>
              </a:pPr>
              <a:t>2018.11.19.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15216-AA99-4E58-A08E-63CE30CDD953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809259374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E9A97-A459-4EEE-9A2C-4966CF447A58}" type="datetime1">
              <a:rPr lang="hu-HU"/>
              <a:pPr>
                <a:defRPr/>
              </a:pPr>
              <a:t>2018.11.19.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6DA66C3-2E41-4AF2-AF23-BBDF2D2C0F34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43877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894423-C937-4ADA-BDB8-91188C0E78D2}" type="datetime1">
              <a:rPr lang="hu-HU"/>
              <a:pPr>
                <a:defRPr/>
              </a:pPr>
              <a:t>2018.11.19.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0D40F-9EE5-4EBA-B74E-84AF8DA517D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53950559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1764D-30E3-4BEE-9D15-7B27B2796961}" type="datetime1">
              <a:rPr lang="hu-HU"/>
              <a:pPr>
                <a:defRPr/>
              </a:pPr>
              <a:t>2018.11.19.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15FA7-E2A7-4A20-8CF2-3484C15E7E7E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90812707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7E3B6-06DB-40B9-B7C8-860D0AE478ED}" type="datetime1">
              <a:rPr lang="hu-HU"/>
              <a:pPr>
                <a:defRPr/>
              </a:pPr>
              <a:t>2018.11.19.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654D9-43BB-4B4C-AEDD-79EEEB7C4B45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3984025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EE8B2-6E29-4796-BAEF-D03F89D589E0}" type="datetime1">
              <a:rPr lang="hu-HU"/>
              <a:pPr>
                <a:defRPr/>
              </a:pPr>
              <a:t>2018.11.19.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CDFA0-E787-456E-B0D7-840561D133D8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05826649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DC77A-FEBE-4ED0-AC2F-09F12F0BA14C}" type="datetime1">
              <a:rPr lang="hu-HU"/>
              <a:pPr>
                <a:defRPr/>
              </a:pPr>
              <a:t>2018.11.19.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333E63-15C4-4E40-938E-35AAA36F81B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63934124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26E5C1-FE17-4BFD-9FAE-845823C0CAA2}" type="datetime1">
              <a:rPr lang="hu-HU"/>
              <a:pPr>
                <a:defRPr/>
              </a:pPr>
              <a:t>2018.11.19.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FBF95-C62D-4DE5-8AF3-0B7E0AD9C6DA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13039207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  <a:endParaRPr lang="en-US" altLang="hu-HU" smtClean="0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  <a:endParaRPr lang="en-US" altLang="hu-HU" smtClean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7AFD6BB-0483-4331-8422-925155E18236}" type="datetime1">
              <a:rPr lang="hu-HU"/>
              <a:pPr>
                <a:defRPr/>
              </a:pPr>
              <a:t>2018.11.19.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40076DB4-28A5-4675-8B64-24488D9F838F}" type="slidenum">
              <a:rPr lang="hu-HU" altLang="hu-HU"/>
              <a:pPr>
                <a:defRPr/>
              </a:pPr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3" r:id="rId1"/>
    <p:sldLayoutId id="2147484145" r:id="rId2"/>
    <p:sldLayoutId id="2147484154" r:id="rId3"/>
    <p:sldLayoutId id="2147484146" r:id="rId4"/>
    <p:sldLayoutId id="2147484147" r:id="rId5"/>
    <p:sldLayoutId id="2147484148" r:id="rId6"/>
    <p:sldLayoutId id="2147484149" r:id="rId7"/>
    <p:sldLayoutId id="2147484150" r:id="rId8"/>
    <p:sldLayoutId id="2147484155" r:id="rId9"/>
    <p:sldLayoutId id="2147484151" r:id="rId10"/>
    <p:sldLayoutId id="214748415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7171" name="Picture 12" descr="szte_cimer.t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Cím 8"/>
          <p:cNvSpPr>
            <a:spLocks noGrp="1"/>
          </p:cNvSpPr>
          <p:nvPr>
            <p:ph type="title"/>
          </p:nvPr>
        </p:nvSpPr>
        <p:spPr>
          <a:xfrm>
            <a:off x="468313" y="1844824"/>
            <a:ext cx="8229600" cy="1584325"/>
          </a:xfrm>
        </p:spPr>
        <p:txBody>
          <a:bodyPr/>
          <a:lstStyle/>
          <a:p>
            <a:pPr algn="ctr" eaLnBrk="1" hangingPunct="1"/>
            <a:r>
              <a:rPr lang="hu-HU" altLang="hu-HU" sz="3200" dirty="0" smtClean="0"/>
              <a:t>Bevezetés a mély tanulásba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Multitask</a:t>
            </a:r>
            <a:r>
              <a:rPr lang="hu-HU" altLang="hu-HU" sz="3600" dirty="0" smtClean="0">
                <a:solidFill>
                  <a:schemeClr val="tx1"/>
                </a:solidFill>
              </a:rPr>
              <a:t> tanulás</a:t>
            </a: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Néha hasznos lehet, ha más feladatot is megpróbálunk tanulni azonos bemenetek esetén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Motiváció: Karate kölyök, 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Látszólag teljesen más feladatok elvégzésével tanul egy teljesen más problémát megoldani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Előfordulhat, hogy a feladat annyira komplex, hogy nem lehet egyetlen feladatként felfogni </a:t>
            </a:r>
          </a:p>
          <a:p>
            <a:pPr lvl="1"/>
            <a:r>
              <a:rPr lang="hu-HU" dirty="0" err="1" smtClean="0">
                <a:latin typeface="+mj-lt"/>
                <a:ea typeface="+mj-ea"/>
                <a:cs typeface="+mj-cs"/>
              </a:rPr>
              <a:t>pl</a:t>
            </a:r>
            <a:r>
              <a:rPr lang="hu-HU" dirty="0" smtClean="0">
                <a:latin typeface="+mj-lt"/>
                <a:ea typeface="+mj-ea"/>
                <a:cs typeface="+mj-cs"/>
              </a:rPr>
              <a:t> objektum lokalizáció: mit és hol látunk?</a:t>
            </a:r>
            <a:endParaRPr lang="hu-HU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1875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Multitask</a:t>
            </a:r>
            <a:r>
              <a:rPr lang="hu-HU" altLang="hu-HU" sz="3600" dirty="0" smtClean="0">
                <a:solidFill>
                  <a:schemeClr val="tx1"/>
                </a:solidFill>
              </a:rPr>
              <a:t> tanulás</a:t>
            </a: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Technikai szempontból könnyen megvalósítható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Külön kimeneti réteg szükséges minden feladathoz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Fontos kérdések: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Külön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Loss</a:t>
            </a:r>
            <a:r>
              <a:rPr lang="hu-HU" dirty="0" smtClean="0">
                <a:latin typeface="+mj-lt"/>
                <a:ea typeface="+mj-ea"/>
                <a:cs typeface="+mj-cs"/>
              </a:rPr>
              <a:t> függvényt használjunk-e a kimenetekhez?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A feladatok közül van-e ami fontosabb mint a többi?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Egyszerre tanítsunk minden feladatra, vagy külön-külön?</a:t>
            </a:r>
          </a:p>
          <a:p>
            <a:r>
              <a:rPr lang="hu-HU" dirty="0" smtClean="0">
                <a:latin typeface="+mj-lt"/>
                <a:ea typeface="+mj-ea"/>
                <a:cs typeface="+mj-cs"/>
              </a:rPr>
              <a:t>A kérdések megválaszolása után a háló struktúrája is fontos!</a:t>
            </a:r>
            <a:endParaRPr lang="hu-HU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6815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Soft</a:t>
            </a:r>
            <a:r>
              <a:rPr lang="hu-HU" altLang="hu-HU" sz="3600" dirty="0" smtClean="0">
                <a:solidFill>
                  <a:schemeClr val="tx1"/>
                </a:solidFill>
              </a:rPr>
              <a:t>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multitask</a:t>
            </a:r>
            <a:endParaRPr lang="hu-HU" altLang="hu-HU" sz="3600" dirty="0" smtClean="0">
              <a:solidFill>
                <a:schemeClr val="tx1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Soft</a:t>
            </a:r>
            <a:r>
              <a:rPr lang="hu-HU" dirty="0" smtClean="0"/>
              <a:t> </a:t>
            </a:r>
            <a:r>
              <a:rPr lang="hu-HU" dirty="0" err="1" smtClean="0"/>
              <a:t>multitask</a:t>
            </a:r>
            <a:r>
              <a:rPr lang="hu-HU" dirty="0" smtClean="0"/>
              <a:t> estén külön hálót hozunk létre minden feladathoz</a:t>
            </a:r>
          </a:p>
          <a:p>
            <a:pPr lvl="1"/>
            <a:r>
              <a:rPr lang="hu-HU" dirty="0" smtClean="0"/>
              <a:t>A hálóknak tanítás során hasonlítaniuk kell</a:t>
            </a:r>
          </a:p>
          <a:p>
            <a:pPr lvl="1"/>
            <a:endParaRPr lang="hu-HU" dirty="0"/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940" y="3429000"/>
            <a:ext cx="5652120" cy="2165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70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Hard</a:t>
            </a:r>
            <a:r>
              <a:rPr lang="hu-HU" altLang="hu-HU" sz="3600" dirty="0" smtClean="0">
                <a:solidFill>
                  <a:schemeClr val="tx1"/>
                </a:solidFill>
              </a:rPr>
              <a:t>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multitask</a:t>
            </a:r>
            <a:r>
              <a:rPr lang="hu-HU" altLang="hu-HU" sz="3600" dirty="0" smtClean="0">
                <a:solidFill>
                  <a:schemeClr val="tx1"/>
                </a:solidFill>
              </a:rPr>
              <a:t> tanulás</a:t>
            </a: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err="1" smtClean="0">
                <a:latin typeface="+mj-lt"/>
                <a:ea typeface="+mj-ea"/>
                <a:cs typeface="+mj-cs"/>
              </a:rPr>
              <a:t>Hard</a:t>
            </a:r>
            <a:r>
              <a:rPr lang="hu-HU" dirty="0" smtClean="0">
                <a:latin typeface="+mj-lt"/>
                <a:ea typeface="+mj-ea"/>
                <a:cs typeface="+mj-cs"/>
              </a:rPr>
              <a:t>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multitask</a:t>
            </a:r>
            <a:r>
              <a:rPr lang="hu-HU" dirty="0" smtClean="0">
                <a:latin typeface="+mj-lt"/>
                <a:ea typeface="+mj-ea"/>
                <a:cs typeface="+mj-cs"/>
              </a:rPr>
              <a:t>: egy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hálónk</a:t>
            </a:r>
            <a:r>
              <a:rPr lang="hu-HU" dirty="0" smtClean="0">
                <a:latin typeface="+mj-lt"/>
                <a:ea typeface="+mj-ea"/>
                <a:cs typeface="+mj-cs"/>
              </a:rPr>
              <a:t> van, közös és feladatspecifikus rétegekkel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A közös réteg a jellemzőkinyerő, a feladatspecifikus pedig abból tanul</a:t>
            </a:r>
            <a:endParaRPr lang="hu-HU" dirty="0">
              <a:latin typeface="+mj-lt"/>
              <a:ea typeface="+mj-ea"/>
              <a:cs typeface="+mj-cs"/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3275" y="3475315"/>
            <a:ext cx="3842941" cy="2883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3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Miért működik?</a:t>
            </a: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Sok magyarázat létezik: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Jellemző szelekció: csak azokat a jellemzőket tanulja meg a háló, amelyek több feladat szempontjából is hasznosak</a:t>
            </a:r>
          </a:p>
          <a:p>
            <a:pPr lvl="1"/>
            <a:r>
              <a:rPr lang="hu-HU" dirty="0" err="1" smtClean="0">
                <a:latin typeface="+mj-lt"/>
                <a:ea typeface="+mj-ea"/>
                <a:cs typeface="+mj-cs"/>
              </a:rPr>
              <a:t>Eavesdropping</a:t>
            </a:r>
            <a:r>
              <a:rPr lang="hu-HU" dirty="0" smtClean="0">
                <a:latin typeface="+mj-lt"/>
                <a:ea typeface="+mj-ea"/>
                <a:cs typeface="+mj-cs"/>
              </a:rPr>
              <a:t>: olyan dolgokat is megtanul A feladat elvégzéséhez, amelyek hasznosak, de csak B feladat tanulása során tudja jól megtanulni</a:t>
            </a:r>
          </a:p>
          <a:p>
            <a:pPr lvl="1"/>
            <a:r>
              <a:rPr lang="hu-HU" dirty="0" err="1" smtClean="0">
                <a:latin typeface="+mj-lt"/>
                <a:ea typeface="+mj-ea"/>
                <a:cs typeface="+mj-cs"/>
              </a:rPr>
              <a:t>Regularizáció</a:t>
            </a:r>
            <a:endParaRPr lang="hu-HU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7043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Gyakorlati felhasználás</a:t>
            </a: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err="1" smtClean="0">
                <a:latin typeface="+mj-lt"/>
                <a:ea typeface="+mj-ea"/>
                <a:cs typeface="+mj-cs"/>
              </a:rPr>
              <a:t>Pl</a:t>
            </a:r>
            <a:r>
              <a:rPr lang="hu-HU" dirty="0" smtClean="0">
                <a:latin typeface="+mj-lt"/>
                <a:ea typeface="+mj-ea"/>
                <a:cs typeface="+mj-cs"/>
              </a:rPr>
              <a:t> R-CNN 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1.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task</a:t>
            </a:r>
            <a:r>
              <a:rPr lang="hu-HU" dirty="0" smtClean="0">
                <a:latin typeface="+mj-lt"/>
                <a:ea typeface="+mj-ea"/>
                <a:cs typeface="+mj-cs"/>
              </a:rPr>
              <a:t>: régiót kijelölni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2.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task</a:t>
            </a:r>
            <a:r>
              <a:rPr lang="hu-HU" dirty="0" smtClean="0">
                <a:latin typeface="+mj-lt"/>
                <a:ea typeface="+mj-ea"/>
                <a:cs typeface="+mj-cs"/>
              </a:rPr>
              <a:t>: régióról eldönteni, hogy ott mi látható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3.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task</a:t>
            </a:r>
            <a:r>
              <a:rPr lang="hu-HU" dirty="0" smtClean="0">
                <a:latin typeface="+mj-lt"/>
                <a:ea typeface="+mj-ea"/>
                <a:cs typeface="+mj-cs"/>
              </a:rPr>
              <a:t>: MR-CNN estén a régión belüli pontos maszk meghatározása</a:t>
            </a:r>
            <a:endParaRPr lang="hu-HU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5727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hu-HU"/>
          </a:p>
        </p:txBody>
      </p:sp>
      <p:sp>
        <p:nvSpPr>
          <p:cNvPr id="5" name="Cím 8"/>
          <p:cNvSpPr txBox="1">
            <a:spLocks/>
          </p:cNvSpPr>
          <p:nvPr/>
        </p:nvSpPr>
        <p:spPr bwMode="auto">
          <a:xfrm>
            <a:off x="479266" y="1158080"/>
            <a:ext cx="82296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Gyakorlati felhasználás</a:t>
            </a: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389437"/>
          </a:xfrm>
        </p:spPr>
        <p:txBody>
          <a:bodyPr/>
          <a:lstStyle/>
          <a:p>
            <a:r>
              <a:rPr lang="hu-HU" dirty="0" smtClean="0">
                <a:latin typeface="+mj-lt"/>
                <a:ea typeface="+mj-ea"/>
                <a:cs typeface="+mj-cs"/>
              </a:rPr>
              <a:t>Neuronháló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vízjelezése</a:t>
            </a:r>
            <a:r>
              <a:rPr lang="hu-HU" dirty="0" smtClean="0">
                <a:latin typeface="+mj-lt"/>
                <a:ea typeface="+mj-ea"/>
                <a:cs typeface="+mj-cs"/>
              </a:rPr>
              <a:t>: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Ha van egy nagyon jól működő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hálónk</a:t>
            </a:r>
            <a:r>
              <a:rPr lang="hu-HU" dirty="0" smtClean="0">
                <a:latin typeface="+mj-lt"/>
                <a:ea typeface="+mj-ea"/>
                <a:cs typeface="+mj-cs"/>
              </a:rPr>
              <a:t>, akkor nem örülünk, ha valaki ellopja azt.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Lopás esetén kis zajjal terhelik a súlyokat, hogy ne legyen felismerhető a háló</a:t>
            </a:r>
          </a:p>
          <a:p>
            <a:pPr lvl="1"/>
            <a:r>
              <a:rPr lang="hu-HU" dirty="0" smtClean="0">
                <a:latin typeface="+mj-lt"/>
                <a:ea typeface="+mj-ea"/>
                <a:cs typeface="+mj-cs"/>
              </a:rPr>
              <a:t>Védekezés: </a:t>
            </a:r>
            <a:r>
              <a:rPr lang="hu-HU" dirty="0" err="1" smtClean="0">
                <a:latin typeface="+mj-lt"/>
                <a:ea typeface="+mj-ea"/>
                <a:cs typeface="+mj-cs"/>
              </a:rPr>
              <a:t>multitask</a:t>
            </a:r>
            <a:r>
              <a:rPr lang="hu-HU" dirty="0" smtClean="0">
                <a:latin typeface="+mj-lt"/>
                <a:ea typeface="+mj-ea"/>
                <a:cs typeface="+mj-cs"/>
              </a:rPr>
              <a:t> módon tanítjuk a hálót egy titkos, extra feladat elvégzésére is, majd bíróságon megmutatjuk, hogy a titkos részt rácsatolva a hálóra arra a feladatra is működik.</a:t>
            </a:r>
            <a:endParaRPr lang="hu-HU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8004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32128</TotalTime>
  <Words>299</Words>
  <Application>Microsoft Office PowerPoint</Application>
  <PresentationFormat>Diavetítés a képernyőre (4:3 oldalarány)</PresentationFormat>
  <Paragraphs>36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4" baseType="lpstr">
      <vt:lpstr>Arial</vt:lpstr>
      <vt:lpstr>Calibri</vt:lpstr>
      <vt:lpstr>Constantia</vt:lpstr>
      <vt:lpstr>Verdana</vt:lpstr>
      <vt:lpstr>Wingdings 2</vt:lpstr>
      <vt:lpstr>Áramlás</vt:lpstr>
      <vt:lpstr>Bevezetés a mély tanulásba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Tamas</cp:lastModifiedBy>
  <cp:revision>737</cp:revision>
  <dcterms:created xsi:type="dcterms:W3CDTF">2011-08-30T15:18:14Z</dcterms:created>
  <dcterms:modified xsi:type="dcterms:W3CDTF">2018-11-19T08:10:03Z</dcterms:modified>
</cp:coreProperties>
</file>