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handoutMasterIdLst>
    <p:handoutMasterId r:id="rId9"/>
  </p:handoutMasterIdLst>
  <p:sldIdLst>
    <p:sldId id="256" r:id="rId2"/>
    <p:sldId id="276" r:id="rId3"/>
    <p:sldId id="277" r:id="rId4"/>
    <p:sldId id="278" r:id="rId5"/>
    <p:sldId id="279" r:id="rId6"/>
    <p:sldId id="280" r:id="rId7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 varScale="1">
        <p:scale>
          <a:sx n="102" d="100"/>
          <a:sy n="102" d="100"/>
        </p:scale>
        <p:origin x="2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D085B73-D1FB-4C50-9EB9-BA9AB4364144}" type="datetimeFigureOut">
              <a:rPr lang="hu-HU"/>
              <a:pPr>
                <a:defRPr/>
              </a:pPr>
              <a:t>2018.11.26.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DFB59A-0918-48F4-BA1B-954CC3C7760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CEA707-EECA-42B2-BB05-B742B42F2385}" type="datetimeFigureOut">
              <a:rPr lang="hu-HU"/>
              <a:pPr>
                <a:defRPr/>
              </a:pPr>
              <a:t>2018.11.26.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E6ABB0D-31A0-4233-9449-EF07174F5A8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DADAF-971A-44B1-9704-1965160EEFC0}" type="datetime1">
              <a:rPr lang="hu-HU"/>
              <a:pPr>
                <a:defRPr/>
              </a:pPr>
              <a:t>2018.11.26.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8AEFA81D-C1B8-4DC0-8DDE-F63B9D623A0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319158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6DE9A-FAF3-45B8-BF94-01901FA5EF93}" type="datetime1">
              <a:rPr lang="hu-HU"/>
              <a:pPr>
                <a:defRPr/>
              </a:pPr>
              <a:t>2018.11.26.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AB422-C2E2-4513-AA4C-112E226BC65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8971413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64D7E-ADC3-4F87-8C01-37633696D871}" type="datetime1">
              <a:rPr lang="hu-HU"/>
              <a:pPr>
                <a:defRPr/>
              </a:pPr>
              <a:t>2018.11.26.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D1340-5C3D-4F8D-A98D-764682338C0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84542070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8FEE-638D-406A-BE3C-F6E01DE7424C}" type="datetime1">
              <a:rPr lang="hu-HU"/>
              <a:pPr>
                <a:defRPr/>
              </a:pPr>
              <a:t>2018.11.26.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15216-AA99-4E58-A08E-63CE30CDD95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09259374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E9A97-A459-4EEE-9A2C-4966CF447A58}" type="datetime1">
              <a:rPr lang="hu-HU"/>
              <a:pPr>
                <a:defRPr/>
              </a:pPr>
              <a:t>2018.11.26.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6DA66C3-2E41-4AF2-AF23-BBDF2D2C0F3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43877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94423-C937-4ADA-BDB8-91188C0E78D2}" type="datetime1">
              <a:rPr lang="hu-HU"/>
              <a:pPr>
                <a:defRPr/>
              </a:pPr>
              <a:t>2018.11.26.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0D40F-9EE5-4EBA-B74E-84AF8DA517D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3950559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1764D-30E3-4BEE-9D15-7B27B2796961}" type="datetime1">
              <a:rPr lang="hu-HU"/>
              <a:pPr>
                <a:defRPr/>
              </a:pPr>
              <a:t>2018.11.26.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5FA7-E2A7-4A20-8CF2-3484C15E7E7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90812707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7E3B6-06DB-40B9-B7C8-860D0AE478ED}" type="datetime1">
              <a:rPr lang="hu-HU"/>
              <a:pPr>
                <a:defRPr/>
              </a:pPr>
              <a:t>2018.11.26.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654D9-43BB-4B4C-AEDD-79EEEB7C4B4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3984025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EE8B2-6E29-4796-BAEF-D03F89D589E0}" type="datetime1">
              <a:rPr lang="hu-HU"/>
              <a:pPr>
                <a:defRPr/>
              </a:pPr>
              <a:t>2018.11.26.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CDFA0-E787-456E-B0D7-840561D133D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05826649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DC77A-FEBE-4ED0-AC2F-09F12F0BA14C}" type="datetime1">
              <a:rPr lang="hu-HU"/>
              <a:pPr>
                <a:defRPr/>
              </a:pPr>
              <a:t>2018.11.26.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33E63-15C4-4E40-938E-35AAA36F81B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3934124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6E5C1-FE17-4BFD-9FAE-845823C0CAA2}" type="datetime1">
              <a:rPr lang="hu-HU"/>
              <a:pPr>
                <a:defRPr/>
              </a:pPr>
              <a:t>2018.11.26.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FBF95-C62D-4DE5-8AF3-0B7E0AD9C6D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3039207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7AFD6BB-0483-4331-8422-925155E18236}" type="datetime1">
              <a:rPr lang="hu-HU"/>
              <a:pPr>
                <a:defRPr/>
              </a:pPr>
              <a:t>2018.11.26.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40076DB4-28A5-4675-8B64-24488D9F838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45" r:id="rId2"/>
    <p:sldLayoutId id="2147484154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5" r:id="rId9"/>
    <p:sldLayoutId id="2147484151" r:id="rId10"/>
    <p:sldLayoutId id="214748415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7171" name="Picture 12" descr="szte_cimer.t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Cím 8"/>
          <p:cNvSpPr>
            <a:spLocks noGrp="1"/>
          </p:cNvSpPr>
          <p:nvPr>
            <p:ph type="title"/>
          </p:nvPr>
        </p:nvSpPr>
        <p:spPr>
          <a:xfrm>
            <a:off x="468313" y="1844824"/>
            <a:ext cx="8229600" cy="1584325"/>
          </a:xfrm>
        </p:spPr>
        <p:txBody>
          <a:bodyPr/>
          <a:lstStyle/>
          <a:p>
            <a:pPr algn="ctr" eaLnBrk="1" hangingPunct="1"/>
            <a:r>
              <a:rPr lang="hu-HU" altLang="hu-HU" sz="3200" dirty="0" smtClean="0"/>
              <a:t>Bevezetés a mély tanulásba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Adatmennyiség probléma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dirty="0" smtClean="0">
                <a:latin typeface="+mj-lt"/>
                <a:ea typeface="+mj-ea"/>
                <a:cs typeface="+mj-cs"/>
              </a:rPr>
              <a:t>Jól működő hálóhoz szükséges a kellő mennyiségű tanítóadat</a:t>
            </a: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Nagyon gyakran nincs kellő mennyiségű adatunk megfelelő tanításhoz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Lehetséges megoldás a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data</a:t>
            </a:r>
            <a:r>
              <a:rPr lang="hu-HU" dirty="0" smtClean="0">
                <a:latin typeface="+mj-lt"/>
                <a:ea typeface="+mj-ea"/>
                <a:cs typeface="+mj-cs"/>
              </a:rPr>
              <a:t>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augmentation</a:t>
            </a:r>
            <a:r>
              <a:rPr lang="hu-HU" dirty="0" smtClean="0">
                <a:latin typeface="+mj-lt"/>
                <a:ea typeface="+mj-ea"/>
                <a:cs typeface="+mj-cs"/>
              </a:rPr>
              <a:t>, azaz a meglévő adatból gyártunk újat,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pl</a:t>
            </a:r>
            <a:r>
              <a:rPr lang="hu-HU" dirty="0" smtClean="0">
                <a:latin typeface="+mj-lt"/>
                <a:ea typeface="+mj-ea"/>
                <a:cs typeface="+mj-cs"/>
              </a:rPr>
              <a:t>: zaj hozzáadása, eltolás, forgatás kép esetén, gyorsítás,, lassítás hang és videó esetén,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stb</a:t>
            </a:r>
            <a:r>
              <a:rPr lang="hu-HU" dirty="0" smtClean="0">
                <a:latin typeface="+mj-lt"/>
                <a:ea typeface="+mj-ea"/>
                <a:cs typeface="+mj-cs"/>
              </a:rPr>
              <a:t>…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Sajnos ezzel nem növeljük a modell </a:t>
            </a:r>
            <a:r>
              <a:rPr lang="hu-HU" smtClean="0">
                <a:latin typeface="+mj-lt"/>
                <a:ea typeface="+mj-ea"/>
                <a:cs typeface="+mj-cs"/>
              </a:rPr>
              <a:t>robosztusságát</a:t>
            </a:r>
            <a:endParaRPr lang="hu-HU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875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Új tanítóadat generálása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dirty="0" smtClean="0">
                <a:latin typeface="+mj-lt"/>
                <a:ea typeface="+mj-ea"/>
                <a:cs typeface="+mj-cs"/>
              </a:rPr>
              <a:t>Ötlet: használjunk neuronhálót új adat generálására</a:t>
            </a: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Az új adatnak hasonlítania kell a már meglévőre</a:t>
            </a:r>
            <a:endParaRPr lang="hu-HU" dirty="0" smtClean="0">
              <a:latin typeface="+mj-lt"/>
              <a:ea typeface="+mj-ea"/>
              <a:cs typeface="+mj-cs"/>
            </a:endParaRPr>
          </a:p>
          <a:p>
            <a:r>
              <a:rPr lang="hu-HU" dirty="0">
                <a:latin typeface="+mj-lt"/>
                <a:ea typeface="+mj-ea"/>
                <a:cs typeface="+mj-cs"/>
              </a:rPr>
              <a:t>GAN (</a:t>
            </a:r>
            <a:r>
              <a:rPr lang="hu-HU" dirty="0" err="1">
                <a:latin typeface="+mj-lt"/>
                <a:ea typeface="+mj-ea"/>
                <a:cs typeface="+mj-cs"/>
              </a:rPr>
              <a:t>Generative</a:t>
            </a:r>
            <a:r>
              <a:rPr lang="hu-HU" dirty="0">
                <a:latin typeface="+mj-lt"/>
                <a:ea typeface="+mj-ea"/>
                <a:cs typeface="+mj-cs"/>
              </a:rPr>
              <a:t> </a:t>
            </a:r>
            <a:r>
              <a:rPr lang="hu-HU" dirty="0" err="1">
                <a:latin typeface="+mj-lt"/>
                <a:ea typeface="+mj-ea"/>
                <a:cs typeface="+mj-cs"/>
              </a:rPr>
              <a:t>adversarial</a:t>
            </a:r>
            <a:r>
              <a:rPr lang="hu-HU" dirty="0">
                <a:latin typeface="+mj-lt"/>
                <a:ea typeface="+mj-ea"/>
                <a:cs typeface="+mj-cs"/>
              </a:rPr>
              <a:t> </a:t>
            </a:r>
            <a:r>
              <a:rPr lang="hu-HU" dirty="0" err="1">
                <a:latin typeface="+mj-lt"/>
                <a:ea typeface="+mj-ea"/>
                <a:cs typeface="+mj-cs"/>
              </a:rPr>
              <a:t>network</a:t>
            </a:r>
            <a:r>
              <a:rPr lang="hu-HU" dirty="0" smtClean="0">
                <a:latin typeface="+mj-lt"/>
                <a:ea typeface="+mj-ea"/>
                <a:cs typeface="+mj-cs"/>
              </a:rPr>
              <a:t>)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Generatív módszer, 2014-ben jelent meg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Lényege: két háló játszik egymás ellen, az egyik generálja az új példákat, a másik pedig megpróbálja eldönteni, hogy generált vagy eredeti a bemenete</a:t>
            </a:r>
          </a:p>
          <a:p>
            <a:pPr lvl="1"/>
            <a:endParaRPr lang="hu-HU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245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err="1">
                <a:solidFill>
                  <a:schemeClr val="tx1"/>
                </a:solidFill>
              </a:rPr>
              <a:t>Generative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hu-HU" altLang="hu-HU" sz="3600" dirty="0" err="1">
                <a:solidFill>
                  <a:schemeClr val="tx1"/>
                </a:solidFill>
              </a:rPr>
              <a:t>adversarial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hu-HU" altLang="hu-HU" sz="3600" dirty="0" err="1">
                <a:solidFill>
                  <a:schemeClr val="tx1"/>
                </a:solidFill>
              </a:rPr>
              <a:t>network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pic>
        <p:nvPicPr>
          <p:cNvPr id="2" name="Tartalom helye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32856"/>
            <a:ext cx="8229600" cy="3589000"/>
          </a:xfrm>
        </p:spPr>
      </p:pic>
    </p:spTree>
    <p:extLst>
      <p:ext uri="{BB962C8B-B14F-4D97-AF65-F5344CB8AC3E}">
        <p14:creationId xmlns:p14="http://schemas.microsoft.com/office/powerpoint/2010/main" val="226568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GAN tanítása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dirty="0" smtClean="0">
                <a:latin typeface="+mj-lt"/>
                <a:ea typeface="+mj-ea"/>
                <a:cs typeface="+mj-cs"/>
              </a:rPr>
              <a:t>A generátor háló lényegében „csal”, mivel a hibáját a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diszkriminátor</a:t>
            </a:r>
            <a:r>
              <a:rPr lang="hu-HU" dirty="0" smtClean="0">
                <a:latin typeface="+mj-lt"/>
                <a:ea typeface="+mj-ea"/>
                <a:cs typeface="+mj-cs"/>
              </a:rPr>
              <a:t> hálótól kapja, azaz ismeri annak pontos működését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Egy adott bemenet esetén kiszámolja a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diszkriminátor</a:t>
            </a:r>
            <a:r>
              <a:rPr lang="hu-HU" dirty="0" smtClean="0">
                <a:latin typeface="+mj-lt"/>
                <a:ea typeface="+mj-ea"/>
                <a:cs typeface="+mj-cs"/>
              </a:rPr>
              <a:t> hibáját úgy, hogy a címkének a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real</a:t>
            </a:r>
            <a:r>
              <a:rPr lang="hu-HU" dirty="0" smtClean="0">
                <a:latin typeface="+mj-lt"/>
                <a:ea typeface="+mj-ea"/>
                <a:cs typeface="+mj-cs"/>
              </a:rPr>
              <a:t> kimenetet használja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Hiba visszaterjesztéssel számol gradienseket, majd csak a generatív részt frissíti</a:t>
            </a: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Tanítás során a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diszriminátor</a:t>
            </a:r>
            <a:r>
              <a:rPr lang="hu-HU" dirty="0" smtClean="0">
                <a:latin typeface="+mj-lt"/>
                <a:ea typeface="+mj-ea"/>
                <a:cs typeface="+mj-cs"/>
              </a:rPr>
              <a:t> hibája egyértelmű (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fake</a:t>
            </a:r>
            <a:r>
              <a:rPr lang="hu-HU" dirty="0" smtClean="0">
                <a:latin typeface="+mj-lt"/>
                <a:ea typeface="+mj-ea"/>
                <a:cs typeface="+mj-cs"/>
              </a:rPr>
              <a:t>/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real</a:t>
            </a:r>
            <a:r>
              <a:rPr lang="hu-HU" dirty="0" smtClean="0">
                <a:latin typeface="+mj-lt"/>
                <a:ea typeface="+mj-ea"/>
                <a:cs typeface="+mj-cs"/>
              </a:rPr>
              <a:t>)</a:t>
            </a:r>
          </a:p>
          <a:p>
            <a:endParaRPr lang="hu-HU" dirty="0" smtClean="0">
              <a:latin typeface="+mj-lt"/>
              <a:ea typeface="+mj-ea"/>
              <a:cs typeface="+mj-cs"/>
            </a:endParaRPr>
          </a:p>
          <a:p>
            <a:endParaRPr lang="hu-HU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4065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GAN használata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dirty="0" smtClean="0">
                <a:latin typeface="+mj-lt"/>
                <a:ea typeface="+mj-ea"/>
                <a:cs typeface="+mj-cs"/>
              </a:rPr>
              <a:t>Random értékekből példák generálása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A generátor bemenetén random zaj, ebből kell értelmes példát generálnia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Sok területen használják (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pl</a:t>
            </a:r>
            <a:r>
              <a:rPr lang="hu-HU" dirty="0" smtClean="0">
                <a:latin typeface="+mj-lt"/>
                <a:ea typeface="+mj-ea"/>
                <a:cs typeface="+mj-cs"/>
              </a:rPr>
              <a:t> hírességek arcképének generálása)</a:t>
            </a: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Domain adaptáció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A hálónak több fajta bemenete lehet (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pl</a:t>
            </a:r>
            <a:r>
              <a:rPr lang="hu-HU" dirty="0" smtClean="0">
                <a:latin typeface="+mj-lt"/>
                <a:ea typeface="+mj-ea"/>
                <a:cs typeface="+mj-cs"/>
              </a:rPr>
              <a:t> színes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vs</a:t>
            </a:r>
            <a:r>
              <a:rPr lang="hu-HU" dirty="0" smtClean="0">
                <a:latin typeface="+mj-lt"/>
                <a:ea typeface="+mj-ea"/>
                <a:cs typeface="+mj-cs"/>
              </a:rPr>
              <a:t> szürke-árnyalatos képek) és csak az egyik adathoz van címkénk  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A GAN ekkor azt tanulja, hogyan kell átalakítani az egyik típusból a másikba a bemenetet</a:t>
            </a:r>
            <a:endParaRPr lang="hu-HU" dirty="0" smtClean="0">
              <a:latin typeface="+mj-lt"/>
              <a:ea typeface="+mj-ea"/>
              <a:cs typeface="+mj-cs"/>
            </a:endParaRPr>
          </a:p>
          <a:p>
            <a:endParaRPr lang="hu-HU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3466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32145</TotalTime>
  <Words>246</Words>
  <Application>Microsoft Office PowerPoint</Application>
  <PresentationFormat>Diavetítés a képernyőre (4:3 oldalarány)</PresentationFormat>
  <Paragraphs>25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2" baseType="lpstr">
      <vt:lpstr>Arial</vt:lpstr>
      <vt:lpstr>Calibri</vt:lpstr>
      <vt:lpstr>Constantia</vt:lpstr>
      <vt:lpstr>Verdana</vt:lpstr>
      <vt:lpstr>Wingdings 2</vt:lpstr>
      <vt:lpstr>Áramlás</vt:lpstr>
      <vt:lpstr>Bevezetés a mély tanulásba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Tamas</cp:lastModifiedBy>
  <cp:revision>741</cp:revision>
  <dcterms:created xsi:type="dcterms:W3CDTF">2011-08-30T15:18:14Z</dcterms:created>
  <dcterms:modified xsi:type="dcterms:W3CDTF">2018-11-26T08:31:43Z</dcterms:modified>
</cp:coreProperties>
</file>