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9" r:id="rId10"/>
    <p:sldId id="265" r:id="rId11"/>
    <p:sldId id="268" r:id="rId12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660"/>
  </p:normalViewPr>
  <p:slideViewPr>
    <p:cSldViewPr>
      <p:cViewPr varScale="1">
        <p:scale>
          <a:sx n="102" d="100"/>
          <a:sy n="102" d="100"/>
        </p:scale>
        <p:origin x="27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D085B73-D1FB-4C50-9EB9-BA9AB4364144}" type="datetimeFigureOut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DFB59A-0918-48F4-BA1B-954CC3C7760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CEA707-EECA-42B2-BB05-B742B42F2385}" type="datetimeFigureOut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u-H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6ABB0D-31A0-4233-9449-EF07174F5A8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Forrás: </a:t>
            </a:r>
            <a:r>
              <a:rPr lang="hu-HU" dirty="0" err="1" smtClean="0"/>
              <a:t>Norvig</a:t>
            </a:r>
            <a:r>
              <a:rPr lang="hu-HU" dirty="0" smtClean="0"/>
              <a:t> könyv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6ABB0D-31A0-4233-9449-EF07174F5A8C}" type="slidenum">
              <a:rPr lang="hu-HU" altLang="hu-HU" smtClean="0"/>
              <a:pPr>
                <a:defRPr/>
              </a:pPr>
              <a:t>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5084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DADAF-971A-44B1-9704-1965160EEFC0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5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AEFA81D-C1B8-4DC0-8DDE-F63B9D623A0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31915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6DE9A-FAF3-45B8-BF94-01901FA5EF93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AB422-C2E2-4513-AA4C-112E226BC65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8971413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64D7E-ADC3-4F87-8C01-37633696D871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D1340-5C3D-4F8D-A98D-764682338C0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8454207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08FEE-638D-406A-BE3C-F6E01DE7424C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15216-AA99-4E58-A08E-63CE30CDD95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0925937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E9A97-A459-4EEE-9A2C-4966CF447A58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6DA66C3-2E41-4AF2-AF23-BBDF2D2C0F3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438776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94423-C937-4ADA-BDB8-91188C0E78D2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0D40F-9EE5-4EBA-B74E-84AF8DA517D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3950559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1764D-30E3-4BEE-9D15-7B27B2796961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8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15FA7-E2A7-4A20-8CF2-3484C15E7E7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0812707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7E3B6-06DB-40B9-B7C8-860D0AE478ED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4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654D9-43BB-4B4C-AEDD-79EEEB7C4B4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33984025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EE8B2-6E29-4796-BAEF-D03F89D589E0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3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CDFA0-E787-456E-B0D7-840561D133D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05826649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DC77A-FEBE-4ED0-AC2F-09F12F0BA14C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33E63-15C4-4E40-938E-35AAA36F81B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393412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 sarkán kerekítve levágott téglalap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erékszögű háromszög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Szabadkézi sokszö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6E5C1-FE17-4BFD-9FAE-845823C0CAA2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FBF95-C62D-4DE5-8AF3-0B7E0AD9C6D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3039207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Cím hely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  <a:endParaRPr lang="en-US" altLang="hu-HU" smtClean="0"/>
          </a:p>
        </p:txBody>
      </p:sp>
      <p:sp>
        <p:nvSpPr>
          <p:cNvPr id="1029" name="Szöveg hely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  <a:endParaRPr lang="en-US" altLang="hu-HU" smtClean="0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7AFD6BB-0483-4331-8422-925155E18236}" type="datetime1">
              <a:rPr lang="hu-HU"/>
              <a:pPr>
                <a:defRPr/>
              </a:pPr>
              <a:t>2018.09.14.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40076DB4-28A5-4675-8B64-24488D9F838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grpSp>
        <p:nvGrpSpPr>
          <p:cNvPr id="1033" name="Csoportba foglalás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45" r:id="rId2"/>
    <p:sldLayoutId id="2147484154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5" r:id="rId9"/>
    <p:sldLayoutId id="2147484151" r:id="rId10"/>
    <p:sldLayoutId id="214748415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7171" name="Picture 12" descr="szte_cimer.t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Cím 8"/>
          <p:cNvSpPr>
            <a:spLocks noGrp="1"/>
          </p:cNvSpPr>
          <p:nvPr>
            <p:ph type="title"/>
          </p:nvPr>
        </p:nvSpPr>
        <p:spPr>
          <a:xfrm>
            <a:off x="468313" y="1844824"/>
            <a:ext cx="8229600" cy="1584325"/>
          </a:xfrm>
        </p:spPr>
        <p:txBody>
          <a:bodyPr/>
          <a:lstStyle/>
          <a:p>
            <a:pPr algn="ctr" eaLnBrk="1" hangingPunct="1"/>
            <a:r>
              <a:rPr lang="hu-HU" altLang="hu-HU" sz="3200" dirty="0" smtClean="0"/>
              <a:t>Bevezetés a mély tanulásba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</p:txBody>
      </p:sp>
      <p:pic>
        <p:nvPicPr>
          <p:cNvPr id="4" name="Picture 2" descr="F:\Egyetem\phd\nn4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22982"/>
            <a:ext cx="5112568" cy="510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Egyenes összekötő 5"/>
          <p:cNvCxnSpPr/>
          <p:nvPr/>
        </p:nvCxnSpPr>
        <p:spPr>
          <a:xfrm>
            <a:off x="2843808" y="2996952"/>
            <a:ext cx="3888432" cy="129614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V="1">
            <a:off x="4788024" y="3974163"/>
            <a:ext cx="1944216" cy="190310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A valóság</a:t>
            </a:r>
          </a:p>
        </p:txBody>
      </p:sp>
    </p:spTree>
    <p:extLst>
      <p:ext uri="{BB962C8B-B14F-4D97-AF65-F5344CB8AC3E}">
        <p14:creationId xmlns:p14="http://schemas.microsoft.com/office/powerpoint/2010/main" val="142151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Mesteréges neuronháló</a:t>
            </a:r>
          </a:p>
        </p:txBody>
      </p:sp>
      <p:pic>
        <p:nvPicPr>
          <p:cNvPr id="6" name="Picture 2" descr="Image result for neural network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434" y="1692514"/>
            <a:ext cx="5214838" cy="471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54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1"/>
          <p:cNvSpPr>
            <a:spLocks noGrp="1"/>
          </p:cNvSpPr>
          <p:nvPr>
            <p:ph idx="1"/>
          </p:nvPr>
        </p:nvSpPr>
        <p:spPr>
          <a:xfrm>
            <a:off x="457200" y="1774823"/>
            <a:ext cx="8229600" cy="4479925"/>
          </a:xfrm>
        </p:spPr>
        <p:txBody>
          <a:bodyPr/>
          <a:lstStyle/>
          <a:p>
            <a:pPr lvl="1" eaLnBrk="1" hangingPunct="1">
              <a:defRPr/>
            </a:pPr>
            <a:endParaRPr lang="hu-HU" altLang="hu-HU" sz="2600" dirty="0" smtClean="0"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hu-HU" altLang="hu-H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Cím 8"/>
          <p:cNvSpPr>
            <a:spLocks noGrp="1"/>
          </p:cNvSpPr>
          <p:nvPr>
            <p:ph type="title"/>
          </p:nvPr>
        </p:nvSpPr>
        <p:spPr>
          <a:xfrm>
            <a:off x="479266" y="1158080"/>
            <a:ext cx="8229600" cy="566738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Mesterséges Intelligencia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hu-HU" altLang="hu-HU"/>
          </a:p>
        </p:txBody>
      </p:sp>
      <p:sp>
        <p:nvSpPr>
          <p:cNvPr id="81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hu-HU" altLang="hu-HU"/>
          </a:p>
        </p:txBody>
      </p:sp>
      <p:sp>
        <p:nvSpPr>
          <p:cNvPr id="819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hu-HU" altLang="hu-HU"/>
          </a:p>
        </p:txBody>
      </p:sp>
      <p:pic>
        <p:nvPicPr>
          <p:cNvPr id="8199" name="Picture 12" descr="szte_cimer.tif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604" y="1774097"/>
            <a:ext cx="6595328" cy="4744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Egyetem\phd\nn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1207" y="2420888"/>
            <a:ext cx="10107743" cy="252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cxnSp>
        <p:nvCxnSpPr>
          <p:cNvPr id="5" name="Egyenes összekötő 4"/>
          <p:cNvCxnSpPr/>
          <p:nvPr/>
        </p:nvCxnSpPr>
        <p:spPr>
          <a:xfrm flipV="1">
            <a:off x="3635896" y="2276872"/>
            <a:ext cx="0" cy="252028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Az alapok</a:t>
            </a:r>
          </a:p>
        </p:txBody>
      </p:sp>
    </p:spTree>
    <p:extLst>
      <p:ext uri="{BB962C8B-B14F-4D97-AF65-F5344CB8AC3E}">
        <p14:creationId xmlns:p14="http://schemas.microsoft.com/office/powerpoint/2010/main" val="158239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What</a:t>
            </a:r>
            <a:r>
              <a:rPr lang="hu-HU" dirty="0" smtClean="0"/>
              <a:t> </a:t>
            </a:r>
            <a:r>
              <a:rPr lang="hu-HU" dirty="0" err="1" smtClean="0"/>
              <a:t>now</a:t>
            </a:r>
            <a:r>
              <a:rPr lang="hu-HU" dirty="0" smtClean="0"/>
              <a:t>?</a:t>
            </a:r>
            <a:endParaRPr lang="hu-HU" dirty="0"/>
          </a:p>
        </p:txBody>
      </p:sp>
      <p:pic>
        <p:nvPicPr>
          <p:cNvPr id="4" name="Picture 2" descr="F:\Egyetem\phd\nn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800" y="2422800"/>
            <a:ext cx="10104916" cy="252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Az alapok</a:t>
            </a:r>
          </a:p>
        </p:txBody>
      </p:sp>
    </p:spTree>
    <p:extLst>
      <p:ext uri="{BB962C8B-B14F-4D97-AF65-F5344CB8AC3E}">
        <p14:creationId xmlns:p14="http://schemas.microsoft.com/office/powerpoint/2010/main" val="70977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Egyetem\phd\nn3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340768"/>
            <a:ext cx="5040560" cy="503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6761" y="1940085"/>
            <a:ext cx="3077127" cy="4389437"/>
          </a:xfrm>
        </p:spPr>
        <p:txBody>
          <a:bodyPr/>
          <a:lstStyle/>
          <a:p>
            <a:r>
              <a:rPr lang="hu-HU" sz="2800" dirty="0">
                <a:latin typeface="+mj-lt"/>
                <a:ea typeface="+mj-ea"/>
                <a:cs typeface="+mj-cs"/>
              </a:rPr>
              <a:t>Használjunk több</a:t>
            </a:r>
            <a:br>
              <a:rPr lang="hu-HU" sz="2800" dirty="0">
                <a:latin typeface="+mj-lt"/>
                <a:ea typeface="+mj-ea"/>
                <a:cs typeface="+mj-cs"/>
              </a:rPr>
            </a:br>
            <a:r>
              <a:rPr lang="hu-HU" sz="2800" dirty="0">
                <a:latin typeface="+mj-lt"/>
                <a:ea typeface="+mj-ea"/>
                <a:cs typeface="+mj-cs"/>
              </a:rPr>
              <a:t>jellemzőt!</a:t>
            </a:r>
          </a:p>
          <a:p>
            <a:endParaRPr lang="hu-HU" sz="2800" dirty="0">
              <a:latin typeface="+mj-lt"/>
              <a:ea typeface="+mj-ea"/>
              <a:cs typeface="+mj-cs"/>
            </a:endParaRPr>
          </a:p>
          <a:p>
            <a:r>
              <a:rPr lang="hu-HU" sz="2800" dirty="0">
                <a:latin typeface="+mj-lt"/>
                <a:ea typeface="+mj-ea"/>
                <a:cs typeface="+mj-cs"/>
              </a:rPr>
              <a:t>y=</a:t>
            </a:r>
            <a:r>
              <a:rPr lang="hu-HU" sz="2800" dirty="0" err="1">
                <a:latin typeface="+mj-lt"/>
                <a:ea typeface="+mj-ea"/>
                <a:cs typeface="+mj-cs"/>
              </a:rPr>
              <a:t>ax+b</a:t>
            </a:r>
            <a:endParaRPr lang="hu-HU" sz="2800" dirty="0">
              <a:latin typeface="+mj-lt"/>
              <a:ea typeface="+mj-ea"/>
              <a:cs typeface="+mj-cs"/>
            </a:endParaRPr>
          </a:p>
        </p:txBody>
      </p:sp>
      <p:cxnSp>
        <p:nvCxnSpPr>
          <p:cNvPr id="5" name="Egyenes összekötő 4"/>
          <p:cNvCxnSpPr/>
          <p:nvPr/>
        </p:nvCxnSpPr>
        <p:spPr>
          <a:xfrm>
            <a:off x="4139952" y="2708920"/>
            <a:ext cx="4176464" cy="21602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Az alapok</a:t>
            </a:r>
          </a:p>
        </p:txBody>
      </p:sp>
    </p:spTree>
    <p:extLst>
      <p:ext uri="{BB962C8B-B14F-4D97-AF65-F5344CB8AC3E}">
        <p14:creationId xmlns:p14="http://schemas.microsoft.com/office/powerpoint/2010/main" val="182955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erceptro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54" y="1721321"/>
            <a:ext cx="7858125" cy="4371975"/>
          </a:xfrm>
          <a:prstGeom prst="rect">
            <a:avLst/>
          </a:prstGeom>
          <a:noFill/>
          <a:extLst/>
        </p:spPr>
      </p:pic>
      <p:sp>
        <p:nvSpPr>
          <p:cNvPr id="6" name="Cím 8"/>
          <p:cNvSpPr>
            <a:spLocks noGrp="1"/>
          </p:cNvSpPr>
          <p:nvPr>
            <p:ph type="title"/>
          </p:nvPr>
        </p:nvSpPr>
        <p:spPr>
          <a:xfrm>
            <a:off x="479266" y="1158080"/>
            <a:ext cx="8229600" cy="566738"/>
          </a:xfrm>
        </p:spPr>
        <p:txBody>
          <a:bodyPr/>
          <a:lstStyle/>
          <a:p>
            <a:pPr algn="ctr" eaLnBrk="1" hangingPunct="1"/>
            <a:r>
              <a:rPr lang="hu-HU" altLang="hu-HU" sz="3600" dirty="0" err="1" smtClean="0">
                <a:solidFill>
                  <a:schemeClr val="tx1"/>
                </a:solidFill>
              </a:rPr>
              <a:t>Perceptron</a:t>
            </a:r>
            <a:r>
              <a:rPr lang="hu-HU" altLang="hu-HU" sz="3600" dirty="0" smtClean="0">
                <a:solidFill>
                  <a:schemeClr val="tx1"/>
                </a:solidFill>
              </a:rPr>
              <a:t>/Mesterséges neuron</a:t>
            </a:r>
          </a:p>
        </p:txBody>
      </p:sp>
    </p:spTree>
    <p:extLst>
      <p:ext uri="{BB962C8B-B14F-4D97-AF65-F5344CB8AC3E}">
        <p14:creationId xmlns:p14="http://schemas.microsoft.com/office/powerpoint/2010/main" val="395002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Lehetséges aktivációs függvények:</a:t>
                </a:r>
              </a:p>
              <a:p>
                <a:pPr lvl="1"/>
                <a:r>
                  <a:rPr lang="hu-HU" sz="3600" dirty="0" err="1">
                    <a:latin typeface="+mj-lt"/>
                    <a:ea typeface="+mj-ea"/>
                    <a:cs typeface="+mj-cs"/>
                  </a:rPr>
                  <a:t>Step</a:t>
                </a:r>
                <a:r>
                  <a:rPr lang="hu-HU" sz="3600" dirty="0">
                    <a:latin typeface="+mj-lt"/>
                    <a:ea typeface="+mj-ea"/>
                    <a:cs typeface="+mj-cs"/>
                  </a:rPr>
                  <a:t>: </a:t>
                </a:r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y = </a:t>
                </a:r>
                <a:r>
                  <a:rPr lang="hu-HU" sz="3600" dirty="0">
                    <a:latin typeface="+mj-lt"/>
                    <a:ea typeface="+mj-ea"/>
                    <a:cs typeface="+mj-cs"/>
                  </a:rPr>
                  <a:t>x &gt; 0 ? 1 : </a:t>
                </a:r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0</a:t>
                </a:r>
                <a:endParaRPr lang="hu-HU" sz="3600" dirty="0">
                  <a:latin typeface="+mj-lt"/>
                  <a:ea typeface="+mj-ea"/>
                  <a:cs typeface="+mj-cs"/>
                </a:endParaRPr>
              </a:p>
              <a:p>
                <a:pPr lvl="1"/>
                <a:r>
                  <a:rPr lang="hu-HU" sz="3600" dirty="0" err="1" smtClean="0">
                    <a:latin typeface="+mj-lt"/>
                    <a:ea typeface="+mj-ea"/>
                    <a:cs typeface="+mj-cs"/>
                  </a:rPr>
                  <a:t>Szigmoid</a:t>
                </a:r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: </a:t>
                </a:r>
                <a14:m>
                  <m:oMath xmlns:m="http://schemas.openxmlformats.org/officeDocument/2006/math">
                    <m:r>
                      <a:rPr lang="hu-HU" sz="3600" b="0" i="1" smtClean="0">
                        <a:latin typeface="Cambria Math" panose="02040503050406030204" pitchFamily="18" charset="0"/>
                        <a:ea typeface="+mj-ea"/>
                        <a:cs typeface="+mj-cs"/>
                      </a:rPr>
                      <m:t>𝑦</m:t>
                    </m:r>
                    <m:r>
                      <a:rPr lang="hu-HU" sz="3600" b="0" i="1" smtClean="0">
                        <a:latin typeface="Cambria Math" panose="02040503050406030204" pitchFamily="18" charset="0"/>
                        <a:ea typeface="+mj-ea"/>
                        <a:cs typeface="+mj-cs"/>
                      </a:rPr>
                      <m:t>= </m:t>
                    </m:r>
                    <m:f>
                      <m:fPr>
                        <m:ctrlPr>
                          <a:rPr lang="hu-HU" sz="3600" b="0" i="1" smtClean="0"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fPr>
                      <m:num>
                        <m:r>
                          <a:rPr lang="hu-HU" sz="3600" b="0" i="1" smtClean="0"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1</m:t>
                        </m:r>
                      </m:num>
                      <m:den>
                        <m:r>
                          <a:rPr lang="hu-HU" sz="3600" b="0" i="1" smtClean="0"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1+</m:t>
                        </m:r>
                        <m:sSup>
                          <m:sSupPr>
                            <m:ctrlP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𝑒</m:t>
                            </m:r>
                          </m:e>
                          <m:sup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−</m:t>
                            </m:r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𝑥</m:t>
                            </m:r>
                          </m:sup>
                        </m:sSup>
                      </m:den>
                    </m:f>
                  </m:oMath>
                </a14:m>
                <a:endParaRPr lang="hu-HU" sz="3600" dirty="0">
                  <a:latin typeface="+mj-lt"/>
                  <a:ea typeface="+mj-ea"/>
                  <a:cs typeface="+mj-cs"/>
                </a:endParaRPr>
              </a:p>
              <a:p>
                <a:pPr lvl="1"/>
                <a:endParaRPr lang="hu-HU" sz="3600" dirty="0">
                  <a:latin typeface="+mj-lt"/>
                  <a:ea typeface="+mj-ea"/>
                  <a:cs typeface="+mj-cs"/>
                </a:endParaRPr>
              </a:p>
              <a:p>
                <a:pPr lvl="1"/>
                <a:r>
                  <a:rPr lang="hu-HU" sz="3600" dirty="0">
                    <a:latin typeface="+mj-lt"/>
                    <a:ea typeface="+mj-ea"/>
                    <a:cs typeface="+mj-cs"/>
                  </a:rPr>
                  <a:t>Hiperbolikus tangens</a:t>
                </a:r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: </a:t>
                </a:r>
                <a14:m>
                  <m:oMath xmlns:m="http://schemas.openxmlformats.org/officeDocument/2006/math">
                    <m:r>
                      <a:rPr lang="hu-HU" sz="3600" b="0" i="1" smtClean="0">
                        <a:latin typeface="Cambria Math" panose="02040503050406030204" pitchFamily="18" charset="0"/>
                        <a:ea typeface="+mj-ea"/>
                        <a:cs typeface="+mj-cs"/>
                      </a:rPr>
                      <m:t>𝑦</m:t>
                    </m:r>
                    <m:r>
                      <a:rPr lang="hu-HU" sz="3600" b="0" i="1" smtClean="0">
                        <a:latin typeface="Cambria Math" panose="02040503050406030204" pitchFamily="18" charset="0"/>
                        <a:ea typeface="+mj-ea"/>
                        <a:cs typeface="+mj-cs"/>
                      </a:rPr>
                      <m:t>= </m:t>
                    </m:r>
                    <m:f>
                      <m:fPr>
                        <m:ctrlPr>
                          <a:rPr lang="hu-HU" sz="3600" b="0" i="1" smtClean="0"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𝑒</m:t>
                            </m:r>
                          </m:e>
                          <m:sup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𝑥</m:t>
                            </m:r>
                          </m:sup>
                        </m:sSup>
                        <m:r>
                          <a:rPr lang="hu-HU" sz="3600" b="0" i="1" smtClean="0"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+ </m:t>
                        </m:r>
                        <m:sSup>
                          <m:sSupPr>
                            <m:ctrlP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𝑒</m:t>
                            </m:r>
                          </m:e>
                          <m:sup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−</m:t>
                            </m:r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𝑒</m:t>
                            </m:r>
                          </m:e>
                          <m:sup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𝑥</m:t>
                            </m:r>
                          </m:sup>
                        </m:sSup>
                        <m:r>
                          <a:rPr lang="hu-HU" sz="3600" b="0" i="1" smtClean="0"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 − </m:t>
                        </m:r>
                        <m:sSup>
                          <m:sSupPr>
                            <m:ctrlP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𝑒</m:t>
                            </m:r>
                          </m:e>
                          <m:sup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−</m:t>
                            </m:r>
                            <m:r>
                              <a:rPr lang="hu-HU" sz="3600" b="0" i="1" smtClean="0"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𝑥</m:t>
                            </m:r>
                          </m:sup>
                        </m:sSup>
                      </m:den>
                    </m:f>
                  </m:oMath>
                </a14:m>
                <a:endParaRPr lang="hu-HU" sz="3600" dirty="0"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208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Mesterséges neuron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728" y="2487750"/>
            <a:ext cx="3265736" cy="245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94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>
                    <a:latin typeface="+mj-lt"/>
                  </a:rPr>
                  <a:t>Tanítás és tesztelés során tudnunk kell mérni a modell pontosságát.</a:t>
                </a:r>
              </a:p>
              <a:p>
                <a:r>
                  <a:rPr lang="hu-HU" dirty="0" smtClean="0">
                    <a:latin typeface="+mj-lt"/>
                  </a:rPr>
                  <a:t>Sima pontosság: az eltalált példák %-a</a:t>
                </a:r>
              </a:p>
              <a:p>
                <a:r>
                  <a:rPr lang="hu-HU" dirty="0" smtClean="0">
                    <a:latin typeface="+mj-lt"/>
                  </a:rPr>
                  <a:t>F-érték: kicsit bonyolultabb</a:t>
                </a:r>
              </a:p>
              <a:p>
                <a:r>
                  <a:rPr lang="hu-HU" dirty="0" err="1" smtClean="0">
                    <a:latin typeface="+mj-lt"/>
                  </a:rPr>
                  <a:t>Precision</a:t>
                </a:r>
                <a:r>
                  <a:rPr lang="hu-HU" dirty="0">
                    <a:latin typeface="+mj-lt"/>
                  </a:rPr>
                  <a:t> </a:t>
                </a:r>
                <a:r>
                  <a:rPr lang="hu-HU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latin typeface="+mj-lt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+mj-lt"/>
                          </a:rPr>
                          <m:t>𝑇𝑃</m:t>
                        </m:r>
                      </m:num>
                      <m:den>
                        <m:r>
                          <a:rPr lang="hu-HU" b="0" i="1" smtClean="0">
                            <a:latin typeface="+mj-lt"/>
                          </a:rPr>
                          <m:t>𝑇𝑃</m:t>
                        </m:r>
                        <m:r>
                          <a:rPr lang="hu-HU" b="0" i="1" smtClean="0">
                            <a:latin typeface="+mj-lt"/>
                          </a:rPr>
                          <m:t>+</m:t>
                        </m:r>
                        <m:r>
                          <a:rPr lang="hu-HU" b="0" i="1" smtClean="0">
                            <a:latin typeface="+mj-lt"/>
                          </a:rPr>
                          <m:t>𝐹𝑃</m:t>
                        </m:r>
                      </m:den>
                    </m:f>
                  </m:oMath>
                </a14:m>
                <a:endParaRPr lang="hu-HU" dirty="0" smtClean="0">
                  <a:latin typeface="+mj-lt"/>
                </a:endParaRPr>
              </a:p>
              <a:p>
                <a:r>
                  <a:rPr lang="hu-HU" dirty="0" err="1" smtClean="0">
                    <a:latin typeface="+mj-lt"/>
                  </a:rPr>
                  <a:t>Recall</a:t>
                </a:r>
                <a:r>
                  <a:rPr lang="hu-HU" dirty="0">
                    <a:latin typeface="+mj-lt"/>
                  </a:rPr>
                  <a:t> </a:t>
                </a:r>
                <a:r>
                  <a:rPr lang="hu-HU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latin typeface="+mj-lt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+mj-lt"/>
                          </a:rPr>
                          <m:t>𝑇𝑃</m:t>
                        </m:r>
                      </m:num>
                      <m:den>
                        <m:r>
                          <a:rPr lang="hu-HU" b="0" i="1" smtClean="0">
                            <a:latin typeface="+mj-lt"/>
                          </a:rPr>
                          <m:t>𝑇𝑃</m:t>
                        </m:r>
                        <m:r>
                          <a:rPr lang="hu-HU" b="0" i="1" smtClean="0">
                            <a:latin typeface="+mj-lt"/>
                          </a:rPr>
                          <m:t>+</m:t>
                        </m:r>
                        <m:r>
                          <a:rPr lang="hu-HU" b="0" i="1" smtClean="0">
                            <a:latin typeface="+mj-lt"/>
                          </a:rPr>
                          <m:t>𝐹𝑁</m:t>
                        </m:r>
                      </m:den>
                    </m:f>
                  </m:oMath>
                </a14:m>
                <a:endParaRPr lang="hu-HU" dirty="0" smtClean="0">
                  <a:latin typeface="+mj-lt"/>
                </a:endParaRPr>
              </a:p>
              <a:p>
                <a:r>
                  <a:rPr lang="hu-HU" dirty="0" smtClean="0">
                    <a:latin typeface="+mj-lt"/>
                  </a:rPr>
                  <a:t>F1 =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+mj-lt"/>
                      </a:rPr>
                      <m:t>2∗</m:t>
                    </m:r>
                    <m:f>
                      <m:fPr>
                        <m:ctrlPr>
                          <a:rPr lang="hu-HU" b="0" i="1" smtClean="0">
                            <a:latin typeface="+mj-lt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+mj-lt"/>
                          </a:rPr>
                          <m:t>𝑝𝑟𝑒𝑐𝑖𝑠𝑖𝑜𝑛</m:t>
                        </m:r>
                        <m:r>
                          <a:rPr lang="hu-HU" b="0" i="1" smtClean="0">
                            <a:latin typeface="+mj-lt"/>
                          </a:rPr>
                          <m:t>∗</m:t>
                        </m:r>
                        <m:r>
                          <a:rPr lang="hu-HU" b="0" i="1" smtClean="0">
                            <a:latin typeface="+mj-lt"/>
                          </a:rPr>
                          <m:t>𝑟𝑒𝑐𝑎𝑙𝑙</m:t>
                        </m:r>
                      </m:num>
                      <m:den>
                        <m:r>
                          <a:rPr lang="hu-HU" b="0" i="1" smtClean="0">
                            <a:latin typeface="+mj-lt"/>
                          </a:rPr>
                          <m:t>𝑝𝑟𝑒𝑐𝑖𝑠𝑖𝑜𝑛</m:t>
                        </m:r>
                        <m:r>
                          <a:rPr lang="hu-HU" b="0" i="1" smtClean="0">
                            <a:latin typeface="+mj-lt"/>
                          </a:rPr>
                          <m:t>+</m:t>
                        </m:r>
                        <m:r>
                          <a:rPr lang="hu-HU" b="0" i="1" smtClean="0">
                            <a:latin typeface="+mj-lt"/>
                          </a:rPr>
                          <m:t>𝑟𝑒𝑐𝑎𝑙𝑙</m:t>
                        </m:r>
                      </m:den>
                    </m:f>
                  </m:oMath>
                </a14:m>
                <a:endParaRPr lang="hu-HU" dirty="0">
                  <a:latin typeface="+mj-lt"/>
                </a:endParaRP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9" t="-111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0" y="2564904"/>
            <a:ext cx="3162300" cy="2743200"/>
          </a:xfrm>
          <a:prstGeom prst="rect">
            <a:avLst/>
          </a:prstGeom>
        </p:spPr>
      </p:pic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Pontosság mérése</a:t>
            </a:r>
            <a:endParaRPr lang="hu-HU" altLang="hu-HU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844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>
                    <a:latin typeface="+mj-lt"/>
                  </a:rPr>
                  <a:t>Tanítás során a célunk a pontosság maximalizálása</a:t>
                </a:r>
              </a:p>
              <a:p>
                <a:r>
                  <a:rPr lang="hu-HU" dirty="0" smtClean="0">
                    <a:latin typeface="+mj-lt"/>
                  </a:rPr>
                  <a:t>Lényegében a súlyokat (w) és a </a:t>
                </a:r>
                <a:r>
                  <a:rPr lang="hu-HU" dirty="0" err="1" smtClean="0">
                    <a:latin typeface="+mj-lt"/>
                  </a:rPr>
                  <a:t>biast</a:t>
                </a:r>
                <a:r>
                  <a:rPr lang="hu-HU" dirty="0" smtClean="0">
                    <a:latin typeface="+mj-lt"/>
                  </a:rPr>
                  <a:t> (b) próbáljuk módosítani, hogy minél kevesebbet hibázzon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hu-HU" dirty="0" smtClean="0">
                    <a:latin typeface="+mj-lt"/>
                  </a:rPr>
                  <a:t>,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e>
                      <m:sup>
                        <m: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∗∇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hu-HU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u-HU" dirty="0" smtClean="0">
                    <a:latin typeface="+mj-lt"/>
                  </a:rPr>
                  <a:t>, ahol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hu-HU" dirty="0" smtClean="0">
                    <a:latin typeface="+mj-lt"/>
                  </a:rPr>
                  <a:t> a tanulási ráta</a:t>
                </a:r>
              </a:p>
              <a:p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p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 ∗ 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hu-HU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dirty="0" smtClean="0">
                    <a:latin typeface="+mj-lt"/>
                  </a:rPr>
                  <a:t>, pedig a négyzetes hibafüggvény, amit majd le kell deriválnunk.</a:t>
                </a:r>
                <a:endParaRPr lang="hu-HU" dirty="0">
                  <a:latin typeface="+mj-lt"/>
                </a:endParaRP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9" t="-111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err="1" smtClean="0">
                <a:solidFill>
                  <a:schemeClr val="tx1"/>
                </a:solidFill>
              </a:rPr>
              <a:t>Perceptron</a:t>
            </a:r>
            <a:r>
              <a:rPr lang="hu-HU" altLang="hu-HU" sz="3600" dirty="0" smtClean="0">
                <a:solidFill>
                  <a:schemeClr val="tx1"/>
                </a:solidFill>
              </a:rPr>
              <a:t> tanulás</a:t>
            </a:r>
          </a:p>
        </p:txBody>
      </p:sp>
    </p:spTree>
    <p:extLst>
      <p:ext uri="{BB962C8B-B14F-4D97-AF65-F5344CB8AC3E}">
        <p14:creationId xmlns:p14="http://schemas.microsoft.com/office/powerpoint/2010/main" val="3317700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14567</TotalTime>
  <Words>104</Words>
  <Application>Microsoft Office PowerPoint</Application>
  <PresentationFormat>Diavetítés a képernyőre (4:3 oldalarány)</PresentationFormat>
  <Paragraphs>33</Paragraphs>
  <Slides>11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 Math</vt:lpstr>
      <vt:lpstr>Constantia</vt:lpstr>
      <vt:lpstr>Times New Roman</vt:lpstr>
      <vt:lpstr>Verdana</vt:lpstr>
      <vt:lpstr>Wingdings 2</vt:lpstr>
      <vt:lpstr>Áramlás</vt:lpstr>
      <vt:lpstr>Bevezetés a mély tanulásba</vt:lpstr>
      <vt:lpstr>Mesterséges Intelligencia</vt:lpstr>
      <vt:lpstr>PowerPoint-bemutató</vt:lpstr>
      <vt:lpstr>PowerPoint-bemutató</vt:lpstr>
      <vt:lpstr>PowerPoint-bemutató</vt:lpstr>
      <vt:lpstr>Perceptron/Mesterséges neuron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Tamas</cp:lastModifiedBy>
  <cp:revision>663</cp:revision>
  <dcterms:created xsi:type="dcterms:W3CDTF">2011-08-30T15:18:14Z</dcterms:created>
  <dcterms:modified xsi:type="dcterms:W3CDTF">2018-09-14T09:26:25Z</dcterms:modified>
</cp:coreProperties>
</file>