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9" r:id="rId12"/>
    <p:sldId id="277" r:id="rId13"/>
    <p:sldId id="280" r:id="rId14"/>
    <p:sldId id="278" r:id="rId15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102" d="100"/>
          <a:sy n="102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2018.09.20.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Hiba visszaterjesztés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A hibafüggvény csak a kimeneti neuronok hibáját adja meg, de a tanításhoz kell a rejtett neuronok hibája is</a:t>
            </a:r>
          </a:p>
          <a:p>
            <a:r>
              <a:rPr lang="hu-HU" sz="2800" dirty="0" err="1" smtClean="0">
                <a:latin typeface="+mj-lt"/>
                <a:ea typeface="+mj-ea"/>
                <a:cs typeface="+mj-cs"/>
              </a:rPr>
              <a:t>Backpropagation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 algoritmus: hegymászó algoritmus változata folytonos függvényekre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súlyokat kezdetben véletlenszerűen inicializáljuk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derivált alapján módosítjuk a súlyokat, iteratívan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tanulási ráta határozza meg a lépésközt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Csak lokális optimum megtalálását garantálja</a:t>
            </a:r>
            <a:endParaRPr lang="hu-HU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54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Backpropagation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A deriváltat láncszabály alapján lehet kiszámolni</a:t>
                </a: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Első lépésben a kimenetre számoljuk</a:t>
                </a: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Majd rétegről rétegre terjesztjük vissza a rejtett rétegekbe</a:t>
                </a:r>
              </a:p>
              <a:p>
                <a:pPr marL="393700" lvl="1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hu-HU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600" b="0" i="1" smtClean="0">
                        <a:latin typeface="Cambria Math" panose="02040503050406030204" pitchFamily="18" charset="0"/>
                        <a:ea typeface="+mj-ea"/>
                        <a:cs typeface="+mj-cs"/>
                      </a:rPr>
                      <m:t>=</m:t>
                    </m:r>
                    <m:sSub>
                      <m:sSubPr>
                        <m:ctrlPr>
                          <a:rPr lang="hu-HU" sz="26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lang="hu-HU" sz="26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𝑜</m:t>
                        </m:r>
                      </m:e>
                      <m:sub>
                        <m:r>
                          <a:rPr lang="hu-HU" sz="26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h</m:t>
                        </m:r>
                      </m:sub>
                    </m:sSub>
                    <m:r>
                      <a:rPr lang="hu-HU" sz="2600" b="0" i="1" smtClean="0">
                        <a:latin typeface="Cambria Math" panose="02040503050406030204" pitchFamily="18" charset="0"/>
                        <a:ea typeface="+mj-ea"/>
                        <a:cs typeface="+mj-cs"/>
                      </a:rPr>
                      <m:t>(1−</m:t>
                    </m:r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600" b="0" i="1" smtClean="0">
                        <a:latin typeface="Cambria Math" panose="02040503050406030204" pitchFamily="18" charset="0"/>
                        <a:ea typeface="+mj-ea"/>
                        <a:cs typeface="+mj-cs"/>
                      </a:rPr>
                      <m:t>)</m:t>
                    </m:r>
                    <m:nary>
                      <m:naryPr>
                        <m:chr m:val="∑"/>
                        <m:supHide m:val="on"/>
                        <m:ctrlPr>
                          <a:rPr lang="hu-HU" sz="26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hu-HU" sz="2600" b="0" i="1" smtClean="0"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sz="2600" b="0" i="1" smtClean="0"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sSubPr>
                          <m:e>
                            <m:r>
                              <a:rPr lang="hu-HU" sz="2600" b="0" i="1" smtClean="0"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𝑤</m:t>
                            </m:r>
                          </m:e>
                          <m:sub>
                            <m:r>
                              <a:rPr lang="hu-HU" sz="2600" b="0" i="1" smtClean="0"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h𝑘</m:t>
                            </m:r>
                          </m:sub>
                        </m:sSub>
                        <m:sSub>
                          <m:sSubPr>
                            <m:ctrlPr>
                              <a:rPr lang="hu-HU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j-cs"/>
                              </a:rPr>
                            </m:ctrlPr>
                          </m:sSubPr>
                          <m:e>
                            <m:r>
                              <a:rPr lang="hu-HU" sz="2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hu-HU" sz="2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j-cs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hu-HU" sz="2600" b="0" i="1" smtClean="0"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,</a:t>
                </a:r>
              </a:p>
              <a:p>
                <a:pPr marL="393700" lvl="1" indent="0">
                  <a:buNone/>
                </a:pP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Ahol,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a kimeneti neuronok hibája,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600" i="1">
                        <a:latin typeface="Cambria Math" panose="02040503050406030204" pitchFamily="18" charset="0"/>
                      </a:rPr>
                      <m:t>(1−</m:t>
                    </m:r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hu-HU" sz="2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pedig a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sigmoid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aktiváció deriváltja</a:t>
                </a: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Adott rejtet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t 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neuron hibája az ő kimenetét felhasználó neuronok hibájának súlyozott összegével arányos</a:t>
                </a:r>
              </a:p>
              <a:p>
                <a:pPr marL="668337" lvl="2" indent="0">
                  <a:buNone/>
                </a:pPr>
                <a:endParaRPr lang="hu-HU" sz="23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1037" t="-1248" r="-1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84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Súlyok frissítése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Miután kiszámoltuk minden kimeneti réteg hibáját és visszaterjesztéssel a rejtett neuronok hibáját is frissítenünk kell a súlyokat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hu-HU" sz="2800" i="1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hu-HU" sz="2800" b="0" dirty="0" smtClean="0">
                  <a:latin typeface="+mj-lt"/>
                  <a:ea typeface="Cambria Math" panose="02040503050406030204" pitchFamily="18" charset="0"/>
                </a:endParaRP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Ahol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a tanulási ráta, x pedig az adott réteg bemenete</a:t>
                </a:r>
              </a:p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A tanítás során nem kell az összes bemenetet egyszerre a hálónak adni</a:t>
                </a: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Sztochasztikus módszer: batch méretnyi példán tanul egyszerre, így kevésbé akad el lokális optimumban</a:t>
                </a:r>
                <a:endParaRPr lang="hu-HU" sz="2600" dirty="0" smtClean="0">
                  <a:latin typeface="+mj-lt"/>
                  <a:ea typeface="+mj-ea"/>
                  <a:cs typeface="+mj-cs"/>
                </a:endParaRPr>
              </a:p>
              <a:p>
                <a:pPr lvl="1"/>
                <a:endParaRPr lang="hu-HU" sz="26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1037" t="-1248" r="-118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39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Validációs</a:t>
            </a:r>
            <a:r>
              <a:rPr lang="hu-HU" altLang="hu-HU" sz="3600" dirty="0" smtClean="0">
                <a:solidFill>
                  <a:schemeClr val="tx1"/>
                </a:solidFill>
              </a:rPr>
              <a:t> halmaz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Tanítás során fontos, hogy szimuláljuk, hogyan viselkedne az aktuális </a:t>
            </a:r>
            <a:r>
              <a:rPr lang="hu-HU" sz="2800" dirty="0" err="1" smtClean="0">
                <a:latin typeface="+mj-lt"/>
                <a:ea typeface="+mj-ea"/>
                <a:cs typeface="+mj-cs"/>
              </a:rPr>
              <a:t>hálónk</a:t>
            </a:r>
            <a:r>
              <a:rPr lang="hu-HU" sz="2800" dirty="0">
                <a:latin typeface="+mj-lt"/>
                <a:ea typeface="+mj-ea"/>
                <a:cs typeface="+mj-cs"/>
              </a:rPr>
              <a:t> 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korábban nem látott példákra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Standard megoldás, hogy a tanító adatból valamennyit (általában 10%-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ot</a:t>
            </a:r>
            <a:r>
              <a:rPr lang="hu-HU" sz="2600" dirty="0" smtClean="0">
                <a:latin typeface="+mj-lt"/>
                <a:ea typeface="+mj-ea"/>
                <a:cs typeface="+mj-cs"/>
              </a:rPr>
              <a:t>) félreteszünk és azon csak a pontosságot mérjük, nem tanítunk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validációs</a:t>
            </a:r>
            <a:r>
              <a:rPr lang="hu-HU" sz="2600" dirty="0" smtClean="0">
                <a:latin typeface="+mj-lt"/>
                <a:ea typeface="+mj-ea"/>
                <a:cs typeface="+mj-cs"/>
              </a:rPr>
              <a:t> eredmények alapján tudjuk meghatározni, hogy meddig kell tanulni, illetve mi legyen a tanulási ráta</a:t>
            </a:r>
            <a:endParaRPr lang="hu-HU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76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Tesztelés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A háló betanítása után fontos, hogy korábban abszolút nem látott példákon ellenőrizzük a hálót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teszt halmazon elért eredmény alapján tudjuk megmondani, hogy mennyire jól tanult a háló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túltanulást is ez alapján tudjuk észrevenni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 tesztelés lényegesen kevesebb számítást igényel mint a tanítás, így gyorsabb is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Lehetőség van tovább tanítani a hálót új példákon (adaptáció)</a:t>
            </a:r>
            <a:endParaRPr lang="hu-HU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34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Mesteréges neuronháló</a:t>
            </a:r>
          </a:p>
        </p:txBody>
      </p:sp>
      <p:pic>
        <p:nvPicPr>
          <p:cNvPr id="6" name="Picture 2" descr="Image result for neural network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34" y="1692514"/>
            <a:ext cx="5214838" cy="47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Mesteréges </a:t>
            </a:r>
            <a:r>
              <a:rPr lang="hu-HU" altLang="hu-HU" sz="3600" dirty="0" smtClean="0">
                <a:solidFill>
                  <a:schemeClr val="tx1"/>
                </a:solidFill>
              </a:rPr>
              <a:t>neuronháló alapfogalmak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3200" dirty="0" smtClean="0">
                <a:latin typeface="+mj-lt"/>
                <a:ea typeface="+mj-ea"/>
                <a:cs typeface="+mj-cs"/>
              </a:rPr>
              <a:t>Rétegek:</a:t>
            </a:r>
            <a:endParaRPr lang="hu-HU" sz="3200" dirty="0" smtClean="0">
              <a:latin typeface="+mj-lt"/>
              <a:ea typeface="+mj-ea"/>
              <a:cs typeface="+mj-cs"/>
            </a:endParaRPr>
          </a:p>
          <a:p>
            <a:pPr lvl="1"/>
            <a:r>
              <a:rPr lang="hu-HU" sz="3200" dirty="0" smtClean="0">
                <a:latin typeface="+mj-lt"/>
                <a:ea typeface="+mj-ea"/>
                <a:cs typeface="+mj-cs"/>
              </a:rPr>
              <a:t>Bemeneti réteg: ezen keresztül adunk inputot</a:t>
            </a:r>
            <a:endParaRPr lang="hu-HU" sz="3200" dirty="0">
              <a:latin typeface="+mj-lt"/>
              <a:ea typeface="+mj-ea"/>
              <a:cs typeface="+mj-cs"/>
            </a:endParaRPr>
          </a:p>
          <a:p>
            <a:pPr lvl="1"/>
            <a:r>
              <a:rPr lang="hu-HU" sz="3200" dirty="0" smtClean="0">
                <a:latin typeface="+mj-lt"/>
                <a:ea typeface="+mj-ea"/>
                <a:cs typeface="+mj-cs"/>
              </a:rPr>
              <a:t>Rejtett réteg(</a:t>
            </a:r>
            <a:r>
              <a:rPr lang="hu-HU" sz="3200" dirty="0" err="1" smtClean="0">
                <a:latin typeface="+mj-lt"/>
                <a:ea typeface="+mj-ea"/>
                <a:cs typeface="+mj-cs"/>
              </a:rPr>
              <a:t>ek</a:t>
            </a:r>
            <a:r>
              <a:rPr lang="hu-HU" sz="3200" dirty="0" smtClean="0">
                <a:latin typeface="+mj-lt"/>
                <a:ea typeface="+mj-ea"/>
                <a:cs typeface="+mj-cs"/>
              </a:rPr>
              <a:t>): itt történik a tér felosztása </a:t>
            </a:r>
            <a:r>
              <a:rPr lang="hu-HU" sz="3200" dirty="0" err="1" smtClean="0">
                <a:latin typeface="+mj-lt"/>
                <a:ea typeface="+mj-ea"/>
                <a:cs typeface="+mj-cs"/>
              </a:rPr>
              <a:t>hipersíkok</a:t>
            </a:r>
            <a:r>
              <a:rPr lang="hu-HU" sz="3200" dirty="0" smtClean="0">
                <a:latin typeface="+mj-lt"/>
                <a:ea typeface="+mj-ea"/>
                <a:cs typeface="+mj-cs"/>
              </a:rPr>
              <a:t> segítségével</a:t>
            </a:r>
            <a:endParaRPr lang="hu-HU" sz="3200" dirty="0">
              <a:latin typeface="+mj-lt"/>
              <a:ea typeface="+mj-ea"/>
              <a:cs typeface="+mj-cs"/>
            </a:endParaRPr>
          </a:p>
          <a:p>
            <a:pPr lvl="1"/>
            <a:r>
              <a:rPr lang="hu-HU" sz="3200" dirty="0" smtClean="0">
                <a:latin typeface="+mj-lt"/>
                <a:ea typeface="+mj-ea"/>
                <a:cs typeface="+mj-cs"/>
              </a:rPr>
              <a:t>Kimeneti réteg: a háló döntését tartalmazó réteg</a:t>
            </a:r>
            <a:endParaRPr lang="hu-HU" sz="3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9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Bemeneti réteg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Általában a bemeneten szokás módosítani, hogy jobban kondicionált legyen a tanulási feladat</a:t>
            </a:r>
          </a:p>
          <a:p>
            <a:r>
              <a:rPr lang="hu-HU" sz="2800" dirty="0" smtClean="0">
                <a:latin typeface="+mj-lt"/>
                <a:ea typeface="+mj-ea"/>
                <a:cs typeface="+mj-cs"/>
              </a:rPr>
              <a:t>Normalizálás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Az összes bemeneti jellemzőt [0,1] intervallumra transzformáljuk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Jól működik </a:t>
            </a:r>
            <a:r>
              <a:rPr lang="hu-HU" sz="2600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sz="2600" dirty="0" smtClean="0">
                <a:latin typeface="+mj-lt"/>
                <a:ea typeface="+mj-ea"/>
                <a:cs typeface="+mj-cs"/>
              </a:rPr>
              <a:t> képek esetén </a:t>
            </a:r>
            <a:endParaRPr lang="hu-HU" sz="2600" dirty="0" smtClean="0">
              <a:latin typeface="+mj-lt"/>
              <a:ea typeface="+mj-ea"/>
              <a:cs typeface="+mj-cs"/>
            </a:endParaRPr>
          </a:p>
          <a:p>
            <a:r>
              <a:rPr lang="hu-HU" sz="2800" dirty="0" smtClean="0">
                <a:latin typeface="+mj-lt"/>
                <a:ea typeface="+mj-ea"/>
                <a:cs typeface="+mj-cs"/>
              </a:rPr>
              <a:t>Standardizálás</a:t>
            </a:r>
          </a:p>
          <a:p>
            <a:pPr lvl="1"/>
            <a:r>
              <a:rPr lang="hu-HU" sz="2600" dirty="0" smtClean="0">
                <a:latin typeface="+mj-lt"/>
                <a:ea typeface="+mj-ea"/>
                <a:cs typeface="+mj-cs"/>
              </a:rPr>
              <a:t>Hasonló mint a normalizálás, csak a jellemzők várható értékét 0-ra szórását pedig 1-re módosítjuk</a:t>
            </a:r>
            <a:endParaRPr lang="hu-HU" sz="2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60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Rejtett réteg(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ek</a:t>
            </a:r>
            <a:r>
              <a:rPr lang="hu-HU" altLang="hu-HU" sz="3600" dirty="0" smtClean="0">
                <a:solidFill>
                  <a:schemeClr val="tx1"/>
                </a:solidFill>
              </a:rPr>
              <a:t>)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Ebben a rétegben történik a bemenet feldolgozása</a:t>
            </a:r>
          </a:p>
          <a:p>
            <a:r>
              <a:rPr lang="hu-HU" sz="2800" dirty="0" smtClean="0">
                <a:latin typeface="+mj-lt"/>
                <a:ea typeface="+mj-ea"/>
                <a:cs typeface="+mj-cs"/>
              </a:rPr>
              <a:t>Értelmezhető jellemző kinyerőként, amely a kimeneti réteg számára könnyen szétválasztható térbe transzformálja az eredeti bemenetet</a:t>
            </a:r>
          </a:p>
          <a:p>
            <a:r>
              <a:rPr lang="hu-HU" sz="2800" dirty="0" smtClean="0">
                <a:latin typeface="+mj-lt"/>
                <a:ea typeface="+mj-ea"/>
                <a:cs typeface="+mj-cs"/>
              </a:rPr>
              <a:t>Elméletben elég 1 rejtett réteg</a:t>
            </a:r>
          </a:p>
          <a:p>
            <a:r>
              <a:rPr lang="hu-HU" sz="2800" dirty="0" smtClean="0">
                <a:latin typeface="+mj-lt"/>
                <a:ea typeface="+mj-ea"/>
                <a:cs typeface="+mj-cs"/>
              </a:rPr>
              <a:t>Gyakorlatban célszerű többet használni</a:t>
            </a:r>
            <a:endParaRPr lang="hu-HU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25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Kimeneti réteg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Hagyományosan osztályozás esetén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one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-hot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vectort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 ad vissza,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pl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: 0,0,0,1,0,0 (azaz 1-est rakunk a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predikált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 osztály indexére)</a:t>
                </a:r>
              </a:p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Ennél lehet szofisztikáltabb módszert is használni</a:t>
                </a:r>
              </a:p>
              <a:p>
                <a:pPr lvl="1"/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a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S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oftmax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 aktiváció segítségével a kimenetet lehet értelmezni </a:t>
                </a:r>
                <a:r>
                  <a:rPr lang="hu-HU" sz="2800" dirty="0" err="1" smtClean="0">
                    <a:latin typeface="+mj-lt"/>
                    <a:ea typeface="+mj-ea"/>
                    <a:cs typeface="+mj-cs"/>
                  </a:rPr>
                  <a:t>posterior</a:t>
                </a:r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 valószínűségi vektorként</a:t>
                </a: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𝑆𝑜𝑓𝑡𝑚𝑎𝑥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sSup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hu-HU" sz="28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𝑗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hu-HU" sz="28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1037" t="-1248" r="-51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Súlymátrix értelmezése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2800" dirty="0" smtClean="0">
                    <a:latin typeface="+mj-lt"/>
                    <a:ea typeface="+mj-ea"/>
                    <a:cs typeface="+mj-cs"/>
                  </a:rPr>
                  <a:t>A neuronháló matematikai szempontból felírható:</a:t>
                </a:r>
              </a:p>
              <a:p>
                <a:endParaRPr lang="hu-HU" sz="2800" dirty="0" smtClean="0">
                  <a:latin typeface="+mj-lt"/>
                  <a:ea typeface="+mj-ea"/>
                  <a:cs typeface="+mj-cs"/>
                </a:endParaRPr>
              </a:p>
              <a:p>
                <a:pPr marL="3937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𝑜</m:t>
                      </m:r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=</m:t>
                      </m:r>
                      <m:sSub>
                        <m:sSubPr>
                          <m:ctrlP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𝑆𝑜𝑓𝑡𝑚𝑎𝑥</m:t>
                          </m:r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(</m:t>
                          </m:r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𝑤</m:t>
                          </m:r>
                        </m:e>
                        <m:sub>
                          <m: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𝑜</m:t>
                          </m:r>
                        </m:sub>
                      </m:sSub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∗</m:t>
                      </m:r>
                      <m:d>
                        <m:dPr>
                          <m:ctrlPr>
                            <a:rPr lang="hu-HU" sz="26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hu-HU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600" b="0" i="1" smtClean="0">
                                  <a:latin typeface="Cambria Math" panose="02040503050406030204" pitchFamily="18" charset="0"/>
                                </a:rPr>
                                <m:t>𝑆𝑖𝑔𝑚</m:t>
                              </m:r>
                              <m:r>
                                <a:rPr lang="hu-HU" sz="2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hu-HU" sz="26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hu-HU" sz="2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hu-HU" sz="26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hu-HU" sz="2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2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u-HU" sz="2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hu-HU" sz="26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</m:e>
                      </m:d>
                      <m:r>
                        <a:rPr lang="hu-HU" sz="26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)+</m:t>
                      </m:r>
                      <m:sSub>
                        <m:sSubPr>
                          <m:ctrlPr>
                            <a:rPr lang="hu-HU" sz="2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hu-HU" sz="26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2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u-HU" sz="2600" b="0" dirty="0" smtClean="0">
                  <a:latin typeface="+mj-lt"/>
                </a:endParaRPr>
              </a:p>
              <a:p>
                <a:pPr marL="393700" lvl="1" indent="0">
                  <a:buNone/>
                </a:pPr>
                <a:endParaRPr lang="hu-HU" sz="2600" b="0" dirty="0" smtClean="0">
                  <a:latin typeface="+mj-lt"/>
                </a:endParaRP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hu-HU" sz="2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a rejtett és kimeneti réteg neuronjainak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súlyvektoraiból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képzett mátrix, x a bemenet,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hu-HU" sz="2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pedig a </a:t>
                </a:r>
                <a:r>
                  <a:rPr lang="hu-HU" sz="2600" dirty="0" err="1" smtClean="0">
                    <a:latin typeface="+mj-lt"/>
                    <a:ea typeface="+mj-ea"/>
                    <a:cs typeface="+mj-cs"/>
                  </a:rPr>
                  <a:t>bias-okat</a:t>
                </a:r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 tartalmazó vektor</a:t>
                </a:r>
              </a:p>
              <a:p>
                <a:pPr lvl="1"/>
                <a:r>
                  <a:rPr lang="hu-HU" sz="2600" dirty="0" smtClean="0">
                    <a:latin typeface="+mj-lt"/>
                    <a:ea typeface="+mj-ea"/>
                    <a:cs typeface="+mj-cs"/>
                  </a:rPr>
                  <a:t>Azaz a neuronháló felirható egy nagy függvényként</a:t>
                </a: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1037" t="-124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34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Neuronháló tanítása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sz="2800" dirty="0" smtClean="0">
                <a:latin typeface="+mj-lt"/>
                <a:ea typeface="+mj-ea"/>
                <a:cs typeface="+mj-cs"/>
              </a:rPr>
              <a:t>A neuronhálók tanításához két fontos elemre van szükségünk:</a:t>
            </a:r>
          </a:p>
          <a:p>
            <a:pPr lvl="1"/>
            <a:r>
              <a:rPr lang="hu-HU" sz="2800" dirty="0" smtClean="0">
                <a:latin typeface="+mj-lt"/>
                <a:ea typeface="+mj-ea"/>
                <a:cs typeface="+mj-cs"/>
              </a:rPr>
              <a:t>Egy hibafüggvényre, amely megmondja, hogy a háló mennyit hibázott adott példa esetén</a:t>
            </a:r>
          </a:p>
          <a:p>
            <a:pPr lvl="1"/>
            <a:r>
              <a:rPr lang="hu-HU" sz="2800" dirty="0" smtClean="0">
                <a:latin typeface="+mj-lt"/>
                <a:ea typeface="+mj-ea"/>
                <a:cs typeface="+mj-cs"/>
              </a:rPr>
              <a:t>Egy optimalizáló módszerre, amely adott beállítja a paramétereket (súlyok és </a:t>
            </a:r>
            <a:r>
              <a:rPr lang="hu-HU" sz="2800" dirty="0" err="1" smtClean="0">
                <a:latin typeface="+mj-lt"/>
                <a:ea typeface="+mj-ea"/>
                <a:cs typeface="+mj-cs"/>
              </a:rPr>
              <a:t>bias</a:t>
            </a:r>
            <a:r>
              <a:rPr lang="hu-HU" sz="2800" dirty="0" smtClean="0">
                <a:latin typeface="+mj-lt"/>
                <a:ea typeface="+mj-ea"/>
                <a:cs typeface="+mj-cs"/>
              </a:rPr>
              <a:t> értékeket), úgy, hogy a hibaérték minimális legyen</a:t>
            </a:r>
            <a:endParaRPr lang="hu-HU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77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Hibafüggvények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</p:spPr>
            <p:txBody>
              <a:bodyPr/>
              <a:lstStyle/>
              <a:p>
                <a:r>
                  <a:rPr lang="hu-HU" sz="3200" dirty="0" smtClean="0">
                    <a:latin typeface="+mj-lt"/>
                    <a:ea typeface="+mj-ea"/>
                    <a:cs typeface="+mj-cs"/>
                  </a:rPr>
                  <a:t>Négyzetes hiba</a:t>
                </a:r>
              </a:p>
              <a:p>
                <a:pPr lvl="1"/>
                <a:r>
                  <a:rPr lang="hu-HU" sz="3000" dirty="0" smtClean="0">
                    <a:latin typeface="+mj-lt"/>
                    <a:ea typeface="+mj-ea"/>
                    <a:cs typeface="+mj-cs"/>
                  </a:rPr>
                  <a:t>Regresszió esetén célszerű használni</a:t>
                </a:r>
                <a:endParaRPr lang="hu-HU" sz="3000" dirty="0">
                  <a:latin typeface="+mj-lt"/>
                  <a:ea typeface="+mj-ea"/>
                  <a:cs typeface="+mj-cs"/>
                </a:endParaRPr>
              </a:p>
              <a:p>
                <a:r>
                  <a:rPr lang="hu-HU" sz="3200" dirty="0" smtClean="0">
                    <a:latin typeface="+mj-lt"/>
                    <a:ea typeface="+mj-ea"/>
                    <a:cs typeface="+mj-cs"/>
                  </a:rPr>
                  <a:t>Keresztentrópia</a:t>
                </a:r>
              </a:p>
              <a:p>
                <a:pPr lvl="1"/>
                <a:r>
                  <a:rPr lang="hu-HU" sz="3000" dirty="0" smtClean="0">
                    <a:latin typeface="+mj-lt"/>
                    <a:ea typeface="+mj-ea"/>
                    <a:cs typeface="+mj-cs"/>
                  </a:rPr>
                  <a:t>Osztályozás esetén ezt szokás használni</a:t>
                </a:r>
              </a:p>
              <a:p>
                <a:pPr marL="3937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hu-HU" sz="30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sz="30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𝑐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u-HU" sz="30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</m:ctrlPr>
                            </m:sSubPr>
                            <m:e>
                              <m:r>
                                <a:rPr lang="hu-HU" sz="30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hu-HU" sz="3000" b="0" i="1" smtClean="0">
                                  <a:latin typeface="Cambria Math" panose="02040503050406030204" pitchFamily="18" charset="0"/>
                                  <a:ea typeface="+mj-ea"/>
                                  <a:cs typeface="+mj-cs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  <m:r>
                        <m:rPr>
                          <m:sty m:val="p"/>
                        </m:rPr>
                        <a:rPr lang="hu-HU" sz="3000" b="0" i="0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log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⁡(</m:t>
                      </m:r>
                      <m:sSub>
                        <m:sSubPr>
                          <m:ctrlPr>
                            <a:rPr lang="hu-HU" sz="30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lang="hu-HU" sz="30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𝑜</m:t>
                          </m:r>
                        </m:e>
                        <m:sub>
                          <m:r>
                            <a:rPr lang="hu-HU" sz="3000" b="0" i="1" smtClean="0"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𝑐</m:t>
                          </m:r>
                        </m:sub>
                      </m:sSub>
                      <m:r>
                        <a:rPr lang="hu-HU" sz="3000" b="0" i="1" smtClean="0"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</m:t>
                      </m:r>
                    </m:oMath>
                  </m:oMathPara>
                </a14:m>
                <a:endParaRPr lang="hu-HU" sz="3000" dirty="0" smtClean="0">
                  <a:latin typeface="+mj-lt"/>
                  <a:ea typeface="+mj-ea"/>
                  <a:cs typeface="+mj-cs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hu-H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hu-HU" sz="30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hu-HU" sz="3000" dirty="0" smtClean="0">
                    <a:latin typeface="+mj-lt"/>
                    <a:ea typeface="+mj-ea"/>
                    <a:cs typeface="+mj-cs"/>
                  </a:rPr>
                  <a:t> az elvárt kimenet (0 vagy 1),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000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hu-HU" sz="30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hu-HU" sz="3000" dirty="0" smtClean="0">
                    <a:latin typeface="+mj-lt"/>
                    <a:ea typeface="+mj-ea"/>
                    <a:cs typeface="+mj-cs"/>
                  </a:rPr>
                  <a:t> pedig a háló kimenete</a:t>
                </a:r>
              </a:p>
              <a:p>
                <a:pPr lvl="1"/>
                <a:endParaRPr lang="hu-HU" sz="3000" dirty="0"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7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35163"/>
                <a:ext cx="8229600" cy="4389437"/>
              </a:xfrm>
              <a:blipFill>
                <a:blip r:embed="rId2"/>
                <a:stretch>
                  <a:fillRect l="-1333" t="-1803" b="-388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7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16107</TotalTime>
  <Words>447</Words>
  <Application>Microsoft Office PowerPoint</Application>
  <PresentationFormat>Diavetítés a képernyőre (4:3 oldalarány)</PresentationFormat>
  <Paragraphs>72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682</cp:revision>
  <dcterms:created xsi:type="dcterms:W3CDTF">2011-08-30T15:18:14Z</dcterms:created>
  <dcterms:modified xsi:type="dcterms:W3CDTF">2018-09-21T08:54:31Z</dcterms:modified>
</cp:coreProperties>
</file>