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6" r:id="rId3"/>
    <p:sldId id="269" r:id="rId4"/>
    <p:sldId id="270" r:id="rId5"/>
    <p:sldId id="271" r:id="rId6"/>
    <p:sldId id="272" r:id="rId7"/>
    <p:sldId id="274" r:id="rId8"/>
    <p:sldId id="275" r:id="rId9"/>
    <p:sldId id="273" r:id="rId10"/>
  </p:sldIdLst>
  <p:sldSz cx="9144000" cy="6858000" type="screen4x3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6" autoAdjust="0"/>
    <p:restoredTop sz="94660"/>
  </p:normalViewPr>
  <p:slideViewPr>
    <p:cSldViewPr>
      <p:cViewPr varScale="1">
        <p:scale>
          <a:sx n="102" d="100"/>
          <a:sy n="102" d="100"/>
        </p:scale>
        <p:origin x="27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7D085B73-D1FB-4C50-9EB9-BA9AB4364144}" type="datetimeFigureOut">
              <a:rPr lang="hu-HU"/>
              <a:pPr>
                <a:defRPr/>
              </a:pPr>
              <a:t>2018.09.27.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7DFB59A-0918-48F4-BA1B-954CC3C7760E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5CEA707-EECA-42B2-BB05-B742B42F2385}" type="datetimeFigureOut">
              <a:rPr lang="hu-HU"/>
              <a:pPr>
                <a:defRPr/>
              </a:pPr>
              <a:t>2018.09.27.</a:t>
            </a:fld>
            <a:endParaRPr lang="hu-H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hu-H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E6ABB0D-31A0-4233-9449-EF07174F5A8C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hu-HU"/>
              <a:t>Alcím mintájának szerkesztése</a:t>
            </a:r>
            <a:endParaRPr lang="en-US"/>
          </a:p>
        </p:txBody>
      </p:sp>
      <p:sp>
        <p:nvSpPr>
          <p:cNvPr id="4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DADAF-971A-44B1-9704-1965160EEFC0}" type="datetime1">
              <a:rPr lang="hu-HU"/>
              <a:pPr>
                <a:defRPr/>
              </a:pPr>
              <a:t>2018.09.27.</a:t>
            </a:fld>
            <a:endParaRPr lang="hu-HU"/>
          </a:p>
        </p:txBody>
      </p:sp>
      <p:sp>
        <p:nvSpPr>
          <p:cNvPr id="5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8AEFA81D-C1B8-4DC0-8DDE-F63B9D623A08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0319158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6DE9A-FAF3-45B8-BF94-01901FA5EF93}" type="datetime1">
              <a:rPr lang="hu-HU"/>
              <a:pPr>
                <a:defRPr/>
              </a:pPr>
              <a:t>2018.09.27.</a:t>
            </a:fld>
            <a:endParaRPr lang="hu-HU"/>
          </a:p>
        </p:txBody>
      </p:sp>
      <p:sp>
        <p:nvSpPr>
          <p:cNvPr id="5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AB422-C2E2-4513-AA4C-112E226BC651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389714136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64D7E-ADC3-4F87-8C01-37633696D871}" type="datetime1">
              <a:rPr lang="hu-HU"/>
              <a:pPr>
                <a:defRPr/>
              </a:pPr>
              <a:t>2018.09.27.</a:t>
            </a:fld>
            <a:endParaRPr lang="hu-HU"/>
          </a:p>
        </p:txBody>
      </p:sp>
      <p:sp>
        <p:nvSpPr>
          <p:cNvPr id="5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D1340-5C3D-4F8D-A98D-764682338C0A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484542070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08FEE-638D-406A-BE3C-F6E01DE7424C}" type="datetime1">
              <a:rPr lang="hu-HU"/>
              <a:pPr>
                <a:defRPr/>
              </a:pPr>
              <a:t>2018.09.27.</a:t>
            </a:fld>
            <a:endParaRPr lang="hu-HU"/>
          </a:p>
        </p:txBody>
      </p:sp>
      <p:sp>
        <p:nvSpPr>
          <p:cNvPr id="5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15216-AA99-4E58-A08E-63CE30CDD953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809259374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E9A97-A459-4EEE-9A2C-4966CF447A58}" type="datetime1">
              <a:rPr lang="hu-HU"/>
              <a:pPr>
                <a:defRPr/>
              </a:pPr>
              <a:t>2018.09.27.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6DA66C3-2E41-4AF2-AF23-BBDF2D2C0F34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3438776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94423-C937-4ADA-BDB8-91188C0E78D2}" type="datetime1">
              <a:rPr lang="hu-HU"/>
              <a:pPr>
                <a:defRPr/>
              </a:pPr>
              <a:t>2018.09.27.</a:t>
            </a:fld>
            <a:endParaRPr lang="hu-HU"/>
          </a:p>
        </p:txBody>
      </p:sp>
      <p:sp>
        <p:nvSpPr>
          <p:cNvPr id="6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0D40F-9EE5-4EBA-B74E-84AF8DA517D5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539505594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7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1764D-30E3-4BEE-9D15-7B27B2796961}" type="datetime1">
              <a:rPr lang="hu-HU"/>
              <a:pPr>
                <a:defRPr/>
              </a:pPr>
              <a:t>2018.09.27.</a:t>
            </a:fld>
            <a:endParaRPr lang="hu-HU"/>
          </a:p>
        </p:txBody>
      </p:sp>
      <p:sp>
        <p:nvSpPr>
          <p:cNvPr id="8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15FA7-E2A7-4A20-8CF2-3484C15E7E7E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890812707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7E3B6-06DB-40B9-B7C8-860D0AE478ED}" type="datetime1">
              <a:rPr lang="hu-HU"/>
              <a:pPr>
                <a:defRPr/>
              </a:pPr>
              <a:t>2018.09.27.</a:t>
            </a:fld>
            <a:endParaRPr lang="hu-HU"/>
          </a:p>
        </p:txBody>
      </p:sp>
      <p:sp>
        <p:nvSpPr>
          <p:cNvPr id="4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654D9-43BB-4B4C-AEDD-79EEEB7C4B45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533984025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EE8B2-6E29-4796-BAEF-D03F89D589E0}" type="datetime1">
              <a:rPr lang="hu-HU"/>
              <a:pPr>
                <a:defRPr/>
              </a:pPr>
              <a:t>2018.09.27.</a:t>
            </a:fld>
            <a:endParaRPr lang="hu-HU"/>
          </a:p>
        </p:txBody>
      </p:sp>
      <p:sp>
        <p:nvSpPr>
          <p:cNvPr id="3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CDFA0-E787-456E-B0D7-840561D133D8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605826649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DC77A-FEBE-4ED0-AC2F-09F12F0BA14C}" type="datetime1">
              <a:rPr lang="hu-HU"/>
              <a:pPr>
                <a:defRPr/>
              </a:pPr>
              <a:t>2018.09.27.</a:t>
            </a:fld>
            <a:endParaRPr lang="hu-HU"/>
          </a:p>
        </p:txBody>
      </p:sp>
      <p:sp>
        <p:nvSpPr>
          <p:cNvPr id="6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33E63-15C4-4E40-938E-35AAA36F81BA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63934124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gy sarkán kerekítve levágott téglalap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Derékszögű háromszög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Szabadkézi sokszög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hu-HU" noProof="0"/>
              <a:t>Kép beszúrásához kattintson az ikonra</a:t>
            </a:r>
            <a:endParaRPr lang="en-US" noProof="0" dirty="0"/>
          </a:p>
        </p:txBody>
      </p:sp>
      <p:sp>
        <p:nvSpPr>
          <p:cNvPr id="9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6E5C1-FE17-4BFD-9FAE-845823C0CAA2}" type="datetime1">
              <a:rPr lang="hu-HU"/>
              <a:pPr>
                <a:defRPr/>
              </a:pPr>
              <a:t>2018.09.27.</a:t>
            </a:fld>
            <a:endParaRPr lang="hu-HU"/>
          </a:p>
        </p:txBody>
      </p:sp>
      <p:sp>
        <p:nvSpPr>
          <p:cNvPr id="10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1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FBF95-C62D-4DE5-8AF3-0B7E0AD9C6DA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130392074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Cím helye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  <a:endParaRPr lang="en-US" altLang="hu-HU" smtClean="0"/>
          </a:p>
        </p:txBody>
      </p:sp>
      <p:sp>
        <p:nvSpPr>
          <p:cNvPr id="1029" name="Szöveg helye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  <a:endParaRPr lang="en-US" altLang="hu-HU" smtClean="0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37AFD6BB-0483-4331-8422-925155E18236}" type="datetime1">
              <a:rPr lang="hu-HU"/>
              <a:pPr>
                <a:defRPr/>
              </a:pPr>
              <a:t>2018.09.27.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</a:defRPr>
            </a:lvl1pPr>
          </a:lstStyle>
          <a:p>
            <a:pPr>
              <a:defRPr/>
            </a:pPr>
            <a:fld id="{40076DB4-28A5-4675-8B64-24488D9F838F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  <p:grpSp>
        <p:nvGrpSpPr>
          <p:cNvPr id="1033" name="Csoportba foglalás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Szabadkézi sokszö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3" name="Szabadkézi sokszö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45" r:id="rId2"/>
    <p:sldLayoutId id="2147484154" r:id="rId3"/>
    <p:sldLayoutId id="2147484146" r:id="rId4"/>
    <p:sldLayoutId id="2147484147" r:id="rId5"/>
    <p:sldLayoutId id="2147484148" r:id="rId6"/>
    <p:sldLayoutId id="2147484149" r:id="rId7"/>
    <p:sldLayoutId id="2147484150" r:id="rId8"/>
    <p:sldLayoutId id="2147484155" r:id="rId9"/>
    <p:sldLayoutId id="2147484151" r:id="rId10"/>
    <p:sldLayoutId id="2147484152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/>
        </p:nvSpPr>
        <p:spPr>
          <a:xfrm>
            <a:off x="-642938" y="5429250"/>
            <a:ext cx="8229601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hu-HU" sz="4400" dirty="0">
              <a:latin typeface="Verdana" pitchFamily="34" charset="0"/>
              <a:ea typeface="+mj-ea"/>
              <a:cs typeface="+mj-cs"/>
            </a:endParaRPr>
          </a:p>
        </p:txBody>
      </p:sp>
      <p:pic>
        <p:nvPicPr>
          <p:cNvPr id="7171" name="Picture 12" descr="szte_cimer.tif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Cím 8"/>
          <p:cNvSpPr>
            <a:spLocks noGrp="1"/>
          </p:cNvSpPr>
          <p:nvPr>
            <p:ph type="title"/>
          </p:nvPr>
        </p:nvSpPr>
        <p:spPr>
          <a:xfrm>
            <a:off x="468313" y="1844824"/>
            <a:ext cx="8229600" cy="1584325"/>
          </a:xfrm>
        </p:spPr>
        <p:txBody>
          <a:bodyPr/>
          <a:lstStyle/>
          <a:p>
            <a:pPr algn="ctr" eaLnBrk="1" hangingPunct="1"/>
            <a:r>
              <a:rPr lang="hu-HU" altLang="hu-HU" sz="3200" dirty="0" smtClean="0"/>
              <a:t>Bevezetés a mély tanulásba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Cím 8"/>
          <p:cNvSpPr txBox="1">
            <a:spLocks/>
          </p:cNvSpPr>
          <p:nvPr/>
        </p:nvSpPr>
        <p:spPr bwMode="auto">
          <a:xfrm>
            <a:off x="479266" y="1158080"/>
            <a:ext cx="82296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hu-HU" altLang="hu-HU" sz="3600" dirty="0" smtClean="0">
                <a:solidFill>
                  <a:schemeClr val="tx1"/>
                </a:solidFill>
              </a:rPr>
              <a:t>Hagyományos hálók</a:t>
            </a:r>
          </a:p>
        </p:txBody>
      </p:sp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389437"/>
          </a:xfrm>
        </p:spPr>
        <p:txBody>
          <a:bodyPr/>
          <a:lstStyle/>
          <a:p>
            <a:r>
              <a:rPr lang="hu-HU" sz="3200" dirty="0" smtClean="0">
                <a:latin typeface="+mj-lt"/>
                <a:ea typeface="+mj-ea"/>
                <a:cs typeface="+mj-cs"/>
              </a:rPr>
              <a:t>Biológiai </a:t>
            </a:r>
            <a:r>
              <a:rPr lang="hu-HU" sz="3200" dirty="0" err="1" smtClean="0">
                <a:latin typeface="+mj-lt"/>
                <a:ea typeface="+mj-ea"/>
                <a:cs typeface="+mj-cs"/>
              </a:rPr>
              <a:t>inspirácó</a:t>
            </a:r>
            <a:r>
              <a:rPr lang="hu-HU" sz="3200" dirty="0" smtClean="0">
                <a:latin typeface="+mj-lt"/>
                <a:ea typeface="+mj-ea"/>
                <a:cs typeface="+mj-cs"/>
              </a:rPr>
              <a:t> alapján</a:t>
            </a:r>
          </a:p>
          <a:p>
            <a:r>
              <a:rPr lang="hu-HU" sz="3200" dirty="0" smtClean="0">
                <a:latin typeface="+mj-lt"/>
                <a:ea typeface="+mj-ea"/>
                <a:cs typeface="+mj-cs"/>
              </a:rPr>
              <a:t>Általában 1 </a:t>
            </a:r>
            <a:r>
              <a:rPr lang="hu-HU" sz="3200" dirty="0" err="1" smtClean="0">
                <a:latin typeface="+mj-lt"/>
                <a:ea typeface="+mj-ea"/>
                <a:cs typeface="+mj-cs"/>
              </a:rPr>
              <a:t>max</a:t>
            </a:r>
            <a:r>
              <a:rPr lang="hu-HU" sz="3200" dirty="0" smtClean="0">
                <a:latin typeface="+mj-lt"/>
                <a:ea typeface="+mj-ea"/>
                <a:cs typeface="+mj-cs"/>
              </a:rPr>
              <a:t> 2 rejtett réteg</a:t>
            </a:r>
          </a:p>
          <a:p>
            <a:r>
              <a:rPr lang="hu-HU" sz="3200" dirty="0" err="1" smtClean="0">
                <a:latin typeface="+mj-lt"/>
                <a:ea typeface="+mj-ea"/>
                <a:cs typeface="+mj-cs"/>
              </a:rPr>
              <a:t>Sigmoid</a:t>
            </a:r>
            <a:r>
              <a:rPr lang="hu-HU" sz="3200" dirty="0" smtClean="0">
                <a:latin typeface="+mj-lt"/>
                <a:ea typeface="+mj-ea"/>
                <a:cs typeface="+mj-cs"/>
              </a:rPr>
              <a:t> aktiváció a rejtett neuronokban</a:t>
            </a:r>
          </a:p>
          <a:p>
            <a:r>
              <a:rPr lang="hu-HU" sz="3200" dirty="0" smtClean="0">
                <a:latin typeface="+mj-lt"/>
                <a:ea typeface="+mj-ea"/>
                <a:cs typeface="+mj-cs"/>
              </a:rPr>
              <a:t>Tanítás a hiba visszaterjesztéses algoritmussal</a:t>
            </a:r>
          </a:p>
          <a:p>
            <a:r>
              <a:rPr lang="hu-HU" sz="3200" dirty="0">
                <a:latin typeface="+mj-lt"/>
                <a:ea typeface="+mj-ea"/>
                <a:cs typeface="+mj-cs"/>
              </a:rPr>
              <a:t>G</a:t>
            </a:r>
            <a:r>
              <a:rPr lang="hu-HU" sz="3200" dirty="0" smtClean="0">
                <a:latin typeface="+mj-lt"/>
                <a:ea typeface="+mj-ea"/>
                <a:cs typeface="+mj-cs"/>
              </a:rPr>
              <a:t>yakorlatban nem igazán adnak jó eredményt</a:t>
            </a:r>
          </a:p>
          <a:p>
            <a:endParaRPr lang="hu-HU" sz="32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1875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Cím 8"/>
          <p:cNvSpPr txBox="1">
            <a:spLocks/>
          </p:cNvSpPr>
          <p:nvPr/>
        </p:nvSpPr>
        <p:spPr bwMode="auto">
          <a:xfrm>
            <a:off x="479266" y="1158080"/>
            <a:ext cx="82296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hu-HU" altLang="hu-HU" sz="3600" dirty="0" smtClean="0">
                <a:solidFill>
                  <a:schemeClr val="tx1"/>
                </a:solidFill>
              </a:rPr>
              <a:t>Mély neuronhálók</a:t>
            </a:r>
          </a:p>
        </p:txBody>
      </p:sp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389437"/>
          </a:xfrm>
        </p:spPr>
        <p:txBody>
          <a:bodyPr/>
          <a:lstStyle/>
          <a:p>
            <a:r>
              <a:rPr lang="hu-HU" sz="3200" dirty="0" smtClean="0">
                <a:latin typeface="+mj-lt"/>
                <a:ea typeface="+mj-ea"/>
                <a:cs typeface="+mj-cs"/>
              </a:rPr>
              <a:t>2006-ban jelent meg a fogalom</a:t>
            </a:r>
          </a:p>
          <a:p>
            <a:r>
              <a:rPr lang="hu-HU" sz="3200" dirty="0" smtClean="0">
                <a:latin typeface="+mj-lt"/>
                <a:ea typeface="+mj-ea"/>
                <a:cs typeface="+mj-cs"/>
              </a:rPr>
              <a:t>Ötlet: használjunk több rejtett réteget</a:t>
            </a:r>
          </a:p>
          <a:p>
            <a:r>
              <a:rPr lang="hu-HU" sz="3200" dirty="0" smtClean="0">
                <a:latin typeface="+mj-lt"/>
                <a:ea typeface="+mj-ea"/>
                <a:cs typeface="+mj-cs"/>
              </a:rPr>
              <a:t>Korábban is próbálkoztak, de nem működött</a:t>
            </a:r>
          </a:p>
          <a:p>
            <a:r>
              <a:rPr lang="hu-HU" sz="3200" dirty="0" smtClean="0">
                <a:latin typeface="+mj-lt"/>
                <a:ea typeface="+mj-ea"/>
                <a:cs typeface="+mj-cs"/>
              </a:rPr>
              <a:t>Fontos megjegyezni, hogy 2006-ban már lehetőség volt GPU-n számolni</a:t>
            </a:r>
          </a:p>
          <a:p>
            <a:r>
              <a:rPr lang="hu-HU" sz="3200" dirty="0" smtClean="0">
                <a:latin typeface="+mj-lt"/>
                <a:ea typeface="+mj-ea"/>
                <a:cs typeface="+mj-cs"/>
              </a:rPr>
              <a:t>Manapság rengeteg területen ilyeneket használnak</a:t>
            </a:r>
            <a:endParaRPr lang="hu-HU" sz="32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4967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Cím 8"/>
          <p:cNvSpPr txBox="1">
            <a:spLocks/>
          </p:cNvSpPr>
          <p:nvPr/>
        </p:nvSpPr>
        <p:spPr bwMode="auto">
          <a:xfrm>
            <a:off x="479266" y="1158080"/>
            <a:ext cx="82296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hu-HU" altLang="hu-HU" sz="3600" dirty="0" smtClean="0">
                <a:solidFill>
                  <a:schemeClr val="tx1"/>
                </a:solidFill>
              </a:rPr>
              <a:t>Eltűnő gradiens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artalom hely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935163"/>
                <a:ext cx="8229600" cy="4389437"/>
              </a:xfrm>
            </p:spPr>
            <p:txBody>
              <a:bodyPr/>
              <a:lstStyle/>
              <a:p>
                <a:r>
                  <a:rPr lang="hu-HU" sz="3600" dirty="0" err="1" smtClean="0">
                    <a:latin typeface="+mj-lt"/>
                    <a:ea typeface="+mj-ea"/>
                    <a:cs typeface="+mj-cs"/>
                  </a:rPr>
                  <a:t>Vanishing</a:t>
                </a:r>
                <a:r>
                  <a:rPr lang="hu-HU" sz="3600" dirty="0" smtClean="0">
                    <a:latin typeface="+mj-lt"/>
                    <a:ea typeface="+mj-ea"/>
                    <a:cs typeface="+mj-cs"/>
                  </a:rPr>
                  <a:t> </a:t>
                </a:r>
                <a:r>
                  <a:rPr lang="hu-HU" sz="3600" dirty="0" err="1" smtClean="0">
                    <a:latin typeface="+mj-lt"/>
                    <a:ea typeface="+mj-ea"/>
                    <a:cs typeface="+mj-cs"/>
                  </a:rPr>
                  <a:t>gradient</a:t>
                </a:r>
                <a:r>
                  <a:rPr lang="hu-HU" sz="3600" dirty="0" smtClean="0">
                    <a:latin typeface="+mj-lt"/>
                    <a:ea typeface="+mj-ea"/>
                    <a:cs typeface="+mj-cs"/>
                  </a:rPr>
                  <a:t>:</a:t>
                </a:r>
              </a:p>
              <a:p>
                <a:pPr lvl="1"/>
                <a:r>
                  <a:rPr lang="hu-HU" sz="3400" dirty="0" smtClean="0">
                    <a:latin typeface="+mj-lt"/>
                    <a:ea typeface="+mj-ea"/>
                    <a:cs typeface="+mj-cs"/>
                  </a:rPr>
                  <a:t>A tanítás során a láncszabály esetén:</a:t>
                </a:r>
              </a:p>
              <a:p>
                <a:pPr marL="393700" lvl="1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hu-HU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</m:e>
                      <m:sub>
                        <m:r>
                          <a:rPr lang="hu-HU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sub>
                    </m:sSub>
                    <m:r>
                      <a:rPr lang="hu-HU" sz="3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hu-HU" sz="36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3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hu-HU" sz="3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  <m:r>
                      <a:rPr lang="hu-HU" sz="36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(1−</m:t>
                    </m:r>
                    <m:sSub>
                      <m:sSubPr>
                        <m:ctrlPr>
                          <a:rPr lang="hu-HU" sz="3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3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hu-HU" sz="3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  <m:r>
                      <a:rPr lang="hu-HU" sz="36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nary>
                      <m:naryPr>
                        <m:chr m:val="∑"/>
                        <m:supHide m:val="on"/>
                        <m:ctrlPr>
                          <a:rPr lang="hu-HU" sz="36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hu-HU" sz="36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hu-HU" sz="3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sz="3600" i="1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hu-HU" sz="3600" i="1">
                                <a:latin typeface="Cambria Math" panose="02040503050406030204" pitchFamily="18" charset="0"/>
                              </a:rPr>
                              <m:t>h𝑘</m:t>
                            </m:r>
                          </m:sub>
                        </m:sSub>
                        <m:sSub>
                          <m:sSubPr>
                            <m:ctrlPr>
                              <a:rPr lang="hu-HU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𝛿</m:t>
                            </m:r>
                          </m:e>
                          <m:sub>
                            <m:r>
                              <a:rPr lang="hu-HU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</m:nary>
                    <m:r>
                      <a:rPr lang="hu-HU" sz="36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hu-HU" sz="3600" dirty="0"/>
                  <a:t>,</a:t>
                </a:r>
              </a:p>
              <a:p>
                <a:pPr lvl="1"/>
                <a:r>
                  <a:rPr lang="hu-HU" sz="3400" dirty="0" smtClean="0">
                    <a:latin typeface="+mj-lt"/>
                    <a:ea typeface="+mj-ea"/>
                    <a:cs typeface="+mj-cs"/>
                  </a:rPr>
                  <a:t>A </a:t>
                </a:r>
                <a:r>
                  <a:rPr lang="hu-HU" sz="3400" dirty="0" err="1" smtClean="0">
                    <a:latin typeface="+mj-lt"/>
                    <a:ea typeface="+mj-ea"/>
                    <a:cs typeface="+mj-cs"/>
                  </a:rPr>
                  <a:t>Sigmoid</a:t>
                </a:r>
                <a:r>
                  <a:rPr lang="hu-HU" sz="3400" dirty="0" smtClean="0">
                    <a:latin typeface="+mj-lt"/>
                    <a:ea typeface="+mj-ea"/>
                    <a:cs typeface="+mj-cs"/>
                  </a:rPr>
                  <a:t> aktiváció miatt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hu-HU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</m:oMath>
                </a14:m>
                <a:r>
                  <a:rPr lang="hu-HU" sz="3400" dirty="0" smtClean="0">
                    <a:latin typeface="+mj-lt"/>
                    <a:ea typeface="+mj-ea"/>
                    <a:cs typeface="+mj-cs"/>
                  </a:rPr>
                  <a:t> értékkészlete a [0,1] intervallum</a:t>
                </a:r>
              </a:p>
              <a:p>
                <a:pPr lvl="1"/>
                <a:r>
                  <a:rPr lang="hu-HU" sz="3400" dirty="0" smtClean="0">
                    <a:latin typeface="+mj-lt"/>
                    <a:ea typeface="+mj-ea"/>
                    <a:cs typeface="+mj-cs"/>
                  </a:rPr>
                  <a:t>Több rejtett réteg esetén egyre kisebb lesz a gradiens (nem tanulnak a mélyebb rétegek)</a:t>
                </a:r>
                <a:endParaRPr lang="hu-HU" sz="3400" dirty="0" smtClean="0">
                  <a:latin typeface="+mj-lt"/>
                  <a:ea typeface="+mj-ea"/>
                  <a:cs typeface="+mj-cs"/>
                </a:endParaRPr>
              </a:p>
            </p:txBody>
          </p:sp>
        </mc:Choice>
        <mc:Fallback>
          <p:sp>
            <p:nvSpPr>
              <p:cNvPr id="7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935163"/>
                <a:ext cx="8229600" cy="4389437"/>
              </a:xfrm>
              <a:blipFill>
                <a:blip r:embed="rId2"/>
                <a:stretch>
                  <a:fillRect l="-1704" t="-2080" r="-2815" b="-12344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093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Cím 8"/>
          <p:cNvSpPr txBox="1">
            <a:spLocks/>
          </p:cNvSpPr>
          <p:nvPr/>
        </p:nvSpPr>
        <p:spPr bwMode="auto">
          <a:xfrm>
            <a:off x="479266" y="1158080"/>
            <a:ext cx="82296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hu-HU" altLang="hu-HU" sz="3600" dirty="0" err="1" smtClean="0">
                <a:solidFill>
                  <a:schemeClr val="tx1"/>
                </a:solidFill>
              </a:rPr>
              <a:t>Explaining</a:t>
            </a:r>
            <a:r>
              <a:rPr lang="hu-HU" altLang="hu-HU" sz="3600" dirty="0" smtClean="0">
                <a:solidFill>
                  <a:schemeClr val="tx1"/>
                </a:solidFill>
              </a:rPr>
              <a:t> </a:t>
            </a:r>
            <a:r>
              <a:rPr lang="hu-HU" altLang="hu-HU" sz="3600" dirty="0" err="1" smtClean="0">
                <a:solidFill>
                  <a:schemeClr val="tx1"/>
                </a:solidFill>
              </a:rPr>
              <a:t>away</a:t>
            </a:r>
            <a:endParaRPr lang="hu-HU" altLang="hu-HU" sz="3600" dirty="0" smtClean="0">
              <a:solidFill>
                <a:schemeClr val="tx1"/>
              </a:solidFill>
            </a:endParaRPr>
          </a:p>
        </p:txBody>
      </p:sp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389437"/>
          </a:xfrm>
        </p:spPr>
        <p:txBody>
          <a:bodyPr/>
          <a:lstStyle/>
          <a:p>
            <a:r>
              <a:rPr lang="hu-HU" sz="2800" dirty="0" smtClean="0">
                <a:latin typeface="+mj-lt"/>
                <a:ea typeface="+mj-ea"/>
                <a:cs typeface="+mj-cs"/>
              </a:rPr>
              <a:t>Visszafele </a:t>
            </a:r>
            <a:r>
              <a:rPr lang="hu-HU" sz="2800" dirty="0">
                <a:latin typeface="+mj-lt"/>
                <a:ea typeface="+mj-ea"/>
                <a:cs typeface="+mj-cs"/>
              </a:rPr>
              <a:t>haladva egyre kevésbé tudja </a:t>
            </a:r>
            <a:r>
              <a:rPr lang="hu-HU" sz="2800" dirty="0" smtClean="0">
                <a:latin typeface="+mj-lt"/>
                <a:ea typeface="+mj-ea"/>
                <a:cs typeface="+mj-cs"/>
              </a:rPr>
              <a:t>a tanítóalgoritmus megmondani</a:t>
            </a:r>
            <a:r>
              <a:rPr lang="hu-HU" sz="2800" dirty="0">
                <a:latin typeface="+mj-lt"/>
                <a:ea typeface="+mj-ea"/>
                <a:cs typeface="+mj-cs"/>
              </a:rPr>
              <a:t>, hogy </a:t>
            </a:r>
            <a:r>
              <a:rPr lang="hu-HU" sz="2800" dirty="0" smtClean="0">
                <a:latin typeface="+mj-lt"/>
                <a:ea typeface="+mj-ea"/>
                <a:cs typeface="+mj-cs"/>
              </a:rPr>
              <a:t>melyik   </a:t>
            </a:r>
            <a:r>
              <a:rPr lang="hu-HU" sz="2800" dirty="0">
                <a:latin typeface="+mj-lt"/>
                <a:ea typeface="+mj-ea"/>
                <a:cs typeface="+mj-cs"/>
              </a:rPr>
              <a:t>neuronnak mit érdemes reprezentálnia</a:t>
            </a:r>
            <a:endParaRPr lang="hu-HU" sz="2800" dirty="0">
              <a:latin typeface="+mj-lt"/>
              <a:ea typeface="+mj-ea"/>
              <a:cs typeface="+mj-cs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5791" y="3140968"/>
            <a:ext cx="2876550" cy="3082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003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Cím 8"/>
          <p:cNvSpPr txBox="1">
            <a:spLocks/>
          </p:cNvSpPr>
          <p:nvPr/>
        </p:nvSpPr>
        <p:spPr bwMode="auto">
          <a:xfrm>
            <a:off x="479266" y="1158080"/>
            <a:ext cx="82296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hu-HU" altLang="hu-HU" sz="3600" dirty="0" smtClean="0">
                <a:solidFill>
                  <a:schemeClr val="tx1"/>
                </a:solidFill>
              </a:rPr>
              <a:t>Megoldások</a:t>
            </a:r>
          </a:p>
        </p:txBody>
      </p:sp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389437"/>
          </a:xfrm>
        </p:spPr>
        <p:txBody>
          <a:bodyPr/>
          <a:lstStyle/>
          <a:p>
            <a:r>
              <a:rPr lang="hu-HU" sz="3200" dirty="0" smtClean="0">
                <a:latin typeface="+mj-lt"/>
                <a:ea typeface="+mj-ea"/>
                <a:cs typeface="+mj-cs"/>
              </a:rPr>
              <a:t>Előtanításos </a:t>
            </a:r>
            <a:r>
              <a:rPr lang="hu-HU" sz="3200" dirty="0" smtClean="0">
                <a:latin typeface="+mj-lt"/>
                <a:ea typeface="+mj-ea"/>
                <a:cs typeface="+mj-cs"/>
              </a:rPr>
              <a:t>módszerek:</a:t>
            </a:r>
          </a:p>
          <a:p>
            <a:pPr lvl="1"/>
            <a:r>
              <a:rPr lang="hu-HU" sz="3200" dirty="0" smtClean="0">
                <a:latin typeface="+mj-lt"/>
                <a:ea typeface="+mj-ea"/>
                <a:cs typeface="+mj-cs"/>
              </a:rPr>
              <a:t>A háló tanítása 2 lépésben</a:t>
            </a:r>
          </a:p>
          <a:p>
            <a:pPr marL="908050" lvl="1" indent="-514350">
              <a:buFont typeface="+mj-lt"/>
              <a:buAutoNum type="arabicPeriod"/>
            </a:pPr>
            <a:r>
              <a:rPr lang="hu-HU" sz="3200" dirty="0" smtClean="0">
                <a:latin typeface="+mj-lt"/>
                <a:ea typeface="+mj-ea"/>
                <a:cs typeface="+mj-cs"/>
              </a:rPr>
              <a:t>Előtanítás, ami inicializálja a súlyokat</a:t>
            </a:r>
          </a:p>
          <a:p>
            <a:pPr marL="908050" lvl="1" indent="-514350">
              <a:buFont typeface="+mj-lt"/>
              <a:buAutoNum type="arabicPeriod"/>
            </a:pPr>
            <a:r>
              <a:rPr lang="hu-HU" sz="3200" dirty="0" err="1" smtClean="0">
                <a:latin typeface="+mj-lt"/>
                <a:ea typeface="+mj-ea"/>
                <a:cs typeface="+mj-cs"/>
              </a:rPr>
              <a:t>Finomhagolás</a:t>
            </a:r>
            <a:endParaRPr lang="hu-HU" sz="3200" dirty="0">
              <a:latin typeface="+mj-lt"/>
              <a:ea typeface="+mj-ea"/>
              <a:cs typeface="+mj-cs"/>
            </a:endParaRPr>
          </a:p>
          <a:p>
            <a:r>
              <a:rPr lang="hu-HU" sz="3200" dirty="0" smtClean="0">
                <a:latin typeface="+mj-lt"/>
                <a:ea typeface="+mj-ea"/>
                <a:cs typeface="+mj-cs"/>
              </a:rPr>
              <a:t>Háló módosítása:</a:t>
            </a:r>
          </a:p>
          <a:p>
            <a:pPr lvl="1"/>
            <a:r>
              <a:rPr lang="hu-HU" sz="3000" dirty="0" smtClean="0">
                <a:latin typeface="+mj-lt"/>
                <a:ea typeface="+mj-ea"/>
                <a:cs typeface="+mj-cs"/>
              </a:rPr>
              <a:t>Célszerű a </a:t>
            </a:r>
            <a:r>
              <a:rPr lang="hu-HU" sz="3000" dirty="0" err="1" smtClean="0">
                <a:latin typeface="+mj-lt"/>
                <a:ea typeface="+mj-ea"/>
                <a:cs typeface="+mj-cs"/>
              </a:rPr>
              <a:t>Sigmoid</a:t>
            </a:r>
            <a:r>
              <a:rPr lang="hu-HU" sz="3000" dirty="0" smtClean="0">
                <a:latin typeface="+mj-lt"/>
                <a:ea typeface="+mj-ea"/>
                <a:cs typeface="+mj-cs"/>
              </a:rPr>
              <a:t> függvény lecserélni</a:t>
            </a:r>
          </a:p>
          <a:p>
            <a:pPr lvl="1"/>
            <a:r>
              <a:rPr lang="hu-HU" sz="3000" dirty="0" smtClean="0">
                <a:latin typeface="+mj-lt"/>
                <a:ea typeface="+mj-ea"/>
                <a:cs typeface="+mj-cs"/>
              </a:rPr>
              <a:t>A háló struktúráján is lehet módosítani</a:t>
            </a:r>
            <a:endParaRPr lang="hu-HU" sz="3000" dirty="0" smtClean="0"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endParaRPr lang="hu-HU" sz="3200" dirty="0" smtClean="0">
              <a:latin typeface="+mj-lt"/>
              <a:ea typeface="+mj-ea"/>
              <a:cs typeface="+mj-cs"/>
            </a:endParaRPr>
          </a:p>
          <a:p>
            <a:endParaRPr lang="hu-HU" sz="36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3716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Cím 8"/>
          <p:cNvSpPr txBox="1">
            <a:spLocks/>
          </p:cNvSpPr>
          <p:nvPr/>
        </p:nvSpPr>
        <p:spPr bwMode="auto">
          <a:xfrm>
            <a:off x="479266" y="1158080"/>
            <a:ext cx="82296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hu-HU" altLang="hu-HU" sz="3600" dirty="0" smtClean="0">
                <a:solidFill>
                  <a:schemeClr val="tx1"/>
                </a:solidFill>
              </a:rPr>
              <a:t>DBN</a:t>
            </a:r>
          </a:p>
        </p:txBody>
      </p:sp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389437"/>
          </a:xfrm>
        </p:spPr>
        <p:txBody>
          <a:bodyPr/>
          <a:lstStyle/>
          <a:p>
            <a:r>
              <a:rPr lang="hu-HU" sz="3200" dirty="0">
                <a:latin typeface="+mj-lt"/>
                <a:ea typeface="+mj-ea"/>
                <a:cs typeface="+mj-cs"/>
              </a:rPr>
              <a:t>Deep </a:t>
            </a:r>
            <a:r>
              <a:rPr lang="hu-HU" sz="3200" dirty="0" err="1">
                <a:latin typeface="+mj-lt"/>
                <a:ea typeface="+mj-ea"/>
                <a:cs typeface="+mj-cs"/>
              </a:rPr>
              <a:t>Belief</a:t>
            </a:r>
            <a:r>
              <a:rPr lang="hu-HU" sz="3200" dirty="0">
                <a:latin typeface="+mj-lt"/>
                <a:ea typeface="+mj-ea"/>
                <a:cs typeface="+mj-cs"/>
              </a:rPr>
              <a:t> Network: </a:t>
            </a:r>
          </a:p>
          <a:p>
            <a:pPr lvl="1"/>
            <a:r>
              <a:rPr lang="hu-HU" sz="3000" dirty="0">
                <a:latin typeface="+mj-lt"/>
                <a:ea typeface="+mj-ea"/>
                <a:cs typeface="+mj-cs"/>
              </a:rPr>
              <a:t>korlátos </a:t>
            </a:r>
            <a:r>
              <a:rPr lang="hu-HU" sz="3000" dirty="0" smtClean="0">
                <a:latin typeface="+mj-lt"/>
                <a:ea typeface="+mj-ea"/>
                <a:cs typeface="+mj-cs"/>
              </a:rPr>
              <a:t>Boltzmann-gépekből mély </a:t>
            </a:r>
            <a:r>
              <a:rPr lang="hu-HU" sz="3000" dirty="0">
                <a:latin typeface="+mj-lt"/>
                <a:ea typeface="+mj-ea"/>
                <a:cs typeface="+mj-cs"/>
              </a:rPr>
              <a:t>háló építése</a:t>
            </a:r>
          </a:p>
          <a:p>
            <a:pPr lvl="1"/>
            <a:r>
              <a:rPr lang="hu-HU" sz="3000" dirty="0">
                <a:latin typeface="+mj-lt"/>
                <a:ea typeface="+mj-ea"/>
                <a:cs typeface="+mj-cs"/>
              </a:rPr>
              <a:t>betanítás: CD-algoritmus rétegenként</a:t>
            </a:r>
          </a:p>
          <a:p>
            <a:endParaRPr lang="hu-HU" sz="3600" dirty="0"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366" y="3501008"/>
            <a:ext cx="6121400" cy="291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86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Cím 8"/>
          <p:cNvSpPr txBox="1">
            <a:spLocks/>
          </p:cNvSpPr>
          <p:nvPr/>
        </p:nvSpPr>
        <p:spPr bwMode="auto">
          <a:xfrm>
            <a:off x="479266" y="1158080"/>
            <a:ext cx="82296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hu-HU" altLang="hu-HU" sz="3600" dirty="0" smtClean="0">
                <a:solidFill>
                  <a:schemeClr val="tx1"/>
                </a:solidFill>
              </a:rPr>
              <a:t>DPT</a:t>
            </a:r>
          </a:p>
        </p:txBody>
      </p:sp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389437"/>
          </a:xfrm>
        </p:spPr>
        <p:txBody>
          <a:bodyPr/>
          <a:lstStyle/>
          <a:p>
            <a:r>
              <a:rPr lang="hu-HU" sz="3200" dirty="0">
                <a:latin typeface="+mj-lt"/>
                <a:ea typeface="+mj-ea"/>
                <a:cs typeface="+mj-cs"/>
              </a:rPr>
              <a:t>A DBN előtanítás </a:t>
            </a:r>
            <a:r>
              <a:rPr lang="hu-HU" sz="3200" dirty="0" smtClean="0">
                <a:latin typeface="+mj-lt"/>
                <a:ea typeface="+mj-ea"/>
                <a:cs typeface="+mj-cs"/>
              </a:rPr>
              <a:t>alternatívája ami csak hagyományos módszereket alkalmaz</a:t>
            </a:r>
            <a:endParaRPr lang="hu-HU" sz="3200" dirty="0">
              <a:latin typeface="+mj-lt"/>
              <a:ea typeface="+mj-ea"/>
              <a:cs typeface="+mj-cs"/>
            </a:endParaRPr>
          </a:p>
          <a:p>
            <a:endParaRPr lang="hu-HU" sz="3600" dirty="0">
              <a:latin typeface="+mj-lt"/>
              <a:ea typeface="+mj-ea"/>
              <a:cs typeface="+mj-cs"/>
            </a:endParaRPr>
          </a:p>
        </p:txBody>
      </p:sp>
      <p:pic>
        <p:nvPicPr>
          <p:cNvPr id="6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996952"/>
            <a:ext cx="7650163" cy="342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4250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Cím 8"/>
          <p:cNvSpPr txBox="1">
            <a:spLocks/>
          </p:cNvSpPr>
          <p:nvPr/>
        </p:nvSpPr>
        <p:spPr bwMode="auto">
          <a:xfrm>
            <a:off x="479266" y="1158080"/>
            <a:ext cx="82296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hu-HU" altLang="hu-HU" sz="3600" dirty="0" smtClean="0">
                <a:solidFill>
                  <a:schemeClr val="tx1"/>
                </a:solidFill>
              </a:rPr>
              <a:t>Új aktivációs függvények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artalom hely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935163"/>
                <a:ext cx="8229600" cy="4389437"/>
              </a:xfrm>
            </p:spPr>
            <p:txBody>
              <a:bodyPr/>
              <a:lstStyle/>
              <a:p>
                <a:r>
                  <a:rPr lang="hu-HU" sz="3200" dirty="0" smtClean="0">
                    <a:latin typeface="+mj-lt"/>
                    <a:ea typeface="+mj-ea"/>
                    <a:cs typeface="+mj-cs"/>
                  </a:rPr>
                  <a:t>Egyenirányító/</a:t>
                </a:r>
                <a:r>
                  <a:rPr lang="hu-HU" sz="3200" dirty="0" err="1" smtClean="0">
                    <a:latin typeface="+mj-lt"/>
                    <a:ea typeface="+mj-ea"/>
                    <a:cs typeface="+mj-cs"/>
                  </a:rPr>
                  <a:t>rectifier</a:t>
                </a:r>
                <a:r>
                  <a:rPr lang="hu-HU" sz="3200" dirty="0" smtClean="0">
                    <a:latin typeface="+mj-lt"/>
                    <a:ea typeface="+mj-ea"/>
                    <a:cs typeface="+mj-cs"/>
                  </a:rPr>
                  <a:t> aktiváció</a:t>
                </a:r>
              </a:p>
              <a:p>
                <a:pPr marL="3937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hu-HU" sz="3200" b="0" i="1" smtClean="0">
                          <a:latin typeface="Cambria Math" panose="02040503050406030204" pitchFamily="18" charset="0"/>
                          <a:ea typeface="+mj-ea"/>
                          <a:cs typeface="+mj-cs"/>
                        </a:rPr>
                        <m:t>𝑅𝑒𝐿𝑈</m:t>
                      </m:r>
                      <m:d>
                        <m:dPr>
                          <m:ctrlPr>
                            <a:rPr lang="hu-HU" sz="3200" b="0" i="1" smtClean="0">
                              <a:latin typeface="Cambria Math" panose="02040503050406030204" pitchFamily="18" charset="0"/>
                              <a:ea typeface="+mj-ea"/>
                              <a:cs typeface="+mj-cs"/>
                            </a:rPr>
                          </m:ctrlPr>
                        </m:dPr>
                        <m:e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+mj-ea"/>
                              <a:cs typeface="+mj-cs"/>
                            </a:rPr>
                            <m:t>𝑥</m:t>
                          </m:r>
                        </m:e>
                      </m:d>
                      <m:r>
                        <a:rPr lang="hu-HU" sz="3200" b="0" i="1" smtClean="0">
                          <a:latin typeface="Cambria Math" panose="02040503050406030204" pitchFamily="18" charset="0"/>
                          <a:ea typeface="+mj-ea"/>
                          <a:cs typeface="+mj-cs"/>
                        </a:rPr>
                        <m:t>=</m:t>
                      </m:r>
                      <m:r>
                        <m:rPr>
                          <m:sty m:val="p"/>
                        </m:rPr>
                        <a:rPr lang="hu-HU" sz="3200" b="0" i="0" smtClean="0">
                          <a:latin typeface="Cambria Math" panose="02040503050406030204" pitchFamily="18" charset="0"/>
                          <a:ea typeface="+mj-ea"/>
                          <a:cs typeface="+mj-cs"/>
                        </a:rPr>
                        <m:t>max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  <a:ea typeface="+mj-ea"/>
                          <a:cs typeface="+mj-cs"/>
                        </a:rPr>
                        <m:t>⁡(0,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  <a:ea typeface="+mj-ea"/>
                          <a:cs typeface="+mj-cs"/>
                        </a:rPr>
                        <m:t>𝑥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  <a:ea typeface="+mj-ea"/>
                          <a:cs typeface="+mj-cs"/>
                        </a:rPr>
                        <m:t>)</m:t>
                      </m:r>
                    </m:oMath>
                  </m:oMathPara>
                </a14:m>
                <a:endParaRPr lang="hu-HU" sz="3200" dirty="0" smtClean="0">
                  <a:latin typeface="+mj-lt"/>
                  <a:ea typeface="+mj-ea"/>
                  <a:cs typeface="+mj-cs"/>
                </a:endParaRPr>
              </a:p>
              <a:p>
                <a:pPr lvl="1"/>
                <a:r>
                  <a:rPr lang="hu-HU" sz="3200" dirty="0" smtClean="0">
                    <a:latin typeface="+mj-lt"/>
                    <a:ea typeface="+mj-ea"/>
                    <a:cs typeface="+mj-cs"/>
                  </a:rPr>
                  <a:t>Megoldja a </a:t>
                </a:r>
                <a:r>
                  <a:rPr lang="hu-HU" sz="3200" dirty="0" err="1" smtClean="0">
                    <a:latin typeface="+mj-lt"/>
                    <a:ea typeface="+mj-ea"/>
                    <a:cs typeface="+mj-cs"/>
                  </a:rPr>
                  <a:t>vanishing</a:t>
                </a:r>
                <a:r>
                  <a:rPr lang="hu-HU" sz="3200" dirty="0" smtClean="0">
                    <a:latin typeface="+mj-lt"/>
                    <a:ea typeface="+mj-ea"/>
                    <a:cs typeface="+mj-cs"/>
                  </a:rPr>
                  <a:t> </a:t>
                </a:r>
                <a:r>
                  <a:rPr lang="hu-HU" sz="3200" dirty="0" err="1" smtClean="0">
                    <a:latin typeface="+mj-lt"/>
                    <a:ea typeface="+mj-ea"/>
                    <a:cs typeface="+mj-cs"/>
                  </a:rPr>
                  <a:t>gradientet</a:t>
                </a:r>
                <a:endParaRPr lang="hu-HU" sz="3200" dirty="0" smtClean="0">
                  <a:latin typeface="+mj-lt"/>
                  <a:ea typeface="+mj-ea"/>
                  <a:cs typeface="+mj-cs"/>
                </a:endParaRPr>
              </a:p>
              <a:p>
                <a:pPr lvl="1"/>
                <a:r>
                  <a:rPr lang="hu-HU" sz="3200" dirty="0" smtClean="0">
                    <a:latin typeface="+mj-lt"/>
                    <a:ea typeface="+mj-ea"/>
                    <a:cs typeface="+mj-cs"/>
                  </a:rPr>
                  <a:t>Matematikai szempontból vannak problémák vele, de gyakorlatban jól működik</a:t>
                </a:r>
                <a:endParaRPr lang="hu-HU" sz="3200" dirty="0">
                  <a:latin typeface="+mj-lt"/>
                  <a:ea typeface="+mj-ea"/>
                  <a:cs typeface="+mj-cs"/>
                </a:endParaRPr>
              </a:p>
              <a:p>
                <a:r>
                  <a:rPr lang="hu-HU" sz="3200" dirty="0" err="1" smtClean="0">
                    <a:latin typeface="+mj-lt"/>
                    <a:ea typeface="+mj-ea"/>
                    <a:cs typeface="+mj-cs"/>
                  </a:rPr>
                  <a:t>For</a:t>
                </a:r>
                <a:r>
                  <a:rPr lang="hu-HU" sz="3200" dirty="0" smtClean="0">
                    <a:latin typeface="+mj-lt"/>
                    <a:ea typeface="+mj-ea"/>
                    <a:cs typeface="+mj-cs"/>
                  </a:rPr>
                  <a:t> more: </a:t>
                </a:r>
                <a:r>
                  <a:rPr lang="hu-HU" sz="2800" dirty="0" smtClean="0">
                    <a:latin typeface="+mj-lt"/>
                    <a:ea typeface="+mj-ea"/>
                    <a:cs typeface="+mj-cs"/>
                  </a:rPr>
                  <a:t>https</a:t>
                </a:r>
                <a:r>
                  <a:rPr lang="hu-HU" sz="2800" dirty="0">
                    <a:latin typeface="+mj-lt"/>
                    <a:ea typeface="+mj-ea"/>
                    <a:cs typeface="+mj-cs"/>
                  </a:rPr>
                  <a:t>://en.wikipedia.org/wiki/Activation_function</a:t>
                </a:r>
                <a:endParaRPr lang="hu-HU" sz="2800" dirty="0">
                  <a:latin typeface="+mj-lt"/>
                  <a:ea typeface="+mj-ea"/>
                  <a:cs typeface="+mj-cs"/>
                </a:endParaRPr>
              </a:p>
            </p:txBody>
          </p:sp>
        </mc:Choice>
        <mc:Fallback>
          <p:sp>
            <p:nvSpPr>
              <p:cNvPr id="7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935163"/>
                <a:ext cx="8229600" cy="4389437"/>
              </a:xfrm>
              <a:blipFill>
                <a:blip r:embed="rId2"/>
                <a:stretch>
                  <a:fillRect l="-1333" t="-1803" r="-163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099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20368</TotalTime>
  <Words>155</Words>
  <Application>Microsoft Office PowerPoint</Application>
  <PresentationFormat>Diavetítés a képernyőre (4:3 oldalarány)</PresentationFormat>
  <Paragraphs>41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6" baseType="lpstr">
      <vt:lpstr>Arial</vt:lpstr>
      <vt:lpstr>Calibri</vt:lpstr>
      <vt:lpstr>Cambria Math</vt:lpstr>
      <vt:lpstr>Constantia</vt:lpstr>
      <vt:lpstr>Verdana</vt:lpstr>
      <vt:lpstr>Wingdings 2</vt:lpstr>
      <vt:lpstr>Áramlás</vt:lpstr>
      <vt:lpstr>Bevezetés a mély tanulásba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Tamas</cp:lastModifiedBy>
  <cp:revision>690</cp:revision>
  <dcterms:created xsi:type="dcterms:W3CDTF">2011-08-30T15:18:14Z</dcterms:created>
  <dcterms:modified xsi:type="dcterms:W3CDTF">2018-09-30T07:29:33Z</dcterms:modified>
</cp:coreProperties>
</file>