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84" r:id="rId4"/>
    <p:sldId id="277" r:id="rId5"/>
    <p:sldId id="278" r:id="rId6"/>
    <p:sldId id="279" r:id="rId7"/>
    <p:sldId id="283" r:id="rId8"/>
    <p:sldId id="280" r:id="rId9"/>
    <p:sldId id="285" r:id="rId10"/>
    <p:sldId id="286" r:id="rId11"/>
    <p:sldId id="281" r:id="rId12"/>
    <p:sldId id="282" r:id="rId1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02" d="100"/>
          <a:sy n="102" d="100"/>
        </p:scale>
        <p:origin x="2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D085B73-D1FB-4C50-9EB9-BA9AB4364144}" type="datetimeFigureOut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DFB59A-0918-48F4-BA1B-954CC3C7760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CEA707-EECA-42B2-BB05-B742B42F2385}" type="datetimeFigureOut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6ABB0D-31A0-4233-9449-EF07174F5A8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ADAF-971A-44B1-9704-1965160EEFC0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AEFA81D-C1B8-4DC0-8DDE-F63B9D623A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1915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DE9A-FAF3-45B8-BF94-01901FA5EF93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B422-C2E2-4513-AA4C-112E226BC6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971413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4D7E-ADC3-4F87-8C01-37633696D871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1340-5C3D-4F8D-A98D-764682338C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8454207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8FEE-638D-406A-BE3C-F6E01DE7424C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5216-AA99-4E58-A08E-63CE30CDD95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925937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9A97-A459-4EEE-9A2C-4966CF447A58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6DA66C3-2E41-4AF2-AF23-BBDF2D2C0F3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3877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4423-C937-4ADA-BDB8-91188C0E78D2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D40F-9EE5-4EBA-B74E-84AF8DA517D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950559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764D-30E3-4BEE-9D15-7B27B2796961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5FA7-E2A7-4A20-8CF2-3484C15E7E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081270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E3B6-06DB-40B9-B7C8-860D0AE478ED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54D9-43BB-4B4C-AEDD-79EEEB7C4B4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398402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E8B2-6E29-4796-BAEF-D03F89D589E0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DFA0-E787-456E-B0D7-840561D133D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582664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C77A-FEBE-4ED0-AC2F-09F12F0BA14C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3E63-15C4-4E40-938E-35AAA36F81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393412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E5C1-FE17-4BFD-9FAE-845823C0CAA2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BF95-C62D-4DE5-8AF3-0B7E0AD9C6D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3039207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7AFD6BB-0483-4331-8422-925155E18236}" type="datetime1">
              <a:rPr lang="hu-HU"/>
              <a:pPr>
                <a:defRPr/>
              </a:pPr>
              <a:t>2018.10.07.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0076DB4-28A5-4675-8B64-24488D9F838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45" r:id="rId2"/>
    <p:sldLayoutId id="2147484154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5" r:id="rId9"/>
    <p:sldLayoutId id="2147484151" r:id="rId10"/>
    <p:sldLayoutId id="214748415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7171" name="Picture 12" descr="szte_cimer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ím 8"/>
          <p:cNvSpPr>
            <a:spLocks noGrp="1"/>
          </p:cNvSpPr>
          <p:nvPr>
            <p:ph type="title"/>
          </p:nvPr>
        </p:nvSpPr>
        <p:spPr>
          <a:xfrm>
            <a:off x="468313" y="1844824"/>
            <a:ext cx="8229600" cy="1584325"/>
          </a:xfrm>
        </p:spPr>
        <p:txBody>
          <a:bodyPr/>
          <a:lstStyle/>
          <a:p>
            <a:pPr algn="ctr" eaLnBrk="1" hangingPunct="1"/>
            <a:r>
              <a:rPr lang="hu-HU" altLang="hu-HU" sz="3200" dirty="0" smtClean="0"/>
              <a:t>Bevezetés a mély tanulásba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Weight</a:t>
            </a:r>
            <a:r>
              <a:rPr lang="hu-HU" altLang="hu-HU" sz="3600" dirty="0" smtClean="0">
                <a:solidFill>
                  <a:schemeClr val="tx1"/>
                </a:solidFill>
              </a:rPr>
              <a:t>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noise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hu-HU" sz="3200" dirty="0" smtClean="0">
              <a:latin typeface="+mj-lt"/>
              <a:ea typeface="+mj-ea"/>
              <a:cs typeface="+mj-cs"/>
            </a:endParaRPr>
          </a:p>
          <a:p>
            <a:r>
              <a:rPr lang="hu-HU" sz="3200" dirty="0" smtClean="0">
                <a:latin typeface="+mj-lt"/>
                <a:ea typeface="+mj-ea"/>
                <a:cs typeface="+mj-cs"/>
              </a:rPr>
              <a:t>Ötlet: adjunk kis zajt a súlyokhoz tanítás során</a:t>
            </a:r>
          </a:p>
          <a:p>
            <a:r>
              <a:rPr lang="hu-HU" sz="3200" dirty="0" smtClean="0">
                <a:latin typeface="+mj-lt"/>
                <a:ea typeface="+mj-ea"/>
                <a:cs typeface="+mj-cs"/>
              </a:rPr>
              <a:t>Fontos, hogy milyen zajt</a:t>
            </a:r>
          </a:p>
          <a:p>
            <a:r>
              <a:rPr lang="hu-HU" sz="3200" dirty="0" smtClean="0">
                <a:latin typeface="+mj-lt"/>
                <a:ea typeface="+mj-ea"/>
                <a:cs typeface="+mj-cs"/>
              </a:rPr>
              <a:t>A generalizálásban segít</a:t>
            </a:r>
            <a:endParaRPr lang="hu-H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66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Batch normalizálás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163"/>
                <a:ext cx="8229600" cy="4389437"/>
              </a:xfrm>
            </p:spPr>
            <p:txBody>
              <a:bodyPr/>
              <a:lstStyle/>
              <a:p>
                <a:r>
                  <a:rPr lang="hu-HU" sz="2800" dirty="0" smtClean="0">
                    <a:latin typeface="+mj-lt"/>
                    <a:ea typeface="+mj-ea"/>
                    <a:cs typeface="+mj-cs"/>
                  </a:rPr>
                  <a:t>A bemenet standardizálása segít az optimalizálónak</a:t>
                </a:r>
              </a:p>
              <a:p>
                <a:r>
                  <a:rPr lang="hu-HU" sz="2800" dirty="0" smtClean="0">
                    <a:latin typeface="+mj-lt"/>
                    <a:ea typeface="+mj-ea"/>
                    <a:cs typeface="+mj-cs"/>
                  </a:rPr>
                  <a:t>Vajon a rejtett aktivációk standardizálása segít-e?</a:t>
                </a:r>
              </a:p>
              <a:p>
                <a:pPr lvl="1"/>
                <a:r>
                  <a:rPr lang="hu-HU" sz="2600" dirty="0" smtClean="0">
                    <a:latin typeface="+mj-lt"/>
                    <a:ea typeface="+mj-ea"/>
                    <a:cs typeface="+mj-cs"/>
                  </a:rPr>
                  <a:t>Standardizálás:</a:t>
                </a:r>
              </a:p>
              <a:p>
                <a:pPr marL="3937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u-HU" sz="260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acc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𝑥</m:t>
                          </m:r>
                        </m:e>
                      </m:acc>
                      <m:r>
                        <a:rPr lang="hu-HU" sz="2600" b="0" i="1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 </m:t>
                      </m:r>
                      <m:f>
                        <m:fPr>
                          <m:ctrlPr>
                            <a:rPr lang="hu-HU" sz="26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𝑥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j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+</m:t>
                              </m:r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hu-HU" sz="2600" dirty="0" smtClean="0">
                  <a:latin typeface="+mj-lt"/>
                  <a:ea typeface="+mj-ea"/>
                  <a:cs typeface="+mj-cs"/>
                </a:endParaRPr>
              </a:p>
              <a:p>
                <a:pPr lvl="1"/>
                <a:r>
                  <a:rPr lang="hu-HU" sz="2600" dirty="0" smtClean="0">
                    <a:latin typeface="+mj-lt"/>
                    <a:ea typeface="+mj-ea"/>
                    <a:cs typeface="+mj-cs"/>
                  </a:rPr>
                  <a:t>Létezik skálázott változat is: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𝑜𝑢𝑡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 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𝛾</m:t>
                    </m:r>
                    <m:acc>
                      <m:accPr>
                        <m:chr m:val="̂"/>
                        <m:ctrlPr>
                          <a:rPr lang="hu-HU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hu-HU" sz="2600" b="0" i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l-G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hu-HU" sz="2600" dirty="0" smtClean="0">
                  <a:latin typeface="+mj-lt"/>
                  <a:ea typeface="+mj-ea"/>
                  <a:cs typeface="+mj-cs"/>
                </a:endParaRPr>
              </a:p>
              <a:p>
                <a:pPr lvl="1"/>
                <a:r>
                  <a:rPr lang="hu-HU" sz="2600" dirty="0" smtClean="0">
                    <a:latin typeface="+mj-lt"/>
                    <a:ea typeface="+mj-ea"/>
                    <a:cs typeface="+mj-cs"/>
                  </a:rPr>
                  <a:t>A gyakorlatban sokat segít, de több paramétert kell optimalizálni</a:t>
                </a:r>
              </a:p>
              <a:p>
                <a:pPr lvl="2"/>
                <a:endParaRPr lang="hu-HU" sz="23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7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163"/>
                <a:ext cx="8229600" cy="4389437"/>
              </a:xfrm>
              <a:blipFill>
                <a:blip r:embed="rId2"/>
                <a:stretch>
                  <a:fillRect l="-1037" t="-12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Data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augmentation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3200" dirty="0" smtClean="0">
                <a:latin typeface="+mj-lt"/>
                <a:ea typeface="+mj-ea"/>
                <a:cs typeface="+mj-cs"/>
              </a:rPr>
              <a:t>A meglévő bemenet módosításával növelhetjük a tanítóadatunk mennyiségét</a:t>
            </a:r>
            <a:endParaRPr lang="hu-HU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" b="17624"/>
          <a:stretch/>
        </p:blipFill>
        <p:spPr>
          <a:xfrm>
            <a:off x="1817948" y="3068961"/>
            <a:ext cx="54903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Túltanulás problémája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altLang="hu-HU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</a:t>
            </a:r>
            <a:r>
              <a:rPr lang="hu-HU" altLang="hu-HU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neuronháló </a:t>
            </a:r>
            <a:r>
              <a:rPr lang="hu-HU" altLang="hu-HU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méretének növelésével a modell rugalmassága </a:t>
            </a:r>
            <a:r>
              <a:rPr lang="hu-HU" altLang="hu-HU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nő, egyre pontosabban meg tudja tanulni a tanítópéldákat</a:t>
            </a:r>
          </a:p>
          <a:p>
            <a:r>
              <a:rPr lang="hu-HU" altLang="hu-HU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Korábban nem látott példákon nem fog jól működni a modell (overfitting)</a:t>
            </a:r>
            <a:endParaRPr lang="hu-HU" altLang="hu-HU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hu-H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7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Túltanulás problémája, vizuálisan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4" t="9817"/>
          <a:stretch/>
        </p:blipFill>
        <p:spPr>
          <a:xfrm>
            <a:off x="479266" y="2348880"/>
            <a:ext cx="2499940" cy="2542629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8" t="1319" b="4182"/>
          <a:stretch/>
        </p:blipFill>
        <p:spPr>
          <a:xfrm>
            <a:off x="3194472" y="2348880"/>
            <a:ext cx="2313632" cy="23762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17" y="2492896"/>
            <a:ext cx="21621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Regularizáció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3200" dirty="0" smtClean="0">
                <a:latin typeface="+mj-lt"/>
                <a:ea typeface="+mj-ea"/>
                <a:cs typeface="+mj-cs"/>
              </a:rPr>
              <a:t>A tanulás során szándékosan „rontunk” a háló hatékonyságán, annak érdekében, hogy jobban általánosítson</a:t>
            </a:r>
          </a:p>
          <a:p>
            <a:r>
              <a:rPr lang="hu-HU" sz="3200" dirty="0" smtClean="0">
                <a:latin typeface="+mj-lt"/>
                <a:ea typeface="+mj-ea"/>
                <a:cs typeface="+mj-cs"/>
              </a:rPr>
              <a:t>Célszerű minél kisebb modellt választani, hiszen alacsonyabb paraméterszám mellett nehezebb overfitt-</a:t>
            </a:r>
            <a:r>
              <a:rPr lang="hu-HU" sz="3200" dirty="0" err="1" smtClean="0">
                <a:latin typeface="+mj-lt"/>
                <a:ea typeface="+mj-ea"/>
                <a:cs typeface="+mj-cs"/>
              </a:rPr>
              <a:t>elni</a:t>
            </a:r>
            <a:r>
              <a:rPr lang="hu-HU" sz="3200" dirty="0">
                <a:latin typeface="+mj-lt"/>
                <a:ea typeface="+mj-ea"/>
                <a:cs typeface="+mj-cs"/>
              </a:rPr>
              <a:t> </a:t>
            </a:r>
            <a:r>
              <a:rPr lang="hu-HU" sz="3200" dirty="0" smtClean="0">
                <a:latin typeface="+mj-lt"/>
                <a:ea typeface="+mj-ea"/>
                <a:cs typeface="+mj-cs"/>
              </a:rPr>
              <a:t>és gyorsabb is lesz a háló</a:t>
            </a:r>
            <a:endParaRPr lang="hu-H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59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Early</a:t>
            </a:r>
            <a:r>
              <a:rPr lang="hu-HU" altLang="hu-HU" sz="3600" dirty="0" smtClean="0">
                <a:solidFill>
                  <a:schemeClr val="tx1"/>
                </a:solidFill>
              </a:rPr>
              <a:t>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stopping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3200" dirty="0" smtClean="0">
                <a:latin typeface="+mj-lt"/>
                <a:ea typeface="+mj-ea"/>
                <a:cs typeface="+mj-cs"/>
              </a:rPr>
              <a:t>A tanulást korán leállítjuk, mielőtt a modell túltanulna</a:t>
            </a:r>
            <a:endParaRPr lang="hu-HU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s3-ap-south-1.amazonaws.com/av-blog-media/wp-content/uploads/2018/04/Screen-Shot-2018-04-04-at-12.31.56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81" y="2626632"/>
            <a:ext cx="4488170" cy="30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Paraméter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regularizáció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163"/>
                <a:ext cx="8229600" cy="4389437"/>
              </a:xfrm>
            </p:spPr>
            <p:txBody>
              <a:bodyPr/>
              <a:lstStyle/>
              <a:p>
                <a:r>
                  <a:rPr lang="hu-HU" sz="3200" dirty="0" smtClean="0">
                    <a:latin typeface="+mj-lt"/>
                    <a:ea typeface="+mj-ea"/>
                    <a:cs typeface="+mj-cs"/>
                  </a:rPr>
                  <a:t>Lehetőség van a túl nagy súlyok büntetésére</a:t>
                </a:r>
              </a:p>
              <a:p>
                <a:r>
                  <a:rPr lang="hu-HU" sz="3200" dirty="0" smtClean="0">
                    <a:latin typeface="+mj-lt"/>
                    <a:ea typeface="+mj-ea"/>
                    <a:cs typeface="+mj-cs"/>
                  </a:rPr>
                  <a:t>L1 </a:t>
                </a:r>
                <a:r>
                  <a:rPr lang="hu-HU" sz="3200" dirty="0" err="1" smtClean="0">
                    <a:latin typeface="+mj-lt"/>
                    <a:ea typeface="+mj-ea"/>
                    <a:cs typeface="+mj-cs"/>
                  </a:rPr>
                  <a:t>regularizáció</a:t>
                </a:r>
                <a:r>
                  <a:rPr lang="hu-HU" sz="3200" dirty="0" smtClean="0">
                    <a:latin typeface="+mj-lt"/>
                    <a:ea typeface="+mj-ea"/>
                    <a:cs typeface="+mj-cs"/>
                  </a:rPr>
                  <a:t>:</a:t>
                </a:r>
              </a:p>
              <a:p>
                <a:pPr marL="3937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b="0" i="1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𝐶𝑜𝑠𝑡</m:t>
                      </m:r>
                      <m:r>
                        <a:rPr lang="hu-HU" sz="3000" b="0" i="1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r>
                        <a:rPr lang="hu-HU" sz="3000" b="0" i="1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𝐿𝑜𝑠𝑠</m:t>
                      </m:r>
                      <m:r>
                        <a:rPr lang="hu-HU" sz="3000" b="0" i="1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</m:t>
                      </m:r>
                      <m:r>
                        <a:rPr lang="hu-HU" sz="3000" b="0" i="1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𝜆</m:t>
                      </m:r>
                      <m:r>
                        <a:rPr lang="hu-HU" sz="3000" b="0" i="1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∗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u-HU" sz="30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sz="30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|</m:t>
                          </m:r>
                          <m:r>
                            <a:rPr lang="hu-HU" sz="30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𝑤</m:t>
                          </m:r>
                          <m:r>
                            <a:rPr lang="hu-HU" sz="30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hu-HU" sz="3000" dirty="0">
                  <a:latin typeface="+mj-lt"/>
                  <a:ea typeface="+mj-ea"/>
                  <a:cs typeface="+mj-cs"/>
                </a:endParaRPr>
              </a:p>
              <a:p>
                <a:pPr lvl="1"/>
                <a:r>
                  <a:rPr lang="hu-HU" sz="3000" dirty="0" smtClean="0">
                    <a:latin typeface="+mj-lt"/>
                    <a:ea typeface="+mj-ea"/>
                    <a:cs typeface="+mj-cs"/>
                  </a:rPr>
                  <a:t>Tehát kiegészítjük a hibafüggvényt egy új taggal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sz="3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hu-HU" sz="3000" dirty="0" smtClean="0">
                    <a:latin typeface="+mj-lt"/>
                    <a:ea typeface="+mj-ea"/>
                    <a:cs typeface="+mj-cs"/>
                  </a:rPr>
                  <a:t> a </a:t>
                </a:r>
                <a:r>
                  <a:rPr lang="hu-HU" sz="3000" dirty="0" err="1" smtClean="0">
                    <a:latin typeface="+mj-lt"/>
                    <a:ea typeface="+mj-ea"/>
                    <a:cs typeface="+mj-cs"/>
                  </a:rPr>
                  <a:t>regularizáció</a:t>
                </a:r>
                <a:r>
                  <a:rPr lang="hu-HU" sz="3000" dirty="0" smtClean="0">
                    <a:latin typeface="+mj-lt"/>
                    <a:ea typeface="+mj-ea"/>
                    <a:cs typeface="+mj-cs"/>
                  </a:rPr>
                  <a:t> erősségét meghatározó változó</a:t>
                </a:r>
                <a:endParaRPr lang="hu-HU" sz="3000" dirty="0" smtClean="0">
                  <a:latin typeface="+mj-lt"/>
                  <a:ea typeface="+mj-ea"/>
                  <a:cs typeface="+mj-cs"/>
                </a:endParaRPr>
              </a:p>
              <a:p>
                <a:pPr lvl="1"/>
                <a:r>
                  <a:rPr lang="hu-HU" sz="3000" dirty="0" smtClean="0">
                    <a:latin typeface="+mj-lt"/>
                    <a:ea typeface="+mj-ea"/>
                    <a:cs typeface="+mj-cs"/>
                  </a:rPr>
                  <a:t>Az optimalizáló így viszonylag kis súlyokat fog tanulni</a:t>
                </a:r>
                <a:endParaRPr lang="hu-HU" sz="30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7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163"/>
                <a:ext cx="8229600" cy="4389437"/>
              </a:xfrm>
              <a:blipFill>
                <a:blip r:embed="rId2"/>
                <a:stretch>
                  <a:fillRect l="-1333" t="-1803" r="-1556" b="-388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0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Paraméter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regularizáció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163"/>
                <a:ext cx="8229600" cy="4389437"/>
              </a:xfrm>
            </p:spPr>
            <p:txBody>
              <a:bodyPr/>
              <a:lstStyle/>
              <a:p>
                <a:r>
                  <a:rPr lang="hu-HU" sz="3200" dirty="0" smtClean="0">
                    <a:latin typeface="+mj-lt"/>
                    <a:ea typeface="+mj-ea"/>
                    <a:cs typeface="+mj-cs"/>
                  </a:rPr>
                  <a:t>L2 </a:t>
                </a:r>
                <a:r>
                  <a:rPr lang="hu-HU" sz="3200" dirty="0" err="1" smtClean="0">
                    <a:latin typeface="+mj-lt"/>
                    <a:ea typeface="+mj-ea"/>
                    <a:cs typeface="+mj-cs"/>
                  </a:rPr>
                  <a:t>regularizáció</a:t>
                </a:r>
                <a:r>
                  <a:rPr lang="hu-HU" sz="3200" dirty="0" smtClean="0">
                    <a:latin typeface="+mj-lt"/>
                    <a:ea typeface="+mj-ea"/>
                    <a:cs typeface="+mj-cs"/>
                  </a:rPr>
                  <a:t>:</a:t>
                </a:r>
              </a:p>
              <a:p>
                <a:pPr lvl="1"/>
                <a:r>
                  <a:rPr lang="hu-HU" sz="3000" dirty="0" smtClean="0">
                    <a:latin typeface="+mj-lt"/>
                    <a:ea typeface="+mj-ea"/>
                    <a:cs typeface="+mj-cs"/>
                  </a:rPr>
                  <a:t>Hasonló mint az L1, csak a 2-es normát bünteti</a:t>
                </a:r>
              </a:p>
              <a:p>
                <a:pPr marL="3937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hu-HU" sz="3000" dirty="0" smtClean="0">
                  <a:latin typeface="+mj-lt"/>
                  <a:ea typeface="+mj-ea"/>
                  <a:cs typeface="+mj-cs"/>
                </a:endParaRPr>
              </a:p>
              <a:p>
                <a:pPr lvl="1"/>
                <a:r>
                  <a:rPr lang="hu-HU" sz="3000" dirty="0" smtClean="0">
                    <a:latin typeface="+mj-lt"/>
                    <a:ea typeface="+mj-ea"/>
                    <a:cs typeface="+mj-cs"/>
                  </a:rPr>
                  <a:t>Ezzel csak kis értékeket szeretnénk elérni</a:t>
                </a:r>
              </a:p>
              <a:p>
                <a:pPr lvl="1"/>
                <a:r>
                  <a:rPr lang="hu-HU" sz="3000" dirty="0" smtClean="0">
                    <a:latin typeface="+mj-lt"/>
                    <a:ea typeface="+mj-ea"/>
                    <a:cs typeface="+mj-cs"/>
                  </a:rPr>
                  <a:t>Az L1 esetén sok súly </a:t>
                </a:r>
                <a:r>
                  <a:rPr lang="hu-HU" sz="3000" dirty="0" err="1" smtClean="0">
                    <a:latin typeface="+mj-lt"/>
                    <a:ea typeface="+mj-ea"/>
                    <a:cs typeface="+mj-cs"/>
                  </a:rPr>
                  <a:t>kinullázódik</a:t>
                </a:r>
                <a:endParaRPr lang="hu-HU" sz="3000" dirty="0" smtClean="0">
                  <a:latin typeface="+mj-lt"/>
                  <a:ea typeface="+mj-ea"/>
                  <a:cs typeface="+mj-cs"/>
                </a:endParaRPr>
              </a:p>
              <a:p>
                <a:pPr marL="393700" lvl="1" indent="0">
                  <a:buNone/>
                </a:pPr>
                <a:endParaRPr lang="hu-HU" sz="3000" dirty="0" smtClean="0">
                  <a:latin typeface="+mj-lt"/>
                  <a:ea typeface="+mj-ea"/>
                  <a:cs typeface="+mj-cs"/>
                </a:endParaRPr>
              </a:p>
              <a:p>
                <a:pPr lvl="1"/>
                <a:endParaRPr lang="hu-HU" sz="30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7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163"/>
                <a:ext cx="8229600" cy="4389437"/>
              </a:xfrm>
              <a:blipFill>
                <a:blip r:embed="rId2"/>
                <a:stretch>
                  <a:fillRect l="-1333" t="-18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Dropout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2800" dirty="0" smtClean="0">
                <a:latin typeface="+mj-lt"/>
                <a:ea typeface="+mj-ea"/>
                <a:cs typeface="+mj-cs"/>
              </a:rPr>
              <a:t>Tanítás során véletlenszerűen „kiejt” neuronokat</a:t>
            </a:r>
          </a:p>
          <a:p>
            <a:pPr lvl="1"/>
            <a:r>
              <a:rPr lang="hu-HU" sz="2600" dirty="0" smtClean="0">
                <a:latin typeface="+mj-lt"/>
                <a:ea typeface="+mj-ea"/>
                <a:cs typeface="+mj-cs"/>
              </a:rPr>
              <a:t>Bináris maszk generálása minden rejtett réteghez</a:t>
            </a:r>
          </a:p>
          <a:p>
            <a:pPr lvl="1"/>
            <a:r>
              <a:rPr lang="hu-HU" sz="2600" dirty="0" smtClean="0">
                <a:latin typeface="+mj-lt"/>
                <a:ea typeface="+mj-ea"/>
                <a:cs typeface="+mj-cs"/>
              </a:rPr>
              <a:t>A maszk határozza meg, mely neuronok kimenete legyen 0 az adott batch-en belül</a:t>
            </a:r>
          </a:p>
          <a:p>
            <a:pPr lvl="1"/>
            <a:r>
              <a:rPr lang="hu-HU" sz="2600" dirty="0" smtClean="0">
                <a:latin typeface="+mj-lt"/>
                <a:ea typeface="+mj-ea"/>
                <a:cs typeface="+mj-cs"/>
              </a:rPr>
              <a:t>Lehet input </a:t>
            </a:r>
            <a:r>
              <a:rPr lang="hu-HU" sz="2600" dirty="0" err="1" smtClean="0">
                <a:latin typeface="+mj-lt"/>
                <a:ea typeface="+mj-ea"/>
                <a:cs typeface="+mj-cs"/>
              </a:rPr>
              <a:t>dropout</a:t>
            </a:r>
            <a:r>
              <a:rPr lang="hu-HU" sz="2600" dirty="0" smtClean="0">
                <a:latin typeface="+mj-lt"/>
                <a:ea typeface="+mj-ea"/>
                <a:cs typeface="+mj-cs"/>
              </a:rPr>
              <a:t> is</a:t>
            </a:r>
          </a:p>
          <a:p>
            <a:r>
              <a:rPr lang="hu-HU" sz="2800" dirty="0" smtClean="0">
                <a:latin typeface="+mj-lt"/>
                <a:ea typeface="+mj-ea"/>
                <a:cs typeface="+mj-cs"/>
              </a:rPr>
              <a:t>Főleg zajos bemenet esetén javít sokat</a:t>
            </a:r>
            <a:endParaRPr lang="hu-HU" sz="2800" dirty="0" smtClean="0">
              <a:latin typeface="+mj-lt"/>
              <a:ea typeface="+mj-ea"/>
              <a:cs typeface="+mj-cs"/>
            </a:endParaRPr>
          </a:p>
          <a:p>
            <a:pPr lvl="1"/>
            <a:endParaRPr lang="hu-HU" sz="2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37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Dropout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3200" dirty="0" smtClean="0">
                <a:latin typeface="+mj-lt"/>
                <a:ea typeface="+mj-ea"/>
                <a:cs typeface="+mj-cs"/>
              </a:rPr>
              <a:t>Miért működik?</a:t>
            </a:r>
          </a:p>
          <a:p>
            <a:endParaRPr lang="hu-HU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53" y="2852936"/>
            <a:ext cx="5054327" cy="26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21554</TotalTime>
  <Words>213</Words>
  <Application>Microsoft Office PowerPoint</Application>
  <PresentationFormat>Diavetítés a képernyőre (4:3 oldalarány)</PresentationFormat>
  <Paragraphs>45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Constantia</vt:lpstr>
      <vt:lpstr>Times New Roman</vt:lpstr>
      <vt:lpstr>Verdana</vt:lpstr>
      <vt:lpstr>Wingdings</vt:lpstr>
      <vt:lpstr>Wingdings 2</vt:lpstr>
      <vt:lpstr>Áramlás</vt:lpstr>
      <vt:lpstr>Bevezetés a mély tanulásba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Tamas</cp:lastModifiedBy>
  <cp:revision>701</cp:revision>
  <dcterms:created xsi:type="dcterms:W3CDTF">2011-08-30T15:18:14Z</dcterms:created>
  <dcterms:modified xsi:type="dcterms:W3CDTF">2018-10-08T07:16:01Z</dcterms:modified>
</cp:coreProperties>
</file>