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7" r:id="rId4"/>
    <p:sldId id="278" r:id="rId5"/>
    <p:sldId id="286" r:id="rId6"/>
    <p:sldId id="280" r:id="rId7"/>
    <p:sldId id="279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30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085B73-D1FB-4C50-9EB9-BA9AB4364144}" type="datetimeFigureOut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DFB59A-0918-48F4-BA1B-954CC3C776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CEA707-EECA-42B2-BB05-B742B42F2385}" type="datetimeFigureOut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6ABB0D-31A0-4233-9449-EF07174F5A8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ADAF-971A-44B1-9704-1965160EEFC0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AEFA81D-C1B8-4DC0-8DDE-F63B9D623A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191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DE9A-FAF3-45B8-BF94-01901FA5EF93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B422-C2E2-4513-AA4C-112E226BC6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971413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4D7E-ADC3-4F87-8C01-37633696D871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1340-5C3D-4F8D-A98D-764682338C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454207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8FEE-638D-406A-BE3C-F6E01DE7424C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5216-AA99-4E58-A08E-63CE30CDD95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925937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9A97-A459-4EEE-9A2C-4966CF447A58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6DA66C3-2E41-4AF2-AF23-BBDF2D2C0F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3877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4423-C937-4ADA-BDB8-91188C0E78D2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D40F-9EE5-4EBA-B74E-84AF8DA517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950559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764D-30E3-4BEE-9D15-7B27B2796961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5FA7-E2A7-4A20-8CF2-3484C15E7E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081270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E3B6-06DB-40B9-B7C8-860D0AE478ED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54D9-43BB-4B4C-AEDD-79EEEB7C4B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398402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E8B2-6E29-4796-BAEF-D03F89D589E0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DFA0-E787-456E-B0D7-840561D133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582664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C77A-FEBE-4ED0-AC2F-09F12F0BA14C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3E63-15C4-4E40-938E-35AAA36F81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93412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E5C1-FE17-4BFD-9FAE-845823C0CAA2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BF95-C62D-4DE5-8AF3-0B7E0AD9C6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039207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7AFD6BB-0483-4331-8422-925155E18236}" type="datetime1">
              <a:rPr lang="hu-HU"/>
              <a:pPr>
                <a:defRPr/>
              </a:pPr>
              <a:t>2018.10.09.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0076DB4-28A5-4675-8B64-24488D9F83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5" r:id="rId2"/>
    <p:sldLayoutId id="2147484154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5" r:id="rId9"/>
    <p:sldLayoutId id="2147484151" r:id="rId10"/>
    <p:sldLayoutId id="21474841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7171" name="Picture 12" descr="szte_cimer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ím 8"/>
          <p:cNvSpPr>
            <a:spLocks noGrp="1"/>
          </p:cNvSpPr>
          <p:nvPr>
            <p:ph type="title"/>
          </p:nvPr>
        </p:nvSpPr>
        <p:spPr>
          <a:xfrm>
            <a:off x="468313" y="1844824"/>
            <a:ext cx="8229600" cy="1584325"/>
          </a:xfrm>
        </p:spPr>
        <p:txBody>
          <a:bodyPr/>
          <a:lstStyle/>
          <a:p>
            <a:pPr algn="ctr" eaLnBrk="1" hangingPunct="1"/>
            <a:r>
              <a:rPr lang="hu-HU" altLang="hu-HU" sz="3200" dirty="0" smtClean="0"/>
              <a:t>Bevezetés a mély tanulásba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Modern </a:t>
            </a:r>
            <a:r>
              <a:rPr lang="hu-HU" altLang="hu-HU" sz="3600" dirty="0" err="1">
                <a:solidFill>
                  <a:schemeClr val="tx1"/>
                </a:solidFill>
              </a:rPr>
              <a:t>konvolúciós</a:t>
            </a:r>
            <a:r>
              <a:rPr lang="hu-HU" altLang="hu-HU" sz="3600" dirty="0">
                <a:solidFill>
                  <a:schemeClr val="tx1"/>
                </a:solidFill>
              </a:rPr>
              <a:t> hálók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8229600" cy="3582443"/>
          </a:xfrm>
        </p:spPr>
      </p:pic>
    </p:spTree>
    <p:extLst>
      <p:ext uri="{BB962C8B-B14F-4D97-AF65-F5344CB8AC3E}">
        <p14:creationId xmlns:p14="http://schemas.microsoft.com/office/powerpoint/2010/main" val="26582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RCNN, MRCNN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400" dirty="0" smtClean="0">
                <a:latin typeface="+mj-lt"/>
                <a:ea typeface="+mj-ea"/>
                <a:cs typeface="+mj-cs"/>
              </a:rPr>
              <a:t>Amikor nem csupán osztályozni akarjuk a képet, hanem annak részeit szeretnénk osztályozni, akkor régió alapú CNN-t tudunk használni</a:t>
            </a:r>
            <a:endParaRPr lang="hu-H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1" t="35564"/>
          <a:stretch/>
        </p:blipFill>
        <p:spPr>
          <a:xfrm>
            <a:off x="1713746" y="3068960"/>
            <a:ext cx="5760640" cy="27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RCNN, MRCNN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hu-H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" y="2996952"/>
            <a:ext cx="7920842" cy="24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Konvolúciós</a:t>
            </a:r>
            <a:r>
              <a:rPr lang="hu-HU" altLang="hu-HU" sz="3600" dirty="0" smtClean="0">
                <a:solidFill>
                  <a:schemeClr val="tx1"/>
                </a:solidFill>
              </a:rPr>
              <a:t> mély hálók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Hagyományosan minden neuron hozzá van kapcsolva minden bementhez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A </a:t>
            </a:r>
            <a:r>
              <a:rPr lang="hu-HU" sz="2800" dirty="0" err="1" smtClean="0">
                <a:latin typeface="+mj-lt"/>
                <a:ea typeface="+mj-ea"/>
                <a:cs typeface="+mj-cs"/>
              </a:rPr>
              <a:t>konvolúciós</a:t>
            </a:r>
            <a:r>
              <a:rPr lang="hu-HU" sz="2800" dirty="0" smtClean="0">
                <a:latin typeface="+mj-lt"/>
                <a:ea typeface="+mj-ea"/>
                <a:cs typeface="+mj-cs"/>
              </a:rPr>
              <a:t> hálók viszont csak lokális bemenetet használnak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Képfeldolgozásban használták először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Lényege, hogy a neuronokat végig-</a:t>
            </a:r>
            <a:r>
              <a:rPr lang="hu-HU" sz="2800" dirty="0" err="1" smtClean="0">
                <a:latin typeface="+mj-lt"/>
                <a:ea typeface="+mj-ea"/>
                <a:cs typeface="+mj-cs"/>
              </a:rPr>
              <a:t>konvolváljuk</a:t>
            </a:r>
            <a:r>
              <a:rPr lang="hu-HU" sz="2800" dirty="0" smtClean="0">
                <a:latin typeface="+mj-lt"/>
                <a:ea typeface="+mj-ea"/>
                <a:cs typeface="+mj-cs"/>
              </a:rPr>
              <a:t> a bementen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7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Motiváció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Manapság a képek nagyon nagy méretűek, következésképpen a hagyományos hálók rengeteg paramétert igényelnek feldolgozásukhoz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A képen lokális jellemzők alapján tudunk jó döntést hozni, pl. arc esetén van szem, orr, száj is a képen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A képen található jellemzők más és más pozícióban találhatóak, eltolás invariáns megoldás kellene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0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Konvolúció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s</a:t>
            </a:r>
            <a:r>
              <a:rPr lang="hu-HU" altLang="hu-HU" sz="3600" dirty="0" smtClean="0">
                <a:solidFill>
                  <a:schemeClr val="tx1"/>
                </a:solidFill>
              </a:rPr>
              <a:t> művelet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Képfeldolgozásban használt matematikai művelet</a:t>
            </a:r>
            <a:endParaRPr lang="hu-H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03" y="2621253"/>
            <a:ext cx="7837594" cy="36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Konvolúció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s</a:t>
            </a:r>
            <a:r>
              <a:rPr lang="hu-HU" altLang="hu-HU" sz="3600" dirty="0" smtClean="0">
                <a:solidFill>
                  <a:schemeClr val="tx1"/>
                </a:solidFill>
              </a:rPr>
              <a:t> művelet 2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A neuronok súlymátrixa lesz a kernel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Minden neuronhoz több kimeneti érték fog tartozni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Fontos kérdések: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Kernel mérete (manapság kicsit 3x3 vagy 5x5)</a:t>
            </a:r>
          </a:p>
          <a:p>
            <a:pPr lvl="1"/>
            <a:r>
              <a:rPr lang="hu-HU" sz="2600" dirty="0" err="1" smtClean="0">
                <a:latin typeface="+mj-lt"/>
                <a:ea typeface="+mj-ea"/>
                <a:cs typeface="+mj-cs"/>
              </a:rPr>
              <a:t>Padding</a:t>
            </a:r>
            <a:r>
              <a:rPr lang="hu-HU" sz="2600" dirty="0" smtClean="0">
                <a:latin typeface="+mj-lt"/>
                <a:ea typeface="+mj-ea"/>
                <a:cs typeface="+mj-cs"/>
              </a:rPr>
              <a:t>, azaz a kép szelén mi történjen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Shift, a </a:t>
            </a:r>
            <a:r>
              <a:rPr lang="hu-HU" sz="2600" dirty="0" err="1" smtClean="0">
                <a:latin typeface="+mj-lt"/>
                <a:ea typeface="+mj-ea"/>
                <a:cs typeface="+mj-cs"/>
              </a:rPr>
              <a:t>konvolúció</a:t>
            </a:r>
            <a:r>
              <a:rPr lang="hu-HU" sz="2600" dirty="0" smtClean="0">
                <a:latin typeface="+mj-lt"/>
                <a:ea typeface="+mj-ea"/>
                <a:cs typeface="+mj-cs"/>
              </a:rPr>
              <a:t> elvégzése során mennyivel toljuk odébb a kernelt</a:t>
            </a:r>
            <a:endParaRPr lang="hu-HU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59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Pooling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800" dirty="0" smtClean="0">
                <a:latin typeface="+mj-lt"/>
                <a:ea typeface="+mj-ea"/>
                <a:cs typeface="+mj-cs"/>
              </a:rPr>
              <a:t>Mivel minden neuron kimenete egy kép, így nagyon gyorsan kifogyhatunk a memóriából, ráadásul e</a:t>
            </a:r>
            <a:r>
              <a:rPr lang="hu-HU" sz="2800" dirty="0" smtClean="0">
                <a:latin typeface="+mj-lt"/>
                <a:ea typeface="+mj-ea"/>
                <a:cs typeface="+mj-cs"/>
              </a:rPr>
              <a:t>gy neuron kimenetében nem minden érték fontos</a:t>
            </a:r>
          </a:p>
          <a:p>
            <a:r>
              <a:rPr lang="hu-HU" sz="2800" dirty="0" smtClean="0">
                <a:latin typeface="+mj-lt"/>
                <a:ea typeface="+mj-ea"/>
                <a:cs typeface="+mj-cs"/>
              </a:rPr>
              <a:t>Megoldás: </a:t>
            </a:r>
            <a:r>
              <a:rPr lang="hu-HU" sz="2800" dirty="0" err="1" smtClean="0">
                <a:latin typeface="+mj-lt"/>
                <a:ea typeface="+mj-ea"/>
                <a:cs typeface="+mj-cs"/>
              </a:rPr>
              <a:t>Pooling</a:t>
            </a:r>
            <a:endParaRPr lang="hu-HU" sz="28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hu-HU" sz="2600" dirty="0" err="1" smtClean="0">
                <a:latin typeface="+mj-lt"/>
                <a:ea typeface="+mj-ea"/>
                <a:cs typeface="+mj-cs"/>
              </a:rPr>
              <a:t>Konvolúcióhoz</a:t>
            </a:r>
            <a:r>
              <a:rPr lang="hu-HU" sz="2600" dirty="0" smtClean="0">
                <a:latin typeface="+mj-lt"/>
                <a:ea typeface="+mj-ea"/>
                <a:cs typeface="+mj-cs"/>
              </a:rPr>
              <a:t> hasonló, kis lokális környezetet redukáljunk 1 db számmá</a:t>
            </a:r>
          </a:p>
          <a:p>
            <a:pPr lvl="1"/>
            <a:r>
              <a:rPr lang="hu-HU" sz="2600" dirty="0" smtClean="0">
                <a:latin typeface="+mj-lt"/>
                <a:ea typeface="+mj-ea"/>
                <a:cs typeface="+mj-cs"/>
              </a:rPr>
              <a:t>Lehetséges módszerek: </a:t>
            </a:r>
          </a:p>
          <a:p>
            <a:pPr lvl="2"/>
            <a:r>
              <a:rPr lang="hu-HU" sz="2300" dirty="0">
                <a:latin typeface="+mj-lt"/>
                <a:ea typeface="+mj-ea"/>
                <a:cs typeface="+mj-cs"/>
              </a:rPr>
              <a:t>M</a:t>
            </a:r>
            <a:r>
              <a:rPr lang="hu-HU" sz="2300" dirty="0" smtClean="0">
                <a:latin typeface="+mj-lt"/>
                <a:ea typeface="+mj-ea"/>
                <a:cs typeface="+mj-cs"/>
              </a:rPr>
              <a:t>axout</a:t>
            </a:r>
            <a:r>
              <a:rPr lang="hu-HU" sz="2300" dirty="0" smtClean="0">
                <a:latin typeface="+mj-lt"/>
                <a:ea typeface="+mj-ea"/>
                <a:cs typeface="+mj-cs"/>
              </a:rPr>
              <a:t>, vegyük a maximumot</a:t>
            </a:r>
          </a:p>
          <a:p>
            <a:pPr lvl="2"/>
            <a:r>
              <a:rPr lang="hu-HU" sz="2300" dirty="0" err="1" smtClean="0">
                <a:latin typeface="+mj-lt"/>
                <a:ea typeface="+mj-ea"/>
                <a:cs typeface="+mj-cs"/>
              </a:rPr>
              <a:t>Avg</a:t>
            </a:r>
            <a:r>
              <a:rPr lang="hu-HU" sz="2300" dirty="0" smtClean="0">
                <a:latin typeface="+mj-lt"/>
                <a:ea typeface="+mj-ea"/>
                <a:cs typeface="+mj-cs"/>
              </a:rPr>
              <a:t>, vegyük az átlagot</a:t>
            </a:r>
          </a:p>
          <a:p>
            <a:pPr lvl="2"/>
            <a:r>
              <a:rPr lang="hu-HU" sz="2300" dirty="0" smtClean="0">
                <a:latin typeface="+mj-lt"/>
                <a:ea typeface="+mj-ea"/>
                <a:cs typeface="+mj-cs"/>
              </a:rPr>
              <a:t>Stb.</a:t>
            </a:r>
          </a:p>
          <a:p>
            <a:pPr marL="393700" lvl="1" indent="0">
              <a:buNone/>
            </a:pPr>
            <a:endParaRPr lang="hu-HU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5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err="1" smtClean="0">
                <a:solidFill>
                  <a:schemeClr val="tx1"/>
                </a:solidFill>
              </a:rPr>
              <a:t>Konvolúciós</a:t>
            </a:r>
            <a:r>
              <a:rPr lang="hu-HU" altLang="hu-HU" sz="3600" dirty="0" smtClean="0">
                <a:solidFill>
                  <a:schemeClr val="tx1"/>
                </a:solidFill>
              </a:rPr>
              <a:t> hálók struktúrája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2852936"/>
            <a:ext cx="87328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6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Miért működnek?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hu-HU" sz="2400" dirty="0" smtClean="0">
              <a:latin typeface="+mj-lt"/>
              <a:ea typeface="+mj-ea"/>
              <a:cs typeface="+mj-cs"/>
            </a:endParaRPr>
          </a:p>
          <a:p>
            <a:r>
              <a:rPr lang="hu-HU" sz="2400" dirty="0" smtClean="0">
                <a:latin typeface="+mj-lt"/>
                <a:ea typeface="+mj-ea"/>
                <a:cs typeface="+mj-cs"/>
              </a:rPr>
              <a:t>A </a:t>
            </a:r>
            <a:r>
              <a:rPr lang="hu-HU" sz="2400" dirty="0" err="1" smtClean="0">
                <a:latin typeface="+mj-lt"/>
                <a:ea typeface="+mj-ea"/>
                <a:cs typeface="+mj-cs"/>
              </a:rPr>
              <a:t>konvolúciós</a:t>
            </a:r>
            <a:r>
              <a:rPr lang="hu-HU" sz="2400" dirty="0" smtClean="0">
                <a:latin typeface="+mj-lt"/>
                <a:ea typeface="+mj-ea"/>
                <a:cs typeface="+mj-cs"/>
              </a:rPr>
              <a:t> lépés segítségével kis lokális jellemző kinyerőt tudunk tanítani, a későbbi rejtett rétegekben található neuronok pedig magasabb szintű jellemzőket tudnak detektálni</a:t>
            </a:r>
          </a:p>
          <a:p>
            <a:r>
              <a:rPr lang="hu-HU" sz="2400" dirty="0" smtClean="0">
                <a:latin typeface="+mj-lt"/>
                <a:ea typeface="+mj-ea"/>
                <a:cs typeface="+mj-cs"/>
              </a:rPr>
              <a:t>A </a:t>
            </a:r>
            <a:r>
              <a:rPr lang="hu-HU" sz="2400" dirty="0" err="1" smtClean="0">
                <a:latin typeface="+mj-lt"/>
                <a:ea typeface="+mj-ea"/>
                <a:cs typeface="+mj-cs"/>
              </a:rPr>
              <a:t>poolingnak</a:t>
            </a:r>
            <a:r>
              <a:rPr lang="hu-HU" sz="2400" dirty="0" smtClean="0">
                <a:latin typeface="+mj-lt"/>
                <a:ea typeface="+mj-ea"/>
                <a:cs typeface="+mj-cs"/>
              </a:rPr>
              <a:t> köszönhetően bizonyos kereteken belül eltolás invariánssá tudjuk tenni a jellemzők detektálását</a:t>
            </a:r>
          </a:p>
          <a:p>
            <a:r>
              <a:rPr lang="hu-HU" sz="2400" dirty="0" smtClean="0">
                <a:latin typeface="+mj-lt"/>
                <a:ea typeface="+mj-ea"/>
                <a:cs typeface="+mj-cs"/>
              </a:rPr>
              <a:t>Lényegében hierarchikus felismerőt tudunk létrehozni</a:t>
            </a:r>
            <a:endParaRPr lang="hu-HU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14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Cím 8"/>
          <p:cNvSpPr txBox="1">
            <a:spLocks/>
          </p:cNvSpPr>
          <p:nvPr/>
        </p:nvSpPr>
        <p:spPr bwMode="auto">
          <a:xfrm>
            <a:off x="479266" y="1158080"/>
            <a:ext cx="8229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3600" dirty="0" smtClean="0">
                <a:solidFill>
                  <a:schemeClr val="tx1"/>
                </a:solidFill>
              </a:rPr>
              <a:t>Modern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konvolúciós</a:t>
            </a:r>
            <a:r>
              <a:rPr lang="hu-HU" altLang="hu-HU" sz="3600" dirty="0" smtClean="0">
                <a:solidFill>
                  <a:schemeClr val="tx1"/>
                </a:solidFill>
              </a:rPr>
              <a:t> hálók</a:t>
            </a:r>
            <a:endParaRPr lang="hu-HU" altLang="hu-HU" sz="3600" dirty="0" smtClean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hu-HU" sz="2400" dirty="0" smtClean="0">
                <a:latin typeface="+mj-lt"/>
                <a:ea typeface="+mj-ea"/>
                <a:cs typeface="+mj-cs"/>
              </a:rPr>
              <a:t>Manapság már rendelkezésünkre állnak nevesített </a:t>
            </a:r>
            <a:r>
              <a:rPr lang="hu-HU" sz="2400" dirty="0" err="1" smtClean="0">
                <a:latin typeface="+mj-lt"/>
                <a:ea typeface="+mj-ea"/>
                <a:cs typeface="+mj-cs"/>
              </a:rPr>
              <a:t>konvolúciós</a:t>
            </a:r>
            <a:r>
              <a:rPr lang="hu-HU" sz="2400" dirty="0" smtClean="0">
                <a:latin typeface="+mj-lt"/>
                <a:ea typeface="+mj-ea"/>
                <a:cs typeface="+mj-cs"/>
              </a:rPr>
              <a:t> hálóstruktúrák </a:t>
            </a:r>
            <a:endParaRPr lang="hu-H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301" y="2420888"/>
            <a:ext cx="6227035" cy="41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25778</TotalTime>
  <Words>277</Words>
  <Application>Microsoft Office PowerPoint</Application>
  <PresentationFormat>Diavetítés a képernyőre (4:3 oldalarány)</PresentationFormat>
  <Paragraphs>39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Verdana</vt:lpstr>
      <vt:lpstr>Wingdings 2</vt:lpstr>
      <vt:lpstr>Áramlás</vt:lpstr>
      <vt:lpstr>Bevezetés a mély tanulásba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Tamas</cp:lastModifiedBy>
  <cp:revision>710</cp:revision>
  <dcterms:created xsi:type="dcterms:W3CDTF">2011-08-30T15:18:14Z</dcterms:created>
  <dcterms:modified xsi:type="dcterms:W3CDTF">2018-10-12T08:55:48Z</dcterms:modified>
</cp:coreProperties>
</file>