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7" r:id="rId4"/>
    <p:sldId id="281" r:id="rId5"/>
    <p:sldId id="286" r:id="rId6"/>
    <p:sldId id="278" r:id="rId7"/>
    <p:sldId id="279" r:id="rId8"/>
    <p:sldId id="280" r:id="rId9"/>
    <p:sldId id="282" r:id="rId10"/>
    <p:sldId id="284" r:id="rId11"/>
    <p:sldId id="285" r:id="rId1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02" d="100"/>
          <a:sy n="102" d="100"/>
        </p:scale>
        <p:origin x="4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085B73-D1FB-4C50-9EB9-BA9AB4364144}" type="datetimeFigureOut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DFB59A-0918-48F4-BA1B-954CC3C77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EA707-EECA-42B2-BB05-B742B42F2385}" type="datetimeFigureOut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6ABB0D-31A0-4233-9449-EF07174F5A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ADAF-971A-44B1-9704-1965160EEFC0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AEFA81D-C1B8-4DC0-8DDE-F63B9D623A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1915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DE9A-FAF3-45B8-BF94-01901FA5EF93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B422-C2E2-4513-AA4C-112E226BC6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97141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4D7E-ADC3-4F87-8C01-37633696D871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1340-5C3D-4F8D-A98D-764682338C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454207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8FEE-638D-406A-BE3C-F6E01DE7424C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5216-AA99-4E58-A08E-63CE30CDD9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92593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A97-A459-4EEE-9A2C-4966CF447A58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DA66C3-2E41-4AF2-AF23-BBDF2D2C0F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3877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423-C937-4ADA-BDB8-91188C0E78D2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0D40F-9EE5-4EBA-B74E-84AF8DA517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95055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64D-30E3-4BEE-9D15-7B27B2796961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5FA7-E2A7-4A20-8CF2-3484C15E7E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081270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3B6-06DB-40B9-B7C8-860D0AE478ED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4D9-43BB-4B4C-AEDD-79EEEB7C4B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398402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E8B2-6E29-4796-BAEF-D03F89D589E0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FA0-E787-456E-B0D7-840561D133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582664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C77A-FEBE-4ED0-AC2F-09F12F0BA14C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3E63-15C4-4E40-938E-35AAA36F81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93412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E5C1-FE17-4BFD-9FAE-845823C0CAA2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FBF95-C62D-4DE5-8AF3-0B7E0AD9C6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3920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AFD6BB-0483-4331-8422-925155E18236}" type="datetime1">
              <a:rPr lang="hu-HU"/>
              <a:pPr>
                <a:defRPr/>
              </a:pPr>
              <a:t>2018.10.25.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0076DB4-28A5-4675-8B64-24488D9F83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45" r:id="rId2"/>
    <p:sldLayoutId id="2147484154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5" r:id="rId9"/>
    <p:sldLayoutId id="2147484151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468313" y="1844824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Bevezetés a mély tanulásba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Egyéb módszerek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Augmented </a:t>
                </a:r>
                <a:r>
                  <a:rPr lang="hu-HU" sz="2600" dirty="0" err="1" smtClean="0">
                    <a:latin typeface="+mj-lt"/>
                    <a:ea typeface="+mj-ea"/>
                    <a:cs typeface="+mj-cs"/>
                  </a:rPr>
                  <a:t>Lagragian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</a:t>
                </a:r>
                <a:r>
                  <a:rPr lang="hu-HU" sz="2600" dirty="0" err="1" smtClean="0">
                    <a:latin typeface="+mj-lt"/>
                    <a:ea typeface="+mj-ea"/>
                    <a:cs typeface="+mj-cs"/>
                  </a:rPr>
                  <a:t>method</a:t>
                </a:r>
                <a:endParaRPr lang="hu-HU" sz="2600" dirty="0" smtClean="0">
                  <a:latin typeface="+mj-lt"/>
                  <a:ea typeface="+mj-ea"/>
                  <a:cs typeface="+mj-cs"/>
                </a:endParaRP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Nem csak minimalizáljuk a hibafüggvényt, hanem hozzáadunk egy megszorítást is:</a:t>
                </a:r>
              </a:p>
              <a:p>
                <a:pPr lvl="1"/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marL="3937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𝑚𝑖𝑛𝑖𝑚𝑖𝑧𝑒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𝑊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,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𝐹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𝐿𝑜𝑠𝑠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𝑊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+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j-cs"/>
                        </a:rPr>
                        <m:t>𝛼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𝐹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))</m:t>
                      </m:r>
                    </m:oMath>
                  </m:oMathPara>
                </a14:m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marL="3937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𝑊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−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𝐹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=0</m:t>
                      </m:r>
                    </m:oMath>
                  </m:oMathPara>
                </a14:m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marL="393700" lvl="1" indent="0">
                  <a:buNone/>
                </a:pPr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F egy új változó, amelynek segítségével alkalmazhatjuk a Lagrange-féle multiplikátor módszert</a:t>
                </a:r>
              </a:p>
              <a:p>
                <a:pPr lvl="1"/>
                <a:endParaRPr lang="hu-HU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889" t="-111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287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Egyéb módszerek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600" dirty="0" err="1" smtClean="0">
                <a:latin typeface="+mj-lt"/>
                <a:ea typeface="+mj-ea"/>
                <a:cs typeface="+mj-cs"/>
              </a:rPr>
              <a:t>Synthetic</a:t>
            </a:r>
            <a:r>
              <a:rPr lang="hu-HU" sz="2600" dirty="0" smtClean="0">
                <a:latin typeface="+mj-lt"/>
                <a:ea typeface="+mj-ea"/>
                <a:cs typeface="+mj-cs"/>
              </a:rPr>
              <a:t> </a:t>
            </a:r>
            <a:r>
              <a:rPr lang="hu-HU" sz="2600" dirty="0" err="1" smtClean="0">
                <a:latin typeface="+mj-lt"/>
                <a:ea typeface="+mj-ea"/>
                <a:cs typeface="+mj-cs"/>
              </a:rPr>
              <a:t>Gradients</a:t>
            </a:r>
            <a:endParaRPr lang="hu-HU" sz="2600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probléma, hogy SGD esetén várni kell minden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layer-nek</a:t>
            </a:r>
            <a:r>
              <a:rPr lang="hu-HU" dirty="0" smtClean="0">
                <a:latin typeface="+mj-lt"/>
                <a:ea typeface="+mj-ea"/>
                <a:cs typeface="+mj-cs"/>
              </a:rPr>
              <a:t>, hogy hozzájuk is eljusson a hiba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Ötlet: tanuljuk meg a gradienst is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Tanítás során extra rétegek, amelyek az adott rétegnek adnak szintetikus gradienst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Persze időnként kap valós gradienst is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Nem kell várnunk, tudunk tanítani anélkül is, hogy a hibafüggvényt kiértékelnénk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19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Tanítási módszerek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err="1" smtClean="0">
                <a:latin typeface="+mj-lt"/>
                <a:ea typeface="+mj-ea"/>
                <a:cs typeface="+mj-cs"/>
              </a:rPr>
              <a:t>Backpropagation</a:t>
            </a:r>
            <a:endParaRPr lang="hu-HU" sz="2800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Lokális optimalizáló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Csak gradiens kell hozzá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Könnyen implementálható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Széleskörben használt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Elakadhat rossz lokális optimumban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Érzékeny a </a:t>
            </a:r>
            <a:r>
              <a:rPr lang="hu-HU" sz="2600" dirty="0" err="1" smtClean="0">
                <a:latin typeface="+mj-lt"/>
                <a:ea typeface="+mj-ea"/>
                <a:cs typeface="+mj-cs"/>
              </a:rPr>
              <a:t>hiperparaméterekre</a:t>
            </a:r>
            <a:r>
              <a:rPr lang="hu-HU" sz="2600" dirty="0" smtClean="0">
                <a:latin typeface="+mj-lt"/>
                <a:ea typeface="+mj-ea"/>
                <a:cs typeface="+mj-cs"/>
              </a:rPr>
              <a:t> (tanulási ráta)</a:t>
            </a:r>
            <a:endParaRPr lang="hu-HU" sz="2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87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Momentum módszer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 súlyok változtatása során számoljuk a változás momentumát 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𝑚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𝑖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j-cs"/>
                        </a:rPr>
                        <m:t>=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j-cs"/>
                        </a:rPr>
                        <m:t>𝛼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j-cs"/>
                        </a:rPr>
                        <m:t>∗ ∆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𝑊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𝑖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j-cs"/>
                        </a:rPr>
                        <m:t>+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1−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𝛼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j-cs"/>
                        </a:rPr>
                        <m:t>∗ 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𝑚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𝑖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r>
                  <a:rPr lang="hu-HU" dirty="0" smtClean="0">
                    <a:latin typeface="+mj-lt"/>
                    <a:ea typeface="+mj-ea"/>
                    <a:cs typeface="+mj-cs"/>
                  </a:rPr>
                  <a:t>A súlyok frissítése pedig a momentum alapján történik: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𝑊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𝑖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+1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 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/>
                <a:r>
                  <a:rPr lang="hu-HU" dirty="0" smtClean="0">
                    <a:latin typeface="+mj-lt"/>
                    <a:ea typeface="+mj-ea"/>
                    <a:cs typeface="+mj-cs"/>
                  </a:rPr>
                  <a:t>Előnye:</a:t>
                </a: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Kevésbé  akad el az optimalizáló „rossz” lokális optimumban</a:t>
                </a: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Nehezebben overfittel az adott batch-re</a:t>
                </a:r>
              </a:p>
              <a:p>
                <a:pPr/>
                <a:r>
                  <a:rPr lang="hu-HU" dirty="0" smtClean="0">
                    <a:latin typeface="+mj-lt"/>
                    <a:ea typeface="+mj-ea"/>
                    <a:cs typeface="+mj-cs"/>
                  </a:rPr>
                  <a:t>Hátrány: nagyobb memóriaigény</a:t>
                </a:r>
              </a:p>
              <a:p>
                <a:pPr/>
                <a:r>
                  <a:rPr lang="hu-HU" b="1" dirty="0" err="1"/>
                  <a:t>tf.train.MomentumOptimizer</a:t>
                </a:r>
                <a:endParaRPr lang="hu-HU" b="1" dirty="0"/>
              </a:p>
              <a:p>
                <a:pPr/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lvl="1"/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marL="0" indent="0">
                  <a:buNone/>
                </a:pPr>
                <a:endParaRPr lang="hu-HU" dirty="0">
                  <a:latin typeface="+mj-lt"/>
                  <a:ea typeface="+mj-ea"/>
                  <a:cs typeface="+mj-cs"/>
                </a:endParaRPr>
              </a:p>
              <a:p>
                <a:endParaRPr lang="hu-HU" sz="2600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889" t="-1110" r="-963" b="-513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3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Konjugált gradiens módszer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600" dirty="0" smtClean="0">
                <a:latin typeface="+mj-lt"/>
                <a:ea typeface="+mj-ea"/>
                <a:cs typeface="+mj-cs"/>
              </a:rPr>
              <a:t>Lényegesen bonyolultabb mint az SGD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 hibafüggvény kvadratikus formáját </a:t>
            </a:r>
            <a:br>
              <a:rPr lang="hu-HU" dirty="0" smtClean="0">
                <a:latin typeface="+mj-lt"/>
                <a:ea typeface="+mj-ea"/>
                <a:cs typeface="+mj-cs"/>
              </a:rPr>
            </a:br>
            <a:r>
              <a:rPr lang="hu-HU" dirty="0" smtClean="0">
                <a:latin typeface="+mj-lt"/>
                <a:ea typeface="+mj-ea"/>
                <a:cs typeface="+mj-cs"/>
              </a:rPr>
              <a:t>minimalizálja</a:t>
            </a:r>
            <a:endParaRPr lang="hu-HU" sz="2600" dirty="0" smtClean="0">
              <a:latin typeface="+mj-lt"/>
              <a:ea typeface="+mj-ea"/>
              <a:cs typeface="+mj-cs"/>
            </a:endParaRP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Negatív gradiens irányába line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search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r>
              <a:rPr lang="hu-HU" sz="2600" dirty="0" smtClean="0">
                <a:latin typeface="+mj-lt"/>
                <a:ea typeface="+mj-ea"/>
                <a:cs typeface="+mj-cs"/>
              </a:rPr>
              <a:t>Majd a korábbi lépésre ortogonálisan </a:t>
            </a:r>
            <a:br>
              <a:rPr lang="hu-HU" sz="2600" dirty="0" smtClean="0">
                <a:latin typeface="+mj-lt"/>
                <a:ea typeface="+mj-ea"/>
                <a:cs typeface="+mj-cs"/>
              </a:rPr>
            </a:br>
            <a:r>
              <a:rPr lang="hu-HU" sz="2600" dirty="0" smtClean="0">
                <a:latin typeface="+mj-lt"/>
                <a:ea typeface="+mj-ea"/>
                <a:cs typeface="+mj-cs"/>
              </a:rPr>
              <a:t>lépünk</a:t>
            </a:r>
          </a:p>
          <a:p>
            <a:endParaRPr lang="hu-HU" sz="2600" dirty="0">
              <a:latin typeface="+mj-lt"/>
              <a:ea typeface="+mj-ea"/>
              <a:cs typeface="+mj-cs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935163"/>
            <a:ext cx="209550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0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SGD változatok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600" dirty="0" smtClean="0">
                <a:latin typeface="+mj-lt"/>
                <a:ea typeface="+mj-ea"/>
                <a:cs typeface="+mj-cs"/>
              </a:rPr>
              <a:t>Manapság rendkívül sok módosított változat létezik: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Adagrad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Adam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Adadelta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RMSProp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AMSGrad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Ezek többsége elérhető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tensorflow-ban</a:t>
            </a:r>
            <a:r>
              <a:rPr lang="hu-HU" dirty="0" smtClean="0">
                <a:latin typeface="+mj-lt"/>
                <a:ea typeface="+mj-ea"/>
                <a:cs typeface="+mj-cs"/>
              </a:rPr>
              <a:t> is</a:t>
            </a:r>
          </a:p>
          <a:p>
            <a:pPr lvl="1"/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78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Adagrad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Fő tulajdonsága, hogy a tanulási rátát a gradiens nagysága alapján állítja be</a:t>
                </a: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Minden paraméterhez különböző </a:t>
                </a:r>
                <a:r>
                  <a:rPr lang="hu-HU" dirty="0" err="1" smtClean="0">
                    <a:latin typeface="+mj-lt"/>
                    <a:ea typeface="+mj-ea"/>
                    <a:cs typeface="+mj-cs"/>
                  </a:rPr>
                  <a:t>learning</a:t>
                </a:r>
                <a:r>
                  <a:rPr lang="hu-HU" dirty="0" smtClean="0">
                    <a:latin typeface="+mj-lt"/>
                    <a:ea typeface="+mj-ea"/>
                    <a:cs typeface="+mj-cs"/>
                  </a:rPr>
                  <a:t> </a:t>
                </a:r>
                <a:r>
                  <a:rPr lang="hu-HU" dirty="0" err="1" smtClean="0">
                    <a:latin typeface="+mj-lt"/>
                    <a:ea typeface="+mj-ea"/>
                    <a:cs typeface="+mj-cs"/>
                  </a:rPr>
                  <a:t>rate</a:t>
                </a:r>
                <a:r>
                  <a:rPr lang="hu-HU" dirty="0" smtClean="0">
                    <a:latin typeface="+mj-lt"/>
                    <a:ea typeface="+mj-ea"/>
                    <a:cs typeface="+mj-cs"/>
                  </a:rPr>
                  <a:t>-et számol:</a:t>
                </a:r>
              </a:p>
              <a:p>
                <a:pPr marL="3937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𝑊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𝑖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+1 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</m:t>
                      </m:r>
                      <m:sSub>
                        <m:sSubPr>
                          <m:ctrlPr>
                            <a:rPr lang="hu-H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000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hu-HU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20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hu-H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j-cs"/>
                            </a:rPr>
                            <m:t>𝛼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0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</m:rad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∗</m:t>
                      </m:r>
                      <m:sSub>
                        <m:sSubPr>
                          <m:ctrlPr>
                            <a:rPr lang="hu-H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hu-HU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pPr marL="393700" lvl="1" indent="0">
                  <a:buNone/>
                </a:pPr>
                <a:r>
                  <a:rPr lang="hu-HU" dirty="0" smtClean="0">
                    <a:latin typeface="+mj-lt"/>
                    <a:ea typeface="+mj-ea"/>
                    <a:cs typeface="+mj-cs"/>
                  </a:rPr>
                  <a:t>Ahol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u-HU" dirty="0" smtClean="0">
                    <a:latin typeface="+mj-lt"/>
                    <a:ea typeface="+mj-ea"/>
                    <a:cs typeface="+mj-cs"/>
                  </a:rPr>
                  <a:t> az egyes paraméterekhez tartozó múltbeli gradiensek négyzetösszegét tárolja</a:t>
                </a:r>
              </a:p>
              <a:p>
                <a:r>
                  <a:rPr lang="hu-HU" dirty="0" smtClean="0">
                    <a:latin typeface="+mj-lt"/>
                    <a:ea typeface="+mj-ea"/>
                    <a:cs typeface="+mj-cs"/>
                  </a:rPr>
                  <a:t>Probléma: a G mátrix elemei nagyon nagyra nőhetnek</a:t>
                </a:r>
                <a:endParaRPr lang="hu-HU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889" t="-1110" r="-192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6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Adadelta (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RMSProp</a:t>
            </a:r>
            <a:r>
              <a:rPr lang="hu-HU" altLang="hu-HU" sz="3600" dirty="0" smtClean="0">
                <a:solidFill>
                  <a:schemeClr val="tx1"/>
                </a:solidFill>
              </a:rPr>
              <a:t>)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Az </a:t>
                </a:r>
                <a:r>
                  <a:rPr lang="hu-HU" sz="2600" dirty="0" err="1" smtClean="0">
                    <a:latin typeface="+mj-lt"/>
                    <a:ea typeface="+mj-ea"/>
                    <a:cs typeface="+mj-cs"/>
                  </a:rPr>
                  <a:t>Adagrad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továbbfejlesztett változata</a:t>
                </a:r>
              </a:p>
              <a:p>
                <a:r>
                  <a:rPr lang="hu-HU" dirty="0" smtClean="0">
                    <a:latin typeface="+mj-lt"/>
                    <a:ea typeface="+mj-ea"/>
                    <a:cs typeface="+mj-cs"/>
                  </a:rPr>
                  <a:t>Túl nagy G értékek esetén a tanulási ráta egyre kisebb lesz</a:t>
                </a:r>
              </a:p>
              <a:p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 momentumhoz hasonlóan tárolja a múltbeli gradiensek értékét</a:t>
                </a: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A múltbeli átlagra rászorzunk egy 1-nél kisebb számmal</a:t>
                </a: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Lényegében a korábbi gradiensek RMS értékét számolja</a:t>
                </a:r>
              </a:p>
              <a:p>
                <a:pPr lvl="1"/>
                <a:r>
                  <a:rPr lang="hu-HU" dirty="0" smtClean="0">
                    <a:latin typeface="+mj-lt"/>
                    <a:ea typeface="+mj-ea"/>
                    <a:cs typeface="+mj-cs"/>
                  </a:rPr>
                  <a:t>Nem igényel tanulási rátát:</a:t>
                </a:r>
              </a:p>
              <a:p>
                <a:pPr marL="3937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+1 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𝑅𝑀𝑆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𝑅𝑀𝑆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u-HU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889" t="-1110" r="-103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6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Adam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err="1">
                <a:latin typeface="+mj-lt"/>
                <a:ea typeface="+mj-ea"/>
                <a:cs typeface="+mj-cs"/>
              </a:rPr>
              <a:t>Adaptive</a:t>
            </a:r>
            <a:r>
              <a:rPr lang="hu-HU" dirty="0">
                <a:latin typeface="+mj-lt"/>
                <a:ea typeface="+mj-ea"/>
                <a:cs typeface="+mj-cs"/>
              </a:rPr>
              <a:t> </a:t>
            </a:r>
            <a:r>
              <a:rPr lang="hu-HU" dirty="0" err="1">
                <a:latin typeface="+mj-lt"/>
                <a:ea typeface="+mj-ea"/>
                <a:cs typeface="+mj-cs"/>
              </a:rPr>
              <a:t>Moment</a:t>
            </a:r>
            <a:r>
              <a:rPr lang="hu-HU" dirty="0">
                <a:latin typeface="+mj-lt"/>
                <a:ea typeface="+mj-ea"/>
                <a:cs typeface="+mj-cs"/>
              </a:rPr>
              <a:t>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Estimation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r>
              <a:rPr lang="hu-HU" sz="2600" dirty="0" smtClean="0">
                <a:latin typeface="+mj-lt"/>
                <a:ea typeface="+mj-ea"/>
                <a:cs typeface="+mj-cs"/>
              </a:rPr>
              <a:t>Hasonlít az Adadelta-</a:t>
            </a:r>
            <a:r>
              <a:rPr lang="hu-HU" sz="2600" dirty="0" err="1" smtClean="0">
                <a:latin typeface="+mj-lt"/>
                <a:ea typeface="+mj-ea"/>
                <a:cs typeface="+mj-cs"/>
              </a:rPr>
              <a:t>ra</a:t>
            </a:r>
            <a:endParaRPr lang="hu-HU" sz="2600" dirty="0" smtClean="0">
              <a:latin typeface="+mj-lt"/>
              <a:ea typeface="+mj-ea"/>
              <a:cs typeface="+mj-cs"/>
            </a:endParaRP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Különbség: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Első és másodrendű momentumot használ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 szerzők észrevették, hogy 0 felé húznak a vektorok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bias-corrected</a:t>
            </a:r>
            <a:r>
              <a:rPr lang="hu-HU" dirty="0" smtClean="0">
                <a:latin typeface="+mj-lt"/>
                <a:ea typeface="+mj-ea"/>
                <a:cs typeface="+mj-cs"/>
              </a:rPr>
              <a:t> első és második momentum becslés használatával sikerült elkerülni</a:t>
            </a:r>
          </a:p>
          <a:p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33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Egyéb módszerek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600" dirty="0" smtClean="0">
                <a:latin typeface="+mj-lt"/>
                <a:ea typeface="+mj-ea"/>
                <a:cs typeface="+mj-cs"/>
              </a:rPr>
              <a:t>Newton módszer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Másod-rendű optimalizáló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Felhasználjuk a hibafüggvény </a:t>
            </a:r>
            <a:br>
              <a:rPr lang="hu-HU" dirty="0" smtClean="0">
                <a:latin typeface="+mj-lt"/>
                <a:ea typeface="+mj-ea"/>
                <a:cs typeface="+mj-cs"/>
              </a:rPr>
            </a:br>
            <a:r>
              <a:rPr lang="hu-HU" dirty="0" smtClean="0">
                <a:latin typeface="+mj-lt"/>
                <a:ea typeface="+mj-ea"/>
                <a:cs typeface="+mj-cs"/>
              </a:rPr>
              <a:t>második deriváltját is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második derivált számításához Hesse-mátrix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Ez túl nagy lesz, ezért gyakorlatban nem igazán használható neuronháló tanításra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Kvázi Newton módszer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Csak közelítjük a Hesse mátrix-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ot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L-BFGS módszer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366" y="1937971"/>
            <a:ext cx="20955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6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27254</TotalTime>
  <Words>257</Words>
  <Application>Microsoft Office PowerPoint</Application>
  <PresentationFormat>Diavetítés a képernyőre (4:3 oldalarány)</PresentationFormat>
  <Paragraphs>79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Constantia</vt:lpstr>
      <vt:lpstr>Verdana</vt:lpstr>
      <vt:lpstr>Wingdings 2</vt:lpstr>
      <vt:lpstr>Áramlás</vt:lpstr>
      <vt:lpstr>Bevezetés a mély tanulásba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Tamas</cp:lastModifiedBy>
  <cp:revision>722</cp:revision>
  <dcterms:created xsi:type="dcterms:W3CDTF">2011-08-30T15:18:14Z</dcterms:created>
  <dcterms:modified xsi:type="dcterms:W3CDTF">2018-10-26T09:30:33Z</dcterms:modified>
</cp:coreProperties>
</file>