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6" r:id="rId3"/>
    <p:sldId id="277" r:id="rId4"/>
    <p:sldId id="281" r:id="rId5"/>
    <p:sldId id="286" r:id="rId6"/>
    <p:sldId id="278" r:id="rId7"/>
    <p:sldId id="279" r:id="rId8"/>
    <p:sldId id="280" r:id="rId9"/>
    <p:sldId id="282" r:id="rId10"/>
    <p:sldId id="284" r:id="rId11"/>
    <p:sldId id="285" r:id="rId12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102" d="100"/>
          <a:sy n="102" d="100"/>
        </p:scale>
        <p:origin x="46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D085B73-D1FB-4C50-9EB9-BA9AB4364144}" type="datetimeFigureOut">
              <a:rPr lang="hu-HU"/>
              <a:pPr>
                <a:defRPr/>
              </a:pPr>
              <a:t>2018.10.25.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DFB59A-0918-48F4-BA1B-954CC3C7760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CEA707-EECA-42B2-BB05-B742B42F2385}" type="datetimeFigureOut">
              <a:rPr lang="hu-HU"/>
              <a:pPr>
                <a:defRPr/>
              </a:pPr>
              <a:t>2018.10.25.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E6ABB0D-31A0-4233-9449-EF07174F5A8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DADAF-971A-44B1-9704-1965160EEFC0}" type="datetime1">
              <a:rPr lang="hu-HU"/>
              <a:pPr>
                <a:defRPr/>
              </a:pPr>
              <a:t>2018.10.25.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8AEFA81D-C1B8-4DC0-8DDE-F63B9D623A0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31915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DE9A-FAF3-45B8-BF94-01901FA5EF93}" type="datetime1">
              <a:rPr lang="hu-HU"/>
              <a:pPr>
                <a:defRPr/>
              </a:pPr>
              <a:t>2018.10.25.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B422-C2E2-4513-AA4C-112E226BC65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8971413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4D7E-ADC3-4F87-8C01-37633696D871}" type="datetime1">
              <a:rPr lang="hu-HU"/>
              <a:pPr>
                <a:defRPr/>
              </a:pPr>
              <a:t>2018.10.25.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D1340-5C3D-4F8D-A98D-764682338C0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84542070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8FEE-638D-406A-BE3C-F6E01DE7424C}" type="datetime1">
              <a:rPr lang="hu-HU"/>
              <a:pPr>
                <a:defRPr/>
              </a:pPr>
              <a:t>2018.10.25.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15216-AA99-4E58-A08E-63CE30CDD95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09259374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9A97-A459-4EEE-9A2C-4966CF447A58}" type="datetime1">
              <a:rPr lang="hu-HU"/>
              <a:pPr>
                <a:defRPr/>
              </a:pPr>
              <a:t>2018.10.25.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6DA66C3-2E41-4AF2-AF23-BBDF2D2C0F3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43877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94423-C937-4ADA-BDB8-91188C0E78D2}" type="datetime1">
              <a:rPr lang="hu-HU"/>
              <a:pPr>
                <a:defRPr/>
              </a:pPr>
              <a:t>2018.10.25.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0D40F-9EE5-4EBA-B74E-84AF8DA517D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3950559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764D-30E3-4BEE-9D15-7B27B2796961}" type="datetime1">
              <a:rPr lang="hu-HU"/>
              <a:pPr>
                <a:defRPr/>
              </a:pPr>
              <a:t>2018.10.25.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5FA7-E2A7-4A20-8CF2-3484C15E7E7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90812707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7E3B6-06DB-40B9-B7C8-860D0AE478ED}" type="datetime1">
              <a:rPr lang="hu-HU"/>
              <a:pPr>
                <a:defRPr/>
              </a:pPr>
              <a:t>2018.10.25.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654D9-43BB-4B4C-AEDD-79EEEB7C4B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398402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EE8B2-6E29-4796-BAEF-D03F89D589E0}" type="datetime1">
              <a:rPr lang="hu-HU"/>
              <a:pPr>
                <a:defRPr/>
              </a:pPr>
              <a:t>2018.10.25.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DFA0-E787-456E-B0D7-840561D133D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0582664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DC77A-FEBE-4ED0-AC2F-09F12F0BA14C}" type="datetime1">
              <a:rPr lang="hu-HU"/>
              <a:pPr>
                <a:defRPr/>
              </a:pPr>
              <a:t>2018.10.25.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33E63-15C4-4E40-938E-35AAA36F81B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3934124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E5C1-FE17-4BFD-9FAE-845823C0CAA2}" type="datetime1">
              <a:rPr lang="hu-HU"/>
              <a:pPr>
                <a:defRPr/>
              </a:pPr>
              <a:t>2018.10.25.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FBF95-C62D-4DE5-8AF3-0B7E0AD9C6D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3039207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7AFD6BB-0483-4331-8422-925155E18236}" type="datetime1">
              <a:rPr lang="hu-HU"/>
              <a:pPr>
                <a:defRPr/>
              </a:pPr>
              <a:t>2018.10.25.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40076DB4-28A5-4675-8B64-24488D9F838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45" r:id="rId2"/>
    <p:sldLayoutId id="2147484154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5" r:id="rId9"/>
    <p:sldLayoutId id="2147484151" r:id="rId10"/>
    <p:sldLayoutId id="214748415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7171" name="Picture 12" descr="szte_cimer.t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Cím 8"/>
          <p:cNvSpPr>
            <a:spLocks noGrp="1"/>
          </p:cNvSpPr>
          <p:nvPr>
            <p:ph type="title"/>
          </p:nvPr>
        </p:nvSpPr>
        <p:spPr>
          <a:xfrm>
            <a:off x="468313" y="1844824"/>
            <a:ext cx="8229600" cy="1584325"/>
          </a:xfrm>
        </p:spPr>
        <p:txBody>
          <a:bodyPr/>
          <a:lstStyle/>
          <a:p>
            <a:pPr algn="ctr" eaLnBrk="1" hangingPunct="1"/>
            <a:r>
              <a:rPr lang="hu-HU" altLang="hu-HU" sz="3200" dirty="0" smtClean="0"/>
              <a:t>Bevezetés a mély tanulásba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Egyéb módszerek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</p:spPr>
            <p:txBody>
              <a:bodyPr/>
              <a:lstStyle/>
              <a:p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Augmented </a:t>
                </a:r>
                <a:r>
                  <a:rPr lang="hu-HU" sz="2600" dirty="0" err="1" smtClean="0">
                    <a:latin typeface="+mj-lt"/>
                    <a:ea typeface="+mj-ea"/>
                    <a:cs typeface="+mj-cs"/>
                  </a:rPr>
                  <a:t>Lagragian</a:t>
                </a:r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 </a:t>
                </a:r>
                <a:r>
                  <a:rPr lang="hu-HU" sz="2600" dirty="0" err="1" smtClean="0">
                    <a:latin typeface="+mj-lt"/>
                    <a:ea typeface="+mj-ea"/>
                    <a:cs typeface="+mj-cs"/>
                  </a:rPr>
                  <a:t>method</a:t>
                </a:r>
                <a:endParaRPr lang="hu-HU" sz="2600" dirty="0" smtClean="0">
                  <a:latin typeface="+mj-lt"/>
                  <a:ea typeface="+mj-ea"/>
                  <a:cs typeface="+mj-cs"/>
                </a:endParaRPr>
              </a:p>
              <a:p>
                <a:pPr lvl="1"/>
                <a:r>
                  <a:rPr lang="hu-HU" dirty="0" smtClean="0">
                    <a:latin typeface="+mj-lt"/>
                    <a:ea typeface="+mj-ea"/>
                    <a:cs typeface="+mj-cs"/>
                  </a:rPr>
                  <a:t>Nem csak minimalizáljuk a hibafüggvényt, hanem hozzáadunk egy megszorítást is:</a:t>
                </a:r>
              </a:p>
              <a:p>
                <a:pPr lvl="1"/>
                <a:endParaRPr lang="hu-HU" dirty="0" smtClean="0">
                  <a:latin typeface="+mj-lt"/>
                  <a:ea typeface="+mj-ea"/>
                  <a:cs typeface="+mj-cs"/>
                </a:endParaRPr>
              </a:p>
              <a:p>
                <a:pPr marL="3937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𝑚𝑖𝑛𝑖𝑚𝑖𝑧𝑒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𝑊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,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𝐹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(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𝐿𝑜𝑠𝑠</m:t>
                      </m:r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𝑊</m:t>
                          </m:r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+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𝛼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𝑓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(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𝐹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))</m:t>
                      </m:r>
                    </m:oMath>
                  </m:oMathPara>
                </a14:m>
                <a:endParaRPr lang="hu-HU" dirty="0" smtClean="0">
                  <a:latin typeface="+mj-lt"/>
                  <a:ea typeface="+mj-ea"/>
                  <a:cs typeface="+mj-cs"/>
                </a:endParaRPr>
              </a:p>
              <a:p>
                <a:pPr marL="3937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𝑊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−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𝐹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=0</m:t>
                      </m:r>
                    </m:oMath>
                  </m:oMathPara>
                </a14:m>
                <a:endParaRPr lang="hu-HU" dirty="0" smtClean="0">
                  <a:latin typeface="+mj-lt"/>
                  <a:ea typeface="+mj-ea"/>
                  <a:cs typeface="+mj-cs"/>
                </a:endParaRPr>
              </a:p>
              <a:p>
                <a:pPr marL="393700" lvl="1" indent="0">
                  <a:buNone/>
                </a:pPr>
                <a:endParaRPr lang="hu-HU" dirty="0" smtClean="0">
                  <a:latin typeface="+mj-lt"/>
                  <a:ea typeface="+mj-ea"/>
                  <a:cs typeface="+mj-cs"/>
                </a:endParaRPr>
              </a:p>
              <a:p>
                <a:pPr lvl="1"/>
                <a:r>
                  <a:rPr lang="hu-HU" dirty="0" smtClean="0">
                    <a:latin typeface="+mj-lt"/>
                    <a:ea typeface="+mj-ea"/>
                    <a:cs typeface="+mj-cs"/>
                  </a:rPr>
                  <a:t>F egy új változó, amelynek segítségével alkalmazhatjuk a Lagrange-féle multiplikátor módszert</a:t>
                </a:r>
              </a:p>
              <a:p>
                <a:pPr lvl="1"/>
                <a:endParaRPr lang="hu-HU" dirty="0"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7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  <a:blipFill>
                <a:blip r:embed="rId2"/>
                <a:stretch>
                  <a:fillRect l="-889" t="-111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287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Egyéb módszerek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sz="2600" dirty="0" err="1" smtClean="0">
                <a:latin typeface="+mj-lt"/>
                <a:ea typeface="+mj-ea"/>
                <a:cs typeface="+mj-cs"/>
              </a:rPr>
              <a:t>Synthetic</a:t>
            </a:r>
            <a:r>
              <a:rPr lang="hu-HU" sz="2600" dirty="0" smtClean="0">
                <a:latin typeface="+mj-lt"/>
                <a:ea typeface="+mj-ea"/>
                <a:cs typeface="+mj-cs"/>
              </a:rPr>
              <a:t> </a:t>
            </a:r>
            <a:r>
              <a:rPr lang="hu-HU" sz="2600" dirty="0" err="1" smtClean="0">
                <a:latin typeface="+mj-lt"/>
                <a:ea typeface="+mj-ea"/>
                <a:cs typeface="+mj-cs"/>
              </a:rPr>
              <a:t>Gradients</a:t>
            </a:r>
            <a:endParaRPr lang="hu-HU" sz="2600" dirty="0" smtClean="0">
              <a:latin typeface="+mj-lt"/>
              <a:ea typeface="+mj-ea"/>
              <a:cs typeface="+mj-cs"/>
            </a:endParaRP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A probléma, hogy SGD esetén várni kell minden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layer-nek</a:t>
            </a:r>
            <a:r>
              <a:rPr lang="hu-HU" dirty="0" smtClean="0">
                <a:latin typeface="+mj-lt"/>
                <a:ea typeface="+mj-ea"/>
                <a:cs typeface="+mj-cs"/>
              </a:rPr>
              <a:t>, hogy hozzájuk is eljusson a hiba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Ötlet: tanuljuk meg a gradienst is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Tanítás során extra rétegek, amelyek az adott rétegnek adnak szintetikus gradienst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Persze időnként kap valós gradienst is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Nem kell várnunk, tudunk tanítani anélkül is, hogy a hibafüggvényt kiértékelnénk</a:t>
            </a:r>
            <a:endParaRPr lang="hu-HU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19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Tanítási módszerek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sz="2800" dirty="0" err="1" smtClean="0">
                <a:latin typeface="+mj-lt"/>
                <a:ea typeface="+mj-ea"/>
                <a:cs typeface="+mj-cs"/>
              </a:rPr>
              <a:t>Backpropagation</a:t>
            </a:r>
            <a:endParaRPr lang="hu-HU" sz="2800" dirty="0" smtClean="0">
              <a:latin typeface="+mj-lt"/>
              <a:ea typeface="+mj-ea"/>
              <a:cs typeface="+mj-cs"/>
            </a:endParaRPr>
          </a:p>
          <a:p>
            <a:pPr lvl="1"/>
            <a:r>
              <a:rPr lang="hu-HU" sz="2600" dirty="0" smtClean="0">
                <a:latin typeface="+mj-lt"/>
                <a:ea typeface="+mj-ea"/>
                <a:cs typeface="+mj-cs"/>
              </a:rPr>
              <a:t>Lokális optimalizáló</a:t>
            </a:r>
          </a:p>
          <a:p>
            <a:pPr lvl="1"/>
            <a:r>
              <a:rPr lang="hu-HU" sz="2600" dirty="0" smtClean="0">
                <a:latin typeface="+mj-lt"/>
                <a:ea typeface="+mj-ea"/>
                <a:cs typeface="+mj-cs"/>
              </a:rPr>
              <a:t>Csak gradiens kell hozzá</a:t>
            </a:r>
          </a:p>
          <a:p>
            <a:pPr lvl="1"/>
            <a:r>
              <a:rPr lang="hu-HU" sz="2600" dirty="0" smtClean="0">
                <a:latin typeface="+mj-lt"/>
                <a:ea typeface="+mj-ea"/>
                <a:cs typeface="+mj-cs"/>
              </a:rPr>
              <a:t>Könnyen implementálható</a:t>
            </a:r>
          </a:p>
          <a:p>
            <a:pPr lvl="1"/>
            <a:r>
              <a:rPr lang="hu-HU" sz="2600" dirty="0" smtClean="0">
                <a:latin typeface="+mj-lt"/>
                <a:ea typeface="+mj-ea"/>
                <a:cs typeface="+mj-cs"/>
              </a:rPr>
              <a:t>Széleskörben használt</a:t>
            </a:r>
          </a:p>
          <a:p>
            <a:pPr lvl="1"/>
            <a:r>
              <a:rPr lang="hu-HU" sz="2600" dirty="0" smtClean="0">
                <a:latin typeface="+mj-lt"/>
                <a:ea typeface="+mj-ea"/>
                <a:cs typeface="+mj-cs"/>
              </a:rPr>
              <a:t>Elakadhat rossz lokális optimumban</a:t>
            </a:r>
          </a:p>
          <a:p>
            <a:pPr lvl="1"/>
            <a:r>
              <a:rPr lang="hu-HU" sz="2600" dirty="0" smtClean="0">
                <a:latin typeface="+mj-lt"/>
                <a:ea typeface="+mj-ea"/>
                <a:cs typeface="+mj-cs"/>
              </a:rPr>
              <a:t>Érzékeny a </a:t>
            </a:r>
            <a:r>
              <a:rPr lang="hu-HU" sz="2600" dirty="0" err="1" smtClean="0">
                <a:latin typeface="+mj-lt"/>
                <a:ea typeface="+mj-ea"/>
                <a:cs typeface="+mj-cs"/>
              </a:rPr>
              <a:t>hiperparaméterekre</a:t>
            </a:r>
            <a:r>
              <a:rPr lang="hu-HU" sz="2600" dirty="0" smtClean="0">
                <a:latin typeface="+mj-lt"/>
                <a:ea typeface="+mj-ea"/>
                <a:cs typeface="+mj-cs"/>
              </a:rPr>
              <a:t> (tanulási ráta)</a:t>
            </a:r>
            <a:endParaRPr lang="hu-HU" sz="26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87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Momentum módszer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</p:spPr>
            <p:txBody>
              <a:bodyPr/>
              <a:lstStyle/>
              <a:p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A súlyok változtatása során számoljuk a változás momentumát 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j-cs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j-cs"/>
                            </a:rPr>
                            <m:t>𝑚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j-cs"/>
                            </a:rPr>
                            <m:t>𝑖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= 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𝛼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∗ ∆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j-cs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j-cs"/>
                            </a:rPr>
                            <m:t>𝑊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j-cs"/>
                            </a:rPr>
                            <m:t>𝑖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+</m:t>
                      </m:r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j-cs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j-cs"/>
                            </a:rPr>
                            <m:t>1−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j-cs"/>
                            </a:rPr>
                            <m:t>𝛼</m:t>
                          </m:r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j-cs"/>
                        </a:rPr>
                        <m:t>∗ 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j-cs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j-cs"/>
                            </a:rPr>
                            <m:t>𝑚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j-cs"/>
                            </a:rPr>
                            <m:t>𝑖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j-cs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hu-HU" dirty="0" smtClean="0">
                  <a:latin typeface="+mj-lt"/>
                  <a:ea typeface="+mj-ea"/>
                  <a:cs typeface="+mj-cs"/>
                </a:endParaRPr>
              </a:p>
              <a:p>
                <a:r>
                  <a:rPr lang="hu-HU" dirty="0" smtClean="0">
                    <a:latin typeface="+mj-lt"/>
                    <a:ea typeface="+mj-ea"/>
                    <a:cs typeface="+mj-cs"/>
                  </a:rPr>
                  <a:t>A súlyok frissítése pedig a momentum alapján történik: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𝑊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𝑖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+1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= 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hu-HU" dirty="0" smtClean="0">
                  <a:latin typeface="+mj-lt"/>
                  <a:ea typeface="+mj-ea"/>
                  <a:cs typeface="+mj-cs"/>
                </a:endParaRPr>
              </a:p>
              <a:p>
                <a:pPr/>
                <a:r>
                  <a:rPr lang="hu-HU" dirty="0" smtClean="0">
                    <a:latin typeface="+mj-lt"/>
                    <a:ea typeface="+mj-ea"/>
                    <a:cs typeface="+mj-cs"/>
                  </a:rPr>
                  <a:t>Előnye:</a:t>
                </a:r>
              </a:p>
              <a:p>
                <a:pPr lvl="1"/>
                <a:r>
                  <a:rPr lang="hu-HU" dirty="0" smtClean="0">
                    <a:latin typeface="+mj-lt"/>
                    <a:ea typeface="+mj-ea"/>
                    <a:cs typeface="+mj-cs"/>
                  </a:rPr>
                  <a:t>Kevésbé  akad el az optimalizáló „rossz” lokális optimumban</a:t>
                </a:r>
              </a:p>
              <a:p>
                <a:pPr lvl="1"/>
                <a:r>
                  <a:rPr lang="hu-HU" dirty="0" smtClean="0">
                    <a:latin typeface="+mj-lt"/>
                    <a:ea typeface="+mj-ea"/>
                    <a:cs typeface="+mj-cs"/>
                  </a:rPr>
                  <a:t>Nehezebben overfittel az adott batch-re</a:t>
                </a:r>
              </a:p>
              <a:p>
                <a:pPr/>
                <a:r>
                  <a:rPr lang="hu-HU" dirty="0" smtClean="0">
                    <a:latin typeface="+mj-lt"/>
                    <a:ea typeface="+mj-ea"/>
                    <a:cs typeface="+mj-cs"/>
                  </a:rPr>
                  <a:t>Hátrány: nagyobb memóriaigény</a:t>
                </a:r>
              </a:p>
              <a:p>
                <a:pPr/>
                <a:r>
                  <a:rPr lang="hu-HU" b="1" dirty="0" err="1"/>
                  <a:t>tf.train.MomentumOptimizer</a:t>
                </a:r>
                <a:endParaRPr lang="hu-HU" b="1" dirty="0"/>
              </a:p>
              <a:p>
                <a:pPr/>
                <a:endParaRPr lang="hu-HU" dirty="0" smtClean="0">
                  <a:latin typeface="+mj-lt"/>
                  <a:ea typeface="+mj-ea"/>
                  <a:cs typeface="+mj-cs"/>
                </a:endParaRPr>
              </a:p>
              <a:p>
                <a:pPr lvl="1"/>
                <a:endParaRPr lang="hu-HU" dirty="0" smtClean="0">
                  <a:latin typeface="+mj-lt"/>
                  <a:ea typeface="+mj-ea"/>
                  <a:cs typeface="+mj-cs"/>
                </a:endParaRPr>
              </a:p>
              <a:p>
                <a:pPr marL="0" indent="0">
                  <a:buNone/>
                </a:pPr>
                <a:endParaRPr lang="hu-HU" dirty="0">
                  <a:latin typeface="+mj-lt"/>
                  <a:ea typeface="+mj-ea"/>
                  <a:cs typeface="+mj-cs"/>
                </a:endParaRPr>
              </a:p>
              <a:p>
                <a:endParaRPr lang="hu-HU" sz="2600" dirty="0"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7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  <a:blipFill>
                <a:blip r:embed="rId2"/>
                <a:stretch>
                  <a:fillRect l="-889" t="-1110" r="-963" b="-513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737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Konjugált gradiens módszer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sz="2600" dirty="0" smtClean="0">
                <a:latin typeface="+mj-lt"/>
                <a:ea typeface="+mj-ea"/>
                <a:cs typeface="+mj-cs"/>
              </a:rPr>
              <a:t>Lényegesen bonyolultabb mint az SGD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A hibafüggvény kvadratikus formáját </a:t>
            </a:r>
            <a:br>
              <a:rPr lang="hu-HU" dirty="0" smtClean="0">
                <a:latin typeface="+mj-lt"/>
                <a:ea typeface="+mj-ea"/>
                <a:cs typeface="+mj-cs"/>
              </a:rPr>
            </a:br>
            <a:r>
              <a:rPr lang="hu-HU" dirty="0" smtClean="0">
                <a:latin typeface="+mj-lt"/>
                <a:ea typeface="+mj-ea"/>
                <a:cs typeface="+mj-cs"/>
              </a:rPr>
              <a:t>minimalizálja</a:t>
            </a:r>
            <a:endParaRPr lang="hu-HU" sz="2600" dirty="0" smtClean="0">
              <a:latin typeface="+mj-lt"/>
              <a:ea typeface="+mj-ea"/>
              <a:cs typeface="+mj-cs"/>
            </a:endParaRP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Negatív gradiens irányába line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search</a:t>
            </a:r>
            <a:endParaRPr lang="hu-HU" dirty="0" smtClean="0">
              <a:latin typeface="+mj-lt"/>
              <a:ea typeface="+mj-ea"/>
              <a:cs typeface="+mj-cs"/>
            </a:endParaRPr>
          </a:p>
          <a:p>
            <a:r>
              <a:rPr lang="hu-HU" sz="2600" dirty="0" smtClean="0">
                <a:latin typeface="+mj-lt"/>
                <a:ea typeface="+mj-ea"/>
                <a:cs typeface="+mj-cs"/>
              </a:rPr>
              <a:t>Majd a korábbi lépésre ortogonálisan </a:t>
            </a:r>
            <a:br>
              <a:rPr lang="hu-HU" sz="2600" dirty="0" smtClean="0">
                <a:latin typeface="+mj-lt"/>
                <a:ea typeface="+mj-ea"/>
                <a:cs typeface="+mj-cs"/>
              </a:rPr>
            </a:br>
            <a:r>
              <a:rPr lang="hu-HU" sz="2600" dirty="0" smtClean="0">
                <a:latin typeface="+mj-lt"/>
                <a:ea typeface="+mj-ea"/>
                <a:cs typeface="+mj-cs"/>
              </a:rPr>
              <a:t>lépünk</a:t>
            </a:r>
          </a:p>
          <a:p>
            <a:endParaRPr lang="hu-HU" sz="2600" dirty="0">
              <a:latin typeface="+mj-lt"/>
              <a:ea typeface="+mj-ea"/>
              <a:cs typeface="+mj-cs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935163"/>
            <a:ext cx="2095500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09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SGD változatok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sz="2600" dirty="0" smtClean="0">
                <a:latin typeface="+mj-lt"/>
                <a:ea typeface="+mj-ea"/>
                <a:cs typeface="+mj-cs"/>
              </a:rPr>
              <a:t>Manapság rendkívül sok módosított változat létezik:</a:t>
            </a:r>
          </a:p>
          <a:p>
            <a:pPr lvl="1"/>
            <a:r>
              <a:rPr lang="hu-HU" dirty="0" err="1" smtClean="0">
                <a:latin typeface="+mj-lt"/>
                <a:ea typeface="+mj-ea"/>
                <a:cs typeface="+mj-cs"/>
              </a:rPr>
              <a:t>Adagrad</a:t>
            </a:r>
            <a:endParaRPr lang="hu-HU" dirty="0" smtClean="0">
              <a:latin typeface="+mj-lt"/>
              <a:ea typeface="+mj-ea"/>
              <a:cs typeface="+mj-cs"/>
            </a:endParaRP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Adam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Adadelta</a:t>
            </a:r>
          </a:p>
          <a:p>
            <a:pPr lvl="1"/>
            <a:r>
              <a:rPr lang="hu-HU" dirty="0" err="1" smtClean="0">
                <a:latin typeface="+mj-lt"/>
                <a:ea typeface="+mj-ea"/>
                <a:cs typeface="+mj-cs"/>
              </a:rPr>
              <a:t>RMSProp</a:t>
            </a:r>
            <a:endParaRPr lang="hu-HU" dirty="0" smtClean="0">
              <a:latin typeface="+mj-lt"/>
              <a:ea typeface="+mj-ea"/>
              <a:cs typeface="+mj-cs"/>
            </a:endParaRPr>
          </a:p>
          <a:p>
            <a:pPr lvl="1"/>
            <a:r>
              <a:rPr lang="hu-HU" dirty="0" err="1" smtClean="0">
                <a:latin typeface="+mj-lt"/>
                <a:ea typeface="+mj-ea"/>
                <a:cs typeface="+mj-cs"/>
              </a:rPr>
              <a:t>AMSGrad</a:t>
            </a:r>
            <a:endParaRPr lang="hu-HU" dirty="0" smtClean="0">
              <a:latin typeface="+mj-lt"/>
              <a:ea typeface="+mj-ea"/>
              <a:cs typeface="+mj-cs"/>
            </a:endParaRP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Ezek többsége elérhető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tensorflow-ban</a:t>
            </a:r>
            <a:r>
              <a:rPr lang="hu-HU" dirty="0" smtClean="0">
                <a:latin typeface="+mj-lt"/>
                <a:ea typeface="+mj-ea"/>
                <a:cs typeface="+mj-cs"/>
              </a:rPr>
              <a:t> is</a:t>
            </a:r>
          </a:p>
          <a:p>
            <a:pPr lvl="1"/>
            <a:endParaRPr lang="hu-HU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782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Adagrad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</p:spPr>
            <p:txBody>
              <a:bodyPr/>
              <a:lstStyle/>
              <a:p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Fő tulajdonsága, hogy a tanulási rátát a gradiens nagysága alapján állítja be</a:t>
                </a:r>
              </a:p>
              <a:p>
                <a:pPr lvl="1"/>
                <a:r>
                  <a:rPr lang="hu-HU" dirty="0" smtClean="0">
                    <a:latin typeface="+mj-lt"/>
                    <a:ea typeface="+mj-ea"/>
                    <a:cs typeface="+mj-cs"/>
                  </a:rPr>
                  <a:t>Minden paraméterhez különböző </a:t>
                </a:r>
                <a:r>
                  <a:rPr lang="hu-HU" dirty="0" err="1" smtClean="0">
                    <a:latin typeface="+mj-lt"/>
                    <a:ea typeface="+mj-ea"/>
                    <a:cs typeface="+mj-cs"/>
                  </a:rPr>
                  <a:t>learning</a:t>
                </a:r>
                <a:r>
                  <a:rPr lang="hu-HU" dirty="0" smtClean="0">
                    <a:latin typeface="+mj-lt"/>
                    <a:ea typeface="+mj-ea"/>
                    <a:cs typeface="+mj-cs"/>
                  </a:rPr>
                  <a:t> </a:t>
                </a:r>
                <a:r>
                  <a:rPr lang="hu-HU" dirty="0" err="1" smtClean="0">
                    <a:latin typeface="+mj-lt"/>
                    <a:ea typeface="+mj-ea"/>
                    <a:cs typeface="+mj-cs"/>
                  </a:rPr>
                  <a:t>rate</a:t>
                </a:r>
                <a:r>
                  <a:rPr lang="hu-HU" dirty="0" smtClean="0">
                    <a:latin typeface="+mj-lt"/>
                    <a:ea typeface="+mj-ea"/>
                    <a:cs typeface="+mj-cs"/>
                  </a:rPr>
                  <a:t>-et számol:</a:t>
                </a:r>
              </a:p>
              <a:p>
                <a:pPr marL="3937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𝑊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𝑖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+1 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=</m:t>
                      </m:r>
                      <m:sSub>
                        <m:sSub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j-cs"/>
                            </a:rPr>
                            <m:t>𝛼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  <a:ea typeface="+mj-ea"/>
                                  <a:cs typeface="+mj-cs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hu-H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000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hu-HU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</m:rad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∗</m:t>
                      </m:r>
                      <m:sSub>
                        <m:sSub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hu-HU" dirty="0" smtClean="0">
                  <a:latin typeface="+mj-lt"/>
                  <a:ea typeface="+mj-ea"/>
                  <a:cs typeface="+mj-cs"/>
                </a:endParaRPr>
              </a:p>
              <a:p>
                <a:pPr marL="393700" lvl="1" indent="0">
                  <a:buNone/>
                </a:pPr>
                <a:r>
                  <a:rPr lang="hu-HU" dirty="0" smtClean="0">
                    <a:latin typeface="+mj-lt"/>
                    <a:ea typeface="+mj-ea"/>
                    <a:cs typeface="+mj-cs"/>
                  </a:rPr>
                  <a:t>Ahol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hu-HU" dirty="0" smtClean="0">
                    <a:latin typeface="+mj-lt"/>
                    <a:ea typeface="+mj-ea"/>
                    <a:cs typeface="+mj-cs"/>
                  </a:rPr>
                  <a:t> az egyes paraméterekhez tartozó múltbeli gradiensek négyzetösszegét tárolja</a:t>
                </a:r>
              </a:p>
              <a:p>
                <a:r>
                  <a:rPr lang="hu-HU" dirty="0" smtClean="0">
                    <a:latin typeface="+mj-lt"/>
                    <a:ea typeface="+mj-ea"/>
                    <a:cs typeface="+mj-cs"/>
                  </a:rPr>
                  <a:t>Probléma: a G mátrix elemei nagyon nagyra nőhetnek</a:t>
                </a:r>
                <a:endParaRPr lang="hu-HU" dirty="0"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7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  <a:blipFill>
                <a:blip r:embed="rId2"/>
                <a:stretch>
                  <a:fillRect l="-889" t="-1110" r="-192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06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Adadelta (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RMSProp</a:t>
            </a:r>
            <a:r>
              <a:rPr lang="hu-HU" altLang="hu-HU" sz="3600" dirty="0" smtClean="0">
                <a:solidFill>
                  <a:schemeClr val="tx1"/>
                </a:solidFill>
              </a:rPr>
              <a:t>)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</p:spPr>
            <p:txBody>
              <a:bodyPr/>
              <a:lstStyle/>
              <a:p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Az </a:t>
                </a:r>
                <a:r>
                  <a:rPr lang="hu-HU" sz="2600" dirty="0" err="1" smtClean="0">
                    <a:latin typeface="+mj-lt"/>
                    <a:ea typeface="+mj-ea"/>
                    <a:cs typeface="+mj-cs"/>
                  </a:rPr>
                  <a:t>Adagrad</a:t>
                </a:r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 továbbfejlesztett változata</a:t>
                </a:r>
              </a:p>
              <a:p>
                <a:r>
                  <a:rPr lang="hu-HU" dirty="0" smtClean="0">
                    <a:latin typeface="+mj-lt"/>
                    <a:ea typeface="+mj-ea"/>
                    <a:cs typeface="+mj-cs"/>
                  </a:rPr>
                  <a:t>Túl nagy G értékek esetén a tanulási ráta egyre kisebb lesz</a:t>
                </a:r>
              </a:p>
              <a:p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A momentumhoz hasonlóan tárolja a múltbeli gradiensek értékét</a:t>
                </a:r>
              </a:p>
              <a:p>
                <a:pPr lvl="1"/>
                <a:r>
                  <a:rPr lang="hu-HU" dirty="0" smtClean="0">
                    <a:latin typeface="+mj-lt"/>
                    <a:ea typeface="+mj-ea"/>
                    <a:cs typeface="+mj-cs"/>
                  </a:rPr>
                  <a:t>A múltbeli átlagra rászorzunk egy 1-nél kisebb számmal</a:t>
                </a:r>
              </a:p>
              <a:p>
                <a:pPr lvl="1"/>
                <a:r>
                  <a:rPr lang="hu-HU" dirty="0" smtClean="0">
                    <a:latin typeface="+mj-lt"/>
                    <a:ea typeface="+mj-ea"/>
                    <a:cs typeface="+mj-cs"/>
                  </a:rPr>
                  <a:t>Lényegében a korábbi gradiensek RMS értékét számolja</a:t>
                </a:r>
              </a:p>
              <a:p>
                <a:pPr lvl="1"/>
                <a:r>
                  <a:rPr lang="hu-HU" dirty="0" smtClean="0">
                    <a:latin typeface="+mj-lt"/>
                    <a:ea typeface="+mj-ea"/>
                    <a:cs typeface="+mj-cs"/>
                  </a:rPr>
                  <a:t>Nem igényel tanulási rátát:</a:t>
                </a:r>
              </a:p>
              <a:p>
                <a:pPr marL="3937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+1 </m:t>
                          </m:r>
                        </m:sub>
                      </m:sSub>
                      <m:r>
                        <a:rPr lang="hu-HU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𝑅𝑀𝑆</m:t>
                          </m:r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hu-HU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hu-HU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𝑅𝑀𝑆</m:t>
                          </m:r>
                          <m: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  <m:r>
                            <a:rPr lang="hu-H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hu-HU" sz="28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hu-HU" dirty="0"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7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  <a:blipFill>
                <a:blip r:embed="rId2"/>
                <a:stretch>
                  <a:fillRect l="-889" t="-1110" r="-103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86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Adam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err="1">
                <a:latin typeface="+mj-lt"/>
                <a:ea typeface="+mj-ea"/>
                <a:cs typeface="+mj-cs"/>
              </a:rPr>
              <a:t>Adaptive</a:t>
            </a:r>
            <a:r>
              <a:rPr lang="hu-HU" dirty="0">
                <a:latin typeface="+mj-lt"/>
                <a:ea typeface="+mj-ea"/>
                <a:cs typeface="+mj-cs"/>
              </a:rPr>
              <a:t> </a:t>
            </a:r>
            <a:r>
              <a:rPr lang="hu-HU" dirty="0" err="1">
                <a:latin typeface="+mj-lt"/>
                <a:ea typeface="+mj-ea"/>
                <a:cs typeface="+mj-cs"/>
              </a:rPr>
              <a:t>Moment</a:t>
            </a:r>
            <a:r>
              <a:rPr lang="hu-HU" dirty="0">
                <a:latin typeface="+mj-lt"/>
                <a:ea typeface="+mj-ea"/>
                <a:cs typeface="+mj-cs"/>
              </a:rPr>
              <a:t>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Estimation</a:t>
            </a:r>
            <a:endParaRPr lang="hu-HU" dirty="0" smtClean="0">
              <a:latin typeface="+mj-lt"/>
              <a:ea typeface="+mj-ea"/>
              <a:cs typeface="+mj-cs"/>
            </a:endParaRPr>
          </a:p>
          <a:p>
            <a:r>
              <a:rPr lang="hu-HU" sz="2600" dirty="0" smtClean="0">
                <a:latin typeface="+mj-lt"/>
                <a:ea typeface="+mj-ea"/>
                <a:cs typeface="+mj-cs"/>
              </a:rPr>
              <a:t>Hasonlít az Adadelta-</a:t>
            </a:r>
            <a:r>
              <a:rPr lang="hu-HU" sz="2600" dirty="0" err="1" smtClean="0">
                <a:latin typeface="+mj-lt"/>
                <a:ea typeface="+mj-ea"/>
                <a:cs typeface="+mj-cs"/>
              </a:rPr>
              <a:t>ra</a:t>
            </a:r>
            <a:endParaRPr lang="hu-HU" sz="2600" dirty="0" smtClean="0">
              <a:latin typeface="+mj-lt"/>
              <a:ea typeface="+mj-ea"/>
              <a:cs typeface="+mj-cs"/>
            </a:endParaRP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Különbség: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Első és másodrendű momentumot használ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A szerzők észrevették, hogy 0 felé húznak a vektorok</a:t>
            </a:r>
          </a:p>
          <a:p>
            <a:pPr lvl="1"/>
            <a:r>
              <a:rPr lang="hu-HU" dirty="0" err="1" smtClean="0">
                <a:latin typeface="+mj-lt"/>
                <a:ea typeface="+mj-ea"/>
                <a:cs typeface="+mj-cs"/>
              </a:rPr>
              <a:t>bias-corrected</a:t>
            </a:r>
            <a:r>
              <a:rPr lang="hu-HU" dirty="0" smtClean="0">
                <a:latin typeface="+mj-lt"/>
                <a:ea typeface="+mj-ea"/>
                <a:cs typeface="+mj-cs"/>
              </a:rPr>
              <a:t> első és második momentum becslés használatával sikerült elkerülni</a:t>
            </a:r>
          </a:p>
          <a:p>
            <a:endParaRPr lang="hu-HU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33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Egyéb módszerek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sz="2600" dirty="0" smtClean="0">
                <a:latin typeface="+mj-lt"/>
                <a:ea typeface="+mj-ea"/>
                <a:cs typeface="+mj-cs"/>
              </a:rPr>
              <a:t>Newton módszer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Másod-rendű optimalizáló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Felhasználjuk a hibafüggvény </a:t>
            </a:r>
            <a:br>
              <a:rPr lang="hu-HU" dirty="0" smtClean="0">
                <a:latin typeface="+mj-lt"/>
                <a:ea typeface="+mj-ea"/>
                <a:cs typeface="+mj-cs"/>
              </a:rPr>
            </a:br>
            <a:r>
              <a:rPr lang="hu-HU" dirty="0" smtClean="0">
                <a:latin typeface="+mj-lt"/>
                <a:ea typeface="+mj-ea"/>
                <a:cs typeface="+mj-cs"/>
              </a:rPr>
              <a:t>második deriváltját is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A második derivált számításához Hesse-mátrix</a:t>
            </a:r>
            <a:endParaRPr lang="hu-HU" dirty="0" smtClean="0">
              <a:latin typeface="+mj-lt"/>
              <a:ea typeface="+mj-ea"/>
              <a:cs typeface="+mj-cs"/>
            </a:endParaRP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Ez túl nagy lesz, ezért gyakorlatban nem igazán használható neuronháló tanításra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Kvázi Newton módszer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Csak közelítjük a Hesse mátrix-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ot</a:t>
            </a:r>
            <a:endParaRPr lang="hu-HU" dirty="0" smtClean="0">
              <a:latin typeface="+mj-lt"/>
              <a:ea typeface="+mj-ea"/>
              <a:cs typeface="+mj-cs"/>
            </a:endParaRP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L-BFGS módszer</a:t>
            </a:r>
            <a:endParaRPr lang="hu-HU" dirty="0">
              <a:latin typeface="+mj-lt"/>
              <a:ea typeface="+mj-ea"/>
              <a:cs typeface="+mj-cs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366" y="1937971"/>
            <a:ext cx="209550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16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27254</TotalTime>
  <Words>257</Words>
  <Application>Microsoft Office PowerPoint</Application>
  <PresentationFormat>Diavetítés a képernyőre (4:3 oldalarány)</PresentationFormat>
  <Paragraphs>79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Constantia</vt:lpstr>
      <vt:lpstr>Verdana</vt:lpstr>
      <vt:lpstr>Wingdings 2</vt:lpstr>
      <vt:lpstr>Áramlás</vt:lpstr>
      <vt:lpstr>Bevezetés a mély tanulásba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Tamas</cp:lastModifiedBy>
  <cp:revision>722</cp:revision>
  <dcterms:created xsi:type="dcterms:W3CDTF">2011-08-30T15:18:14Z</dcterms:created>
  <dcterms:modified xsi:type="dcterms:W3CDTF">2018-10-26T09:30:33Z</dcterms:modified>
</cp:coreProperties>
</file>