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125" d="100"/>
          <a:sy n="125" d="100"/>
        </p:scale>
        <p:origin x="96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2018.11.03.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Idősorok modellezése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smtClean="0">
                <a:latin typeface="+mj-lt"/>
                <a:ea typeface="+mj-ea"/>
                <a:cs typeface="+mj-cs"/>
              </a:rPr>
              <a:t>Eddig csak nem időbeli bemenettel foglalkoztunk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példák sorrendje tetszőleges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Ha bemenetek időben egymást követik: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Hasznos lehet a szomszédos bemeneteket is figyelembe venni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Érdemes lehet memóriát használni régebbi események megjegyzésére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Példák: beszéd, írás, videó, tőzsdei adatok …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87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Rekurrens</a:t>
            </a:r>
            <a:r>
              <a:rPr lang="hu-HU" altLang="hu-HU" sz="3600" dirty="0" smtClean="0">
                <a:solidFill>
                  <a:schemeClr val="tx1"/>
                </a:solidFill>
              </a:rPr>
              <a:t> hálók (RNN)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Alapötlet: az aktuális kimenet számításához vegyük figyelembe a korábbi kimenetet</a:t>
                </a:r>
              </a:p>
              <a:p>
                <a:endParaRPr lang="hu-HU" dirty="0">
                  <a:latin typeface="+mj-lt"/>
                  <a:ea typeface="+mj-ea"/>
                  <a:cs typeface="+mj-cs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h</m:t>
                          </m:r>
                        </m:e>
                        <m:sub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𝑡</m:t>
                          </m:r>
                        </m:sub>
                      </m:sSub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</m:t>
                      </m:r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𝑊𝑥</m:t>
                      </m:r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+</m:t>
                      </m:r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𝑈</m:t>
                      </m:r>
                      <m:sSub>
                        <m:sSubPr>
                          <m:ctrlP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h</m:t>
                          </m:r>
                        </m:e>
                        <m:sub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𝑡</m:t>
                          </m:r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−1</m:t>
                          </m:r>
                        </m:sub>
                      </m:sSub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 </m:t>
                      </m:r>
                    </m:oMath>
                  </m:oMathPara>
                </a14:m>
                <a:endParaRPr lang="hu-HU" sz="2600" dirty="0" smtClean="0">
                  <a:latin typeface="+mj-lt"/>
                  <a:ea typeface="+mj-ea"/>
                  <a:cs typeface="+mj-cs"/>
                </a:endParaRPr>
              </a:p>
              <a:p>
                <a:endParaRPr lang="hu-HU" dirty="0" smtClean="0">
                  <a:latin typeface="+mj-lt"/>
                  <a:ea typeface="+mj-ea"/>
                  <a:cs typeface="+mj-cs"/>
                </a:endParaRPr>
              </a:p>
              <a:p>
                <a:r>
                  <a:rPr lang="hu-HU" dirty="0" smtClean="0">
                    <a:latin typeface="+mj-lt"/>
                    <a:ea typeface="+mj-ea"/>
                    <a:cs typeface="+mj-cs"/>
                  </a:rPr>
                  <a:t>Ezen visszacsatolással memóriát adunk</a:t>
                </a:r>
                <a:br>
                  <a:rPr lang="hu-HU" dirty="0" smtClean="0">
                    <a:latin typeface="+mj-lt"/>
                    <a:ea typeface="+mj-ea"/>
                    <a:cs typeface="+mj-cs"/>
                  </a:rPr>
                </a:br>
                <a:r>
                  <a:rPr lang="hu-HU" dirty="0" smtClean="0">
                    <a:latin typeface="+mj-lt"/>
                    <a:ea typeface="+mj-ea"/>
                    <a:cs typeface="+mj-cs"/>
                  </a:rPr>
                  <a:t>a neuronnak, azaz emlékezhet a korábbi</a:t>
                </a:r>
                <a:br>
                  <a:rPr lang="hu-HU" dirty="0" smtClean="0">
                    <a:latin typeface="+mj-lt"/>
                    <a:ea typeface="+mj-ea"/>
                    <a:cs typeface="+mj-cs"/>
                  </a:rPr>
                </a:br>
                <a:r>
                  <a:rPr lang="hu-HU" dirty="0" smtClean="0">
                    <a:latin typeface="+mj-lt"/>
                    <a:ea typeface="+mj-ea"/>
                    <a:cs typeface="+mj-cs"/>
                  </a:rPr>
                  <a:t>kimenetére</a:t>
                </a:r>
                <a:endParaRPr lang="hu-HU" sz="2600" dirty="0" smtClean="0">
                  <a:latin typeface="+mj-lt"/>
                  <a:ea typeface="+mj-ea"/>
                  <a:cs typeface="+mj-cs"/>
                </a:endParaRPr>
              </a:p>
              <a:p>
                <a:endParaRPr lang="hu-HU" sz="26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889" t="-111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90" y="2492896"/>
            <a:ext cx="1008062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3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Backpropagation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through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time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Hogyan tanítsuk az RNN hálót?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Válasz: terítsük ki időben a hálót</a:t>
            </a:r>
          </a:p>
          <a:p>
            <a:endParaRPr lang="hu-HU" sz="26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Image result for rn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66" y="2708920"/>
            <a:ext cx="831532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9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Backpropagation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through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time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600" dirty="0" smtClean="0">
                <a:latin typeface="+mj-lt"/>
                <a:ea typeface="+mj-ea"/>
                <a:cs typeface="+mj-cs"/>
              </a:rPr>
              <a:t>A kiterítés után tudunk gradienst számolni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De, különböző időben ugyanazokat a súlyokat kell használnunk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keletkező gradienseket összegezni kell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 kiterítést nem csinálhatjuk a végtelenségig (memória!)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Ha végtelenségig/sokáig kiterítenénk instabillá válna a tanítás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Hosszú gradiens utak esetén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vanishing</a:t>
            </a:r>
            <a:r>
              <a:rPr lang="hu-HU" dirty="0" smtClean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gradient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Gyakorlatban csak néhány lépésen keresztül terítünk ki</a:t>
            </a:r>
          </a:p>
        </p:txBody>
      </p:sp>
    </p:spTree>
    <p:extLst>
      <p:ext uri="{BB962C8B-B14F-4D97-AF65-F5344CB8AC3E}">
        <p14:creationId xmlns:p14="http://schemas.microsoft.com/office/powerpoint/2010/main" val="13879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Long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short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term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memory</a:t>
            </a:r>
            <a:r>
              <a:rPr lang="hu-HU" altLang="hu-HU" sz="3600" dirty="0" smtClean="0">
                <a:solidFill>
                  <a:schemeClr val="tx1"/>
                </a:solidFill>
              </a:rPr>
              <a:t> (LSTM)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endParaRPr lang="hu-HU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64022"/>
            <a:ext cx="8104818" cy="3253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Long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short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term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memory</a:t>
            </a:r>
            <a:r>
              <a:rPr lang="hu-HU" altLang="hu-HU" sz="3600" dirty="0" smtClean="0">
                <a:solidFill>
                  <a:schemeClr val="tx1"/>
                </a:solidFill>
              </a:rPr>
              <a:t> (LSTM)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err="1" smtClean="0">
                <a:latin typeface="+mj-lt"/>
                <a:ea typeface="+mj-ea"/>
                <a:cs typeface="+mj-cs"/>
              </a:rPr>
              <a:t>Rekurrens</a:t>
            </a:r>
            <a:r>
              <a:rPr lang="hu-HU" dirty="0" smtClean="0">
                <a:latin typeface="+mj-lt"/>
                <a:ea typeface="+mj-ea"/>
                <a:cs typeface="+mj-cs"/>
              </a:rPr>
              <a:t> hálók hatékonyabb működésére találták ki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 szimpla neuront lecserélhetjük LSTM cellákra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Minden cellában 4 „kapu” található:</a:t>
            </a:r>
          </a:p>
          <a:p>
            <a:pPr marL="850900" lvl="1" indent="-457200">
              <a:buFont typeface="+mj-lt"/>
              <a:buAutoNum type="arabicPeriod"/>
            </a:pPr>
            <a:r>
              <a:rPr lang="hu-HU" dirty="0" smtClean="0">
                <a:latin typeface="+mj-lt"/>
                <a:ea typeface="+mj-ea"/>
                <a:cs typeface="+mj-cs"/>
              </a:rPr>
              <a:t>Input</a:t>
            </a:r>
          </a:p>
          <a:p>
            <a:pPr marL="850900" lvl="1" indent="-457200">
              <a:buFont typeface="+mj-lt"/>
              <a:buAutoNum type="arabicPeriod"/>
            </a:pPr>
            <a:r>
              <a:rPr lang="hu-HU" dirty="0" err="1" smtClean="0">
                <a:latin typeface="+mj-lt"/>
                <a:ea typeface="+mj-ea"/>
                <a:cs typeface="+mj-cs"/>
              </a:rPr>
              <a:t>Forget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marL="850900" lvl="1" indent="-457200">
              <a:buFont typeface="+mj-lt"/>
              <a:buAutoNum type="arabicPeriod"/>
            </a:pPr>
            <a:r>
              <a:rPr lang="hu-HU" dirty="0" err="1" smtClean="0">
                <a:latin typeface="+mj-lt"/>
                <a:ea typeface="+mj-ea"/>
                <a:cs typeface="+mj-cs"/>
              </a:rPr>
              <a:t>Cell</a:t>
            </a:r>
            <a:r>
              <a:rPr lang="hu-HU" dirty="0" smtClean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memory</a:t>
            </a:r>
            <a:endParaRPr lang="hu-HU" dirty="0" smtClean="0">
              <a:latin typeface="+mj-lt"/>
              <a:ea typeface="+mj-ea"/>
              <a:cs typeface="+mj-cs"/>
            </a:endParaRPr>
          </a:p>
          <a:p>
            <a:pPr marL="850900" lvl="1" indent="-457200">
              <a:buFont typeface="+mj-lt"/>
              <a:buAutoNum type="arabicPeriod"/>
            </a:pPr>
            <a:r>
              <a:rPr lang="hu-HU" dirty="0" smtClean="0">
                <a:latin typeface="+mj-lt"/>
                <a:ea typeface="+mj-ea"/>
                <a:cs typeface="+mj-cs"/>
              </a:rPr>
              <a:t>Output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kapuk szabályozzák, hogy mely bemenetet mennyire vegye figyelembe az LSTM cella</a:t>
            </a:r>
          </a:p>
        </p:txBody>
      </p:sp>
    </p:spTree>
    <p:extLst>
      <p:ext uri="{BB962C8B-B14F-4D97-AF65-F5344CB8AC3E}">
        <p14:creationId xmlns:p14="http://schemas.microsoft.com/office/powerpoint/2010/main" val="13737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Long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short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term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memory</a:t>
            </a:r>
            <a:r>
              <a:rPr lang="hu-HU" altLang="hu-HU" sz="3600" dirty="0" smtClean="0">
                <a:solidFill>
                  <a:schemeClr val="tx1"/>
                </a:solidFill>
              </a:rPr>
              <a:t> (LSTM)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endParaRPr lang="hu-HU" dirty="0" smtClean="0"/>
          </a:p>
          <a:p>
            <a:pPr marL="0" indent="0" algn="r">
              <a:buNone/>
            </a:pPr>
            <a:endParaRPr lang="hu-HU" dirty="0"/>
          </a:p>
        </p:txBody>
      </p:sp>
      <p:pic>
        <p:nvPicPr>
          <p:cNvPr id="2058" name="Picture 10" descr="https://cdn-images-1.medium.com/max/1600/0*LyfY3Mow9eCYlj7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47" y="1935163"/>
            <a:ext cx="8477038" cy="359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6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Modern LSTM hálók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Manapság nagyon elterjedtek az LSTM háló változatai</a:t>
            </a:r>
          </a:p>
          <a:p>
            <a:r>
              <a:rPr lang="hu-HU" dirty="0" err="1" smtClean="0">
                <a:latin typeface="+mj-lt"/>
                <a:ea typeface="+mj-ea"/>
                <a:cs typeface="+mj-cs"/>
              </a:rPr>
              <a:t>Gated</a:t>
            </a:r>
            <a:r>
              <a:rPr lang="hu-HU" dirty="0" smtClean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Recurrent</a:t>
            </a:r>
            <a:r>
              <a:rPr lang="hu-HU" dirty="0" smtClean="0">
                <a:latin typeface="+mj-lt"/>
                <a:ea typeface="+mj-ea"/>
                <a:cs typeface="+mj-cs"/>
              </a:rPr>
              <a:t> Unit (GRU)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Az LSTM leegyszerűsített változata, kevesebb kapuval</a:t>
            </a:r>
          </a:p>
          <a:p>
            <a:r>
              <a:rPr lang="hu-HU" dirty="0" err="1" smtClean="0">
                <a:latin typeface="+mj-lt"/>
                <a:ea typeface="+mj-ea"/>
                <a:cs typeface="+mj-cs"/>
              </a:rPr>
              <a:t>Bidirectional</a:t>
            </a:r>
            <a:r>
              <a:rPr lang="hu-HU" dirty="0" smtClean="0">
                <a:latin typeface="+mj-lt"/>
                <a:ea typeface="+mj-ea"/>
                <a:cs typeface="+mj-cs"/>
              </a:rPr>
              <a:t> LSTM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Nem csak egyik irányba</a:t>
            </a:r>
            <a:br>
              <a:rPr lang="hu-HU" dirty="0" smtClean="0">
                <a:latin typeface="+mj-lt"/>
                <a:ea typeface="+mj-ea"/>
                <a:cs typeface="+mj-cs"/>
              </a:rPr>
            </a:br>
            <a:r>
              <a:rPr lang="hu-HU" dirty="0" smtClean="0">
                <a:latin typeface="+mj-lt"/>
                <a:ea typeface="+mj-ea"/>
                <a:cs typeface="+mj-cs"/>
              </a:rPr>
              <a:t>van csatolva, </a:t>
            </a:r>
            <a:br>
              <a:rPr lang="hu-HU" dirty="0" smtClean="0">
                <a:latin typeface="+mj-lt"/>
                <a:ea typeface="+mj-ea"/>
                <a:cs typeface="+mj-cs"/>
              </a:rPr>
            </a:br>
            <a:r>
              <a:rPr lang="hu-HU" dirty="0" smtClean="0">
                <a:latin typeface="+mj-lt"/>
                <a:ea typeface="+mj-ea"/>
                <a:cs typeface="+mj-cs"/>
              </a:rPr>
              <a:t>hanem mindkét </a:t>
            </a:r>
            <a:br>
              <a:rPr lang="hu-HU" dirty="0" smtClean="0">
                <a:latin typeface="+mj-lt"/>
                <a:ea typeface="+mj-ea"/>
                <a:cs typeface="+mj-cs"/>
              </a:rPr>
            </a:br>
            <a:r>
              <a:rPr lang="hu-HU" dirty="0" smtClean="0">
                <a:latin typeface="+mj-lt"/>
                <a:ea typeface="+mj-ea"/>
                <a:cs typeface="+mj-cs"/>
              </a:rPr>
              <a:t>időirányban</a:t>
            </a:r>
          </a:p>
        </p:txBody>
      </p:sp>
      <p:pic>
        <p:nvPicPr>
          <p:cNvPr id="6148" name="Picture 4" descr="http://www.kiwee.me/_image/2017-10-31-00-33-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98" y="3284984"/>
            <a:ext cx="3792604" cy="248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29779</TotalTime>
  <Words>220</Words>
  <Application>Microsoft Office PowerPoint</Application>
  <PresentationFormat>Diavetítés a képernyőre (4:3 oldalarány)</PresentationFormat>
  <Paragraphs>42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727</cp:revision>
  <dcterms:created xsi:type="dcterms:W3CDTF">2011-08-30T15:18:14Z</dcterms:created>
  <dcterms:modified xsi:type="dcterms:W3CDTF">2018-11-05T08:03:39Z</dcterms:modified>
</cp:coreProperties>
</file>