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60"/>
  </p:normalViewPr>
  <p:slideViewPr>
    <p:cSldViewPr>
      <p:cViewPr>
        <p:scale>
          <a:sx n="125" d="100"/>
          <a:sy n="125" d="100"/>
        </p:scale>
        <p:origin x="96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D085B73-D1FB-4C50-9EB9-BA9AB4364144}" type="datetimeFigureOut">
              <a:rPr lang="hu-HU"/>
              <a:pPr>
                <a:defRPr/>
              </a:pPr>
              <a:t>2018.11.03.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7DFB59A-0918-48F4-BA1B-954CC3C7760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5CEA707-EECA-42B2-BB05-B742B42F2385}" type="datetimeFigureOut">
              <a:rPr lang="hu-HU"/>
              <a:pPr>
                <a:defRPr/>
              </a:pPr>
              <a:t>2018.11.03.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E6ABB0D-31A0-4233-9449-EF07174F5A8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DADAF-971A-44B1-9704-1965160EEFC0}" type="datetime1">
              <a:rPr lang="hu-HU"/>
              <a:pPr>
                <a:defRPr/>
              </a:pPr>
              <a:t>2018.11.03.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8AEFA81D-C1B8-4DC0-8DDE-F63B9D623A0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319158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6DE9A-FAF3-45B8-BF94-01901FA5EF93}" type="datetime1">
              <a:rPr lang="hu-HU"/>
              <a:pPr>
                <a:defRPr/>
              </a:pPr>
              <a:t>2018.11.03.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AB422-C2E2-4513-AA4C-112E226BC65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8971413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64D7E-ADC3-4F87-8C01-37633696D871}" type="datetime1">
              <a:rPr lang="hu-HU"/>
              <a:pPr>
                <a:defRPr/>
              </a:pPr>
              <a:t>2018.11.03.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D1340-5C3D-4F8D-A98D-764682338C0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84542070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8FEE-638D-406A-BE3C-F6E01DE7424C}" type="datetime1">
              <a:rPr lang="hu-HU"/>
              <a:pPr>
                <a:defRPr/>
              </a:pPr>
              <a:t>2018.11.03.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15216-AA99-4E58-A08E-63CE30CDD95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09259374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E9A97-A459-4EEE-9A2C-4966CF447A58}" type="datetime1">
              <a:rPr lang="hu-HU"/>
              <a:pPr>
                <a:defRPr/>
              </a:pPr>
              <a:t>2018.11.03.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6DA66C3-2E41-4AF2-AF23-BBDF2D2C0F3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43877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94423-C937-4ADA-BDB8-91188C0E78D2}" type="datetime1">
              <a:rPr lang="hu-HU"/>
              <a:pPr>
                <a:defRPr/>
              </a:pPr>
              <a:t>2018.11.03.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0D40F-9EE5-4EBA-B74E-84AF8DA517D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39505594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1764D-30E3-4BEE-9D15-7B27B2796961}" type="datetime1">
              <a:rPr lang="hu-HU"/>
              <a:pPr>
                <a:defRPr/>
              </a:pPr>
              <a:t>2018.11.03.</a:t>
            </a:fld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5FA7-E2A7-4A20-8CF2-3484C15E7E7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90812707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7E3B6-06DB-40B9-B7C8-860D0AE478ED}" type="datetime1">
              <a:rPr lang="hu-HU"/>
              <a:pPr>
                <a:defRPr/>
              </a:pPr>
              <a:t>2018.11.03.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654D9-43BB-4B4C-AEDD-79EEEB7C4B4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33984025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EE8B2-6E29-4796-BAEF-D03F89D589E0}" type="datetime1">
              <a:rPr lang="hu-HU"/>
              <a:pPr>
                <a:defRPr/>
              </a:pPr>
              <a:t>2018.11.03.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CDFA0-E787-456E-B0D7-840561D133D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05826649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DC77A-FEBE-4ED0-AC2F-09F12F0BA14C}" type="datetime1">
              <a:rPr lang="hu-HU"/>
              <a:pPr>
                <a:defRPr/>
              </a:pPr>
              <a:t>2018.11.03.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33E63-15C4-4E40-938E-35AAA36F81B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3934124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6E5C1-FE17-4BFD-9FAE-845823C0CAA2}" type="datetime1">
              <a:rPr lang="hu-HU"/>
              <a:pPr>
                <a:defRPr/>
              </a:pPr>
              <a:t>2018.11.03.</a:t>
            </a:fld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FBF95-C62D-4DE5-8AF3-0B7E0AD9C6D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3039207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7AFD6BB-0483-4331-8422-925155E18236}" type="datetime1">
              <a:rPr lang="hu-HU"/>
              <a:pPr>
                <a:defRPr/>
              </a:pPr>
              <a:t>2018.11.03.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40076DB4-28A5-4675-8B64-24488D9F838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45" r:id="rId2"/>
    <p:sldLayoutId id="2147484154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5" r:id="rId9"/>
    <p:sldLayoutId id="2147484151" r:id="rId10"/>
    <p:sldLayoutId id="214748415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7171" name="Picture 12" descr="szte_cimer.t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Cím 8"/>
          <p:cNvSpPr>
            <a:spLocks noGrp="1"/>
          </p:cNvSpPr>
          <p:nvPr>
            <p:ph type="title"/>
          </p:nvPr>
        </p:nvSpPr>
        <p:spPr>
          <a:xfrm>
            <a:off x="468313" y="1844824"/>
            <a:ext cx="8229600" cy="1584325"/>
          </a:xfrm>
        </p:spPr>
        <p:txBody>
          <a:bodyPr/>
          <a:lstStyle/>
          <a:p>
            <a:pPr algn="ctr" eaLnBrk="1" hangingPunct="1"/>
            <a:r>
              <a:rPr lang="hu-HU" altLang="hu-HU" sz="3200" dirty="0" smtClean="0"/>
              <a:t>Bevezetés a mély tanulásba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Idősorok modellezése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sz="2600" dirty="0" smtClean="0">
                <a:latin typeface="+mj-lt"/>
                <a:ea typeface="+mj-ea"/>
                <a:cs typeface="+mj-cs"/>
              </a:rPr>
              <a:t>Eddig csak nem időbeli bemenettel foglalkoztunk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A példák sorrendje tetszőleges</a:t>
            </a:r>
            <a:endParaRPr lang="hu-HU" dirty="0" smtClean="0">
              <a:latin typeface="+mj-lt"/>
              <a:ea typeface="+mj-ea"/>
              <a:cs typeface="+mj-cs"/>
            </a:endParaRPr>
          </a:p>
          <a:p>
            <a:r>
              <a:rPr lang="hu-HU" dirty="0" smtClean="0">
                <a:latin typeface="+mj-lt"/>
                <a:ea typeface="+mj-ea"/>
                <a:cs typeface="+mj-cs"/>
              </a:rPr>
              <a:t>Ha bemenetek időben egymást követik: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Hasznos lehet a szomszédos bemeneteket is figyelembe venni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Érdemes lehet memóriát használni régebbi események megjegyzésére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Példák: beszéd, írás, videó, tőzsdei adatok …</a:t>
            </a:r>
            <a:endParaRPr lang="hu-HU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1875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err="1" smtClean="0">
                <a:solidFill>
                  <a:schemeClr val="tx1"/>
                </a:solidFill>
              </a:rPr>
              <a:t>Rekurrens</a:t>
            </a:r>
            <a:r>
              <a:rPr lang="hu-HU" altLang="hu-HU" sz="3600" dirty="0" smtClean="0">
                <a:solidFill>
                  <a:schemeClr val="tx1"/>
                </a:solidFill>
              </a:rPr>
              <a:t> hálók (RNN)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35163"/>
                <a:ext cx="8229600" cy="4389437"/>
              </a:xfrm>
            </p:spPr>
            <p:txBody>
              <a:bodyPr/>
              <a:lstStyle/>
              <a:p>
                <a:r>
                  <a:rPr lang="hu-HU" sz="2600" dirty="0" smtClean="0">
                    <a:latin typeface="+mj-lt"/>
                    <a:ea typeface="+mj-ea"/>
                    <a:cs typeface="+mj-cs"/>
                  </a:rPr>
                  <a:t>Alapötlet: az aktuális kimenet számításához vegyük figyelembe a korábbi kimenetet</a:t>
                </a:r>
              </a:p>
              <a:p>
                <a:endParaRPr lang="hu-HU" dirty="0">
                  <a:latin typeface="+mj-lt"/>
                  <a:ea typeface="+mj-ea"/>
                  <a:cs typeface="+mj-cs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600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</m:ctrlPr>
                        </m:sSubPr>
                        <m:e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  <m:t>h</m:t>
                          </m:r>
                        </m:e>
                        <m:sub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  <m:t>𝑡</m:t>
                          </m:r>
                        </m:sub>
                      </m:sSub>
                      <m:r>
                        <a:rPr lang="hu-HU" sz="2600" b="0" i="1" smtClean="0"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=</m:t>
                      </m:r>
                      <m:r>
                        <a:rPr lang="hu-HU" sz="2600" b="0" i="1" smtClean="0"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𝑊𝑥</m:t>
                      </m:r>
                      <m:r>
                        <a:rPr lang="hu-HU" sz="2600" b="0" i="1" smtClean="0"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+</m:t>
                      </m:r>
                      <m:r>
                        <a:rPr lang="hu-HU" sz="2600" b="0" i="1" smtClean="0"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𝑈</m:t>
                      </m:r>
                      <m:sSub>
                        <m:sSubPr>
                          <m:ctrlPr>
                            <a:rPr lang="hu-HU" sz="2600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</m:ctrlPr>
                        </m:sSubPr>
                        <m:e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  <m:t>h</m:t>
                          </m:r>
                        </m:e>
                        <m:sub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  <m:t>𝑡</m:t>
                          </m:r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  <m:t>−1</m:t>
                          </m:r>
                        </m:sub>
                      </m:sSub>
                      <m:r>
                        <a:rPr lang="hu-HU" sz="2600" b="0" i="1" smtClean="0"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 </m:t>
                      </m:r>
                    </m:oMath>
                  </m:oMathPara>
                </a14:m>
                <a:endParaRPr lang="hu-HU" sz="2600" dirty="0" smtClean="0">
                  <a:latin typeface="+mj-lt"/>
                  <a:ea typeface="+mj-ea"/>
                  <a:cs typeface="+mj-cs"/>
                </a:endParaRPr>
              </a:p>
              <a:p>
                <a:endParaRPr lang="hu-HU" dirty="0" smtClean="0">
                  <a:latin typeface="+mj-lt"/>
                  <a:ea typeface="+mj-ea"/>
                  <a:cs typeface="+mj-cs"/>
                </a:endParaRPr>
              </a:p>
              <a:p>
                <a:r>
                  <a:rPr lang="hu-HU" dirty="0" smtClean="0">
                    <a:latin typeface="+mj-lt"/>
                    <a:ea typeface="+mj-ea"/>
                    <a:cs typeface="+mj-cs"/>
                  </a:rPr>
                  <a:t>Ezen visszacsatolással memóriát adunk</a:t>
                </a:r>
                <a:br>
                  <a:rPr lang="hu-HU" dirty="0" smtClean="0">
                    <a:latin typeface="+mj-lt"/>
                    <a:ea typeface="+mj-ea"/>
                    <a:cs typeface="+mj-cs"/>
                  </a:rPr>
                </a:br>
                <a:r>
                  <a:rPr lang="hu-HU" dirty="0" smtClean="0">
                    <a:latin typeface="+mj-lt"/>
                    <a:ea typeface="+mj-ea"/>
                    <a:cs typeface="+mj-cs"/>
                  </a:rPr>
                  <a:t>a neuronnak, azaz emlékezhet a korábbi</a:t>
                </a:r>
                <a:br>
                  <a:rPr lang="hu-HU" dirty="0" smtClean="0">
                    <a:latin typeface="+mj-lt"/>
                    <a:ea typeface="+mj-ea"/>
                    <a:cs typeface="+mj-cs"/>
                  </a:rPr>
                </a:br>
                <a:r>
                  <a:rPr lang="hu-HU" dirty="0" smtClean="0">
                    <a:latin typeface="+mj-lt"/>
                    <a:ea typeface="+mj-ea"/>
                    <a:cs typeface="+mj-cs"/>
                  </a:rPr>
                  <a:t>kimenetére</a:t>
                </a:r>
                <a:endParaRPr lang="hu-HU" sz="2600" dirty="0" smtClean="0">
                  <a:latin typeface="+mj-lt"/>
                  <a:ea typeface="+mj-ea"/>
                  <a:cs typeface="+mj-cs"/>
                </a:endParaRPr>
              </a:p>
              <a:p>
                <a:endParaRPr lang="hu-HU" sz="2600" dirty="0">
                  <a:latin typeface="+mj-lt"/>
                  <a:ea typeface="+mj-ea"/>
                  <a:cs typeface="+mj-cs"/>
                </a:endParaRPr>
              </a:p>
            </p:txBody>
          </p:sp>
        </mc:Choice>
        <mc:Fallback>
          <p:sp>
            <p:nvSpPr>
              <p:cNvPr id="7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35163"/>
                <a:ext cx="8229600" cy="4389437"/>
              </a:xfrm>
              <a:blipFill>
                <a:blip r:embed="rId2"/>
                <a:stretch>
                  <a:fillRect l="-889" t="-111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90" y="2492896"/>
            <a:ext cx="1008062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737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err="1">
                <a:solidFill>
                  <a:schemeClr val="tx1"/>
                </a:solidFill>
              </a:rPr>
              <a:t>Backpropagation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hu-HU" altLang="hu-HU" sz="3600" dirty="0" err="1">
                <a:solidFill>
                  <a:schemeClr val="tx1"/>
                </a:solidFill>
              </a:rPr>
              <a:t>through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hu-HU" altLang="hu-HU" sz="3600" dirty="0" err="1">
                <a:solidFill>
                  <a:schemeClr val="tx1"/>
                </a:solidFill>
              </a:rPr>
              <a:t>time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dirty="0" smtClean="0">
                <a:latin typeface="+mj-lt"/>
                <a:ea typeface="+mj-ea"/>
                <a:cs typeface="+mj-cs"/>
              </a:rPr>
              <a:t>Hogyan tanítsuk az RNN hálót?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Válasz: terítsük ki időben a hálót</a:t>
            </a:r>
          </a:p>
          <a:p>
            <a:endParaRPr lang="hu-HU" sz="2600" dirty="0"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Image result for rn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66" y="2708920"/>
            <a:ext cx="8315325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95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err="1">
                <a:solidFill>
                  <a:schemeClr val="tx1"/>
                </a:solidFill>
              </a:rPr>
              <a:t>Backpropagation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hu-HU" altLang="hu-HU" sz="3600" dirty="0" err="1">
                <a:solidFill>
                  <a:schemeClr val="tx1"/>
                </a:solidFill>
              </a:rPr>
              <a:t>through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hu-HU" altLang="hu-HU" sz="3600" dirty="0" err="1">
                <a:solidFill>
                  <a:schemeClr val="tx1"/>
                </a:solidFill>
              </a:rPr>
              <a:t>time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sz="2600" dirty="0" smtClean="0">
                <a:latin typeface="+mj-lt"/>
                <a:ea typeface="+mj-ea"/>
                <a:cs typeface="+mj-cs"/>
              </a:rPr>
              <a:t>A kiterítés után tudunk gradienst számolni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De, különböző időben ugyanazokat a súlyokat kell használnunk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A keletkező gradienseket összegezni kell</a:t>
            </a:r>
          </a:p>
          <a:p>
            <a:r>
              <a:rPr lang="hu-HU" dirty="0" smtClean="0">
                <a:latin typeface="+mj-lt"/>
                <a:ea typeface="+mj-ea"/>
                <a:cs typeface="+mj-cs"/>
              </a:rPr>
              <a:t>A kiterítést nem csinálhatjuk a végtelenségig (memória!)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Ha végtelenségig/sokáig kiterítenénk instabillá válna a tanítás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Hosszú gradiens utak esetén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vanishing</a:t>
            </a:r>
            <a:r>
              <a:rPr lang="hu-HU" dirty="0" smtClean="0">
                <a:latin typeface="+mj-lt"/>
                <a:ea typeface="+mj-ea"/>
                <a:cs typeface="+mj-cs"/>
              </a:rPr>
              <a:t>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gradient</a:t>
            </a:r>
            <a:endParaRPr lang="hu-HU" dirty="0" smtClean="0">
              <a:latin typeface="+mj-lt"/>
              <a:ea typeface="+mj-ea"/>
              <a:cs typeface="+mj-cs"/>
            </a:endParaRP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Gyakorlatban csak néhány lépésen keresztül terítünk ki</a:t>
            </a:r>
          </a:p>
        </p:txBody>
      </p:sp>
    </p:spTree>
    <p:extLst>
      <p:ext uri="{BB962C8B-B14F-4D97-AF65-F5344CB8AC3E}">
        <p14:creationId xmlns:p14="http://schemas.microsoft.com/office/powerpoint/2010/main" val="138790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Long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short</a:t>
            </a:r>
            <a:r>
              <a:rPr lang="hu-HU" altLang="hu-HU" sz="3600" dirty="0" smtClean="0">
                <a:solidFill>
                  <a:schemeClr val="tx1"/>
                </a:solidFill>
              </a:rPr>
              <a:t>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term</a:t>
            </a:r>
            <a:r>
              <a:rPr lang="hu-HU" altLang="hu-HU" sz="3600" dirty="0" smtClean="0">
                <a:solidFill>
                  <a:schemeClr val="tx1"/>
                </a:solidFill>
              </a:rPr>
              <a:t>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memory</a:t>
            </a:r>
            <a:r>
              <a:rPr lang="hu-HU" altLang="hu-HU" sz="3600" dirty="0" smtClean="0">
                <a:solidFill>
                  <a:schemeClr val="tx1"/>
                </a:solidFill>
              </a:rPr>
              <a:t> (LSTM)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endParaRPr lang="hu-HU" dirty="0" smtClean="0">
              <a:latin typeface="+mj-lt"/>
              <a:ea typeface="+mj-ea"/>
              <a:cs typeface="+mj-cs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64022"/>
            <a:ext cx="8104818" cy="3253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56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Long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short</a:t>
            </a:r>
            <a:r>
              <a:rPr lang="hu-HU" altLang="hu-HU" sz="3600" dirty="0" smtClean="0">
                <a:solidFill>
                  <a:schemeClr val="tx1"/>
                </a:solidFill>
              </a:rPr>
              <a:t>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term</a:t>
            </a:r>
            <a:r>
              <a:rPr lang="hu-HU" altLang="hu-HU" sz="3600" dirty="0" smtClean="0">
                <a:solidFill>
                  <a:schemeClr val="tx1"/>
                </a:solidFill>
              </a:rPr>
              <a:t>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memory</a:t>
            </a:r>
            <a:r>
              <a:rPr lang="hu-HU" altLang="hu-HU" sz="3600" dirty="0" smtClean="0">
                <a:solidFill>
                  <a:schemeClr val="tx1"/>
                </a:solidFill>
              </a:rPr>
              <a:t> (LSTM)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dirty="0" err="1" smtClean="0">
                <a:latin typeface="+mj-lt"/>
                <a:ea typeface="+mj-ea"/>
                <a:cs typeface="+mj-cs"/>
              </a:rPr>
              <a:t>Rekurrens</a:t>
            </a:r>
            <a:r>
              <a:rPr lang="hu-HU" dirty="0" smtClean="0">
                <a:latin typeface="+mj-lt"/>
                <a:ea typeface="+mj-ea"/>
                <a:cs typeface="+mj-cs"/>
              </a:rPr>
              <a:t> hálók hatékonyabb működésére találták ki</a:t>
            </a:r>
          </a:p>
          <a:p>
            <a:r>
              <a:rPr lang="hu-HU" dirty="0" smtClean="0">
                <a:latin typeface="+mj-lt"/>
                <a:ea typeface="+mj-ea"/>
                <a:cs typeface="+mj-cs"/>
              </a:rPr>
              <a:t>A szimpla neuront lecserélhetjük LSTM cellákra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Minden cellában 4 „kapu” található:</a:t>
            </a:r>
          </a:p>
          <a:p>
            <a:pPr marL="850900" lvl="1" indent="-457200">
              <a:buFont typeface="+mj-lt"/>
              <a:buAutoNum type="arabicPeriod"/>
            </a:pPr>
            <a:r>
              <a:rPr lang="hu-HU" dirty="0" smtClean="0">
                <a:latin typeface="+mj-lt"/>
                <a:ea typeface="+mj-ea"/>
                <a:cs typeface="+mj-cs"/>
              </a:rPr>
              <a:t>Input</a:t>
            </a:r>
          </a:p>
          <a:p>
            <a:pPr marL="850900" lvl="1" indent="-457200">
              <a:buFont typeface="+mj-lt"/>
              <a:buAutoNum type="arabicPeriod"/>
            </a:pPr>
            <a:r>
              <a:rPr lang="hu-HU" dirty="0" err="1" smtClean="0">
                <a:latin typeface="+mj-lt"/>
                <a:ea typeface="+mj-ea"/>
                <a:cs typeface="+mj-cs"/>
              </a:rPr>
              <a:t>Forget</a:t>
            </a:r>
            <a:endParaRPr lang="hu-HU" dirty="0" smtClean="0">
              <a:latin typeface="+mj-lt"/>
              <a:ea typeface="+mj-ea"/>
              <a:cs typeface="+mj-cs"/>
            </a:endParaRPr>
          </a:p>
          <a:p>
            <a:pPr marL="850900" lvl="1" indent="-457200">
              <a:buFont typeface="+mj-lt"/>
              <a:buAutoNum type="arabicPeriod"/>
            </a:pPr>
            <a:r>
              <a:rPr lang="hu-HU" dirty="0" err="1" smtClean="0">
                <a:latin typeface="+mj-lt"/>
                <a:ea typeface="+mj-ea"/>
                <a:cs typeface="+mj-cs"/>
              </a:rPr>
              <a:t>Cell</a:t>
            </a:r>
            <a:r>
              <a:rPr lang="hu-HU" dirty="0" smtClean="0">
                <a:latin typeface="+mj-lt"/>
                <a:ea typeface="+mj-ea"/>
                <a:cs typeface="+mj-cs"/>
              </a:rPr>
              <a:t>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memory</a:t>
            </a:r>
            <a:endParaRPr lang="hu-HU" dirty="0" smtClean="0">
              <a:latin typeface="+mj-lt"/>
              <a:ea typeface="+mj-ea"/>
              <a:cs typeface="+mj-cs"/>
            </a:endParaRPr>
          </a:p>
          <a:p>
            <a:pPr marL="850900" lvl="1" indent="-457200">
              <a:buFont typeface="+mj-lt"/>
              <a:buAutoNum type="arabicPeriod"/>
            </a:pPr>
            <a:r>
              <a:rPr lang="hu-HU" dirty="0" smtClean="0">
                <a:latin typeface="+mj-lt"/>
                <a:ea typeface="+mj-ea"/>
                <a:cs typeface="+mj-cs"/>
              </a:rPr>
              <a:t>Output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A kapuk szabályozzák, hogy mely bemenetet mennyire vegye figyelembe az LSTM cella</a:t>
            </a:r>
          </a:p>
        </p:txBody>
      </p:sp>
    </p:spTree>
    <p:extLst>
      <p:ext uri="{BB962C8B-B14F-4D97-AF65-F5344CB8AC3E}">
        <p14:creationId xmlns:p14="http://schemas.microsoft.com/office/powerpoint/2010/main" val="137374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Long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short</a:t>
            </a:r>
            <a:r>
              <a:rPr lang="hu-HU" altLang="hu-HU" sz="3600" dirty="0" smtClean="0">
                <a:solidFill>
                  <a:schemeClr val="tx1"/>
                </a:solidFill>
              </a:rPr>
              <a:t>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term</a:t>
            </a:r>
            <a:r>
              <a:rPr lang="hu-HU" altLang="hu-HU" sz="3600" dirty="0" smtClean="0">
                <a:solidFill>
                  <a:schemeClr val="tx1"/>
                </a:solidFill>
              </a:rPr>
              <a:t>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memory</a:t>
            </a:r>
            <a:r>
              <a:rPr lang="hu-HU" altLang="hu-HU" sz="3600" dirty="0" smtClean="0">
                <a:solidFill>
                  <a:schemeClr val="tx1"/>
                </a:solidFill>
              </a:rPr>
              <a:t> (LSTM)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endParaRPr lang="hu-HU" dirty="0" smtClean="0"/>
          </a:p>
          <a:p>
            <a:pPr marL="0" indent="0" algn="r">
              <a:buNone/>
            </a:pPr>
            <a:endParaRPr lang="hu-HU" dirty="0"/>
          </a:p>
        </p:txBody>
      </p:sp>
      <p:pic>
        <p:nvPicPr>
          <p:cNvPr id="2058" name="Picture 10" descr="https://cdn-images-1.medium.com/max/1600/0*LyfY3Mow9eCYlj7o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47" y="1935163"/>
            <a:ext cx="8477038" cy="35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65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Modern LSTM hálók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dirty="0" smtClean="0">
                <a:latin typeface="+mj-lt"/>
                <a:ea typeface="+mj-ea"/>
                <a:cs typeface="+mj-cs"/>
              </a:rPr>
              <a:t>Manapság nagyon elterjedtek az LSTM háló változatai</a:t>
            </a:r>
          </a:p>
          <a:p>
            <a:r>
              <a:rPr lang="hu-HU" dirty="0" err="1" smtClean="0">
                <a:latin typeface="+mj-lt"/>
                <a:ea typeface="+mj-ea"/>
                <a:cs typeface="+mj-cs"/>
              </a:rPr>
              <a:t>Gated</a:t>
            </a:r>
            <a:r>
              <a:rPr lang="hu-HU" dirty="0" smtClean="0">
                <a:latin typeface="+mj-lt"/>
                <a:ea typeface="+mj-ea"/>
                <a:cs typeface="+mj-cs"/>
              </a:rPr>
              <a:t>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Recurrent</a:t>
            </a:r>
            <a:r>
              <a:rPr lang="hu-HU" dirty="0" smtClean="0">
                <a:latin typeface="+mj-lt"/>
                <a:ea typeface="+mj-ea"/>
                <a:cs typeface="+mj-cs"/>
              </a:rPr>
              <a:t> Unit (GRU)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Az LSTM leegyszerűsített változata, kevesebb kapuval</a:t>
            </a:r>
          </a:p>
          <a:p>
            <a:r>
              <a:rPr lang="hu-HU" dirty="0" err="1" smtClean="0">
                <a:latin typeface="+mj-lt"/>
                <a:ea typeface="+mj-ea"/>
                <a:cs typeface="+mj-cs"/>
              </a:rPr>
              <a:t>Bidirectional</a:t>
            </a:r>
            <a:r>
              <a:rPr lang="hu-HU" dirty="0" smtClean="0">
                <a:latin typeface="+mj-lt"/>
                <a:ea typeface="+mj-ea"/>
                <a:cs typeface="+mj-cs"/>
              </a:rPr>
              <a:t> LSTM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Nem csak egyik irányba</a:t>
            </a:r>
            <a:br>
              <a:rPr lang="hu-HU" dirty="0" smtClean="0">
                <a:latin typeface="+mj-lt"/>
                <a:ea typeface="+mj-ea"/>
                <a:cs typeface="+mj-cs"/>
              </a:rPr>
            </a:br>
            <a:r>
              <a:rPr lang="hu-HU" dirty="0" smtClean="0">
                <a:latin typeface="+mj-lt"/>
                <a:ea typeface="+mj-ea"/>
                <a:cs typeface="+mj-cs"/>
              </a:rPr>
              <a:t>van csatolva, </a:t>
            </a:r>
            <a:br>
              <a:rPr lang="hu-HU" dirty="0" smtClean="0">
                <a:latin typeface="+mj-lt"/>
                <a:ea typeface="+mj-ea"/>
                <a:cs typeface="+mj-cs"/>
              </a:rPr>
            </a:br>
            <a:r>
              <a:rPr lang="hu-HU" dirty="0" smtClean="0">
                <a:latin typeface="+mj-lt"/>
                <a:ea typeface="+mj-ea"/>
                <a:cs typeface="+mj-cs"/>
              </a:rPr>
              <a:t>hanem mindkét </a:t>
            </a:r>
            <a:br>
              <a:rPr lang="hu-HU" dirty="0" smtClean="0">
                <a:latin typeface="+mj-lt"/>
                <a:ea typeface="+mj-ea"/>
                <a:cs typeface="+mj-cs"/>
              </a:rPr>
            </a:br>
            <a:r>
              <a:rPr lang="hu-HU" dirty="0" smtClean="0">
                <a:latin typeface="+mj-lt"/>
                <a:ea typeface="+mj-ea"/>
                <a:cs typeface="+mj-cs"/>
              </a:rPr>
              <a:t>időirányban</a:t>
            </a:r>
          </a:p>
        </p:txBody>
      </p:sp>
      <p:pic>
        <p:nvPicPr>
          <p:cNvPr id="6148" name="Picture 4" descr="http://www.kiwee.me/_image/2017-10-31-00-33-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498" y="3284984"/>
            <a:ext cx="3792604" cy="248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9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29779</TotalTime>
  <Words>220</Words>
  <Application>Microsoft Office PowerPoint</Application>
  <PresentationFormat>Diavetítés a képernyőre (4:3 oldalarány)</PresentationFormat>
  <Paragraphs>42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Constantia</vt:lpstr>
      <vt:lpstr>Verdana</vt:lpstr>
      <vt:lpstr>Wingdings 2</vt:lpstr>
      <vt:lpstr>Áramlás</vt:lpstr>
      <vt:lpstr>Bevezetés a mély tanulásba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Tamas</cp:lastModifiedBy>
  <cp:revision>727</cp:revision>
  <dcterms:created xsi:type="dcterms:W3CDTF">2011-08-30T15:18:14Z</dcterms:created>
  <dcterms:modified xsi:type="dcterms:W3CDTF">2018-11-05T08:03:39Z</dcterms:modified>
</cp:coreProperties>
</file>