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>
        <p:scale>
          <a:sx n="100" d="100"/>
          <a:sy n="100" d="100"/>
        </p:scale>
        <p:origin x="30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085B73-D1FB-4C50-9EB9-BA9AB4364144}" type="datetimeFigureOut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DFB59A-0918-48F4-BA1B-954CC3C77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EA707-EECA-42B2-BB05-B742B42F2385}" type="datetimeFigureOut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6ABB0D-31A0-4233-9449-EF07174F5A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ADAF-971A-44B1-9704-1965160EEFC0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AEFA81D-C1B8-4DC0-8DDE-F63B9D623A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1915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DE9A-FAF3-45B8-BF94-01901FA5EF93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B422-C2E2-4513-AA4C-112E226BC6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97141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4D7E-ADC3-4F87-8C01-37633696D871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1340-5C3D-4F8D-A98D-764682338C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454207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8FEE-638D-406A-BE3C-F6E01DE7424C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5216-AA99-4E58-A08E-63CE30CDD9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92593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A97-A459-4EEE-9A2C-4966CF447A58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DA66C3-2E41-4AF2-AF23-BBDF2D2C0F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3877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423-C937-4ADA-BDB8-91188C0E78D2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0D40F-9EE5-4EBA-B74E-84AF8DA517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95055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64D-30E3-4BEE-9D15-7B27B2796961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5FA7-E2A7-4A20-8CF2-3484C15E7E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081270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3B6-06DB-40B9-B7C8-860D0AE478ED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4D9-43BB-4B4C-AEDD-79EEEB7C4B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398402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E8B2-6E29-4796-BAEF-D03F89D589E0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FA0-E787-456E-B0D7-840561D133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582664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C77A-FEBE-4ED0-AC2F-09F12F0BA14C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3E63-15C4-4E40-938E-35AAA36F81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93412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E5C1-FE17-4BFD-9FAE-845823C0CAA2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FBF95-C62D-4DE5-8AF3-0B7E0AD9C6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3920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AFD6BB-0483-4331-8422-925155E18236}" type="datetime1">
              <a:rPr lang="hu-HU"/>
              <a:pPr>
                <a:defRPr/>
              </a:pPr>
              <a:t>2018.11.11.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0076DB4-28A5-4675-8B64-24488D9F83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45" r:id="rId2"/>
    <p:sldLayoutId id="2147484154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5" r:id="rId9"/>
    <p:sldLayoutId id="2147484151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468313" y="1844824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Bevezetés a mély tanulásba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Autoencoder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Eddig felügyelt tanulással foglalkoztunk, de lehet mély hálókat felügyelet nélkül is tanítani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Az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autoencoder</a:t>
            </a:r>
            <a:r>
              <a:rPr lang="hu-HU" dirty="0" smtClean="0">
                <a:latin typeface="+mj-lt"/>
                <a:ea typeface="+mj-ea"/>
                <a:cs typeface="+mj-cs"/>
              </a:rPr>
              <a:t> lényegében egy tömör reprezentációt próbál előállítani a bemenet alapján.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Tanítása során a bemenet és kimenet ugyan az.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Regressziós tanulást végzünk lényegében a négyzetes hibát (MSE) minimalizálva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87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Autoencoder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Tipikus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autoencoder</a:t>
            </a:r>
            <a:r>
              <a:rPr lang="hu-HU" dirty="0" smtClean="0">
                <a:latin typeface="+mj-lt"/>
                <a:ea typeface="+mj-ea"/>
                <a:cs typeface="+mj-cs"/>
              </a:rPr>
              <a:t> struktúra: 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https://upload.wikimedia.org/wikipedia/commons/thumb/2/28/Autoencoder_structure.png/350px-Autoencoder_structure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36" y="2151982"/>
            <a:ext cx="5284460" cy="395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79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Autoencoder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Használhatóak (veszteséges) tömörítésre, az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encoder</a:t>
            </a:r>
            <a:r>
              <a:rPr lang="hu-HU" dirty="0" smtClean="0">
                <a:latin typeface="+mj-lt"/>
                <a:ea typeface="+mj-ea"/>
                <a:cs typeface="+mj-cs"/>
              </a:rPr>
              <a:t> résszel tömörítünk, a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decoder</a:t>
            </a:r>
            <a:r>
              <a:rPr lang="hu-HU" dirty="0" smtClean="0">
                <a:latin typeface="+mj-lt"/>
                <a:ea typeface="+mj-ea"/>
                <a:cs typeface="+mj-cs"/>
              </a:rPr>
              <a:t> résszel pedig kicsomagolunk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 word2vec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Domain adaptációra is alkalmasak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Más típusú adatra (amihez nincs címkézésünk) is működnie kell a hálónak, mint amin tanult (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 színes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vs</a:t>
            </a:r>
            <a:r>
              <a:rPr lang="hu-HU" dirty="0" smtClean="0">
                <a:latin typeface="+mj-lt"/>
                <a:ea typeface="+mj-ea"/>
                <a:cs typeface="+mj-cs"/>
              </a:rPr>
              <a:t> szürkeárnyalatos képek)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Megoldás: tanítsunk AE-t és a tömörített adaton tanítsunk felügyelt módon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99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Deep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Belief</a:t>
            </a:r>
            <a:r>
              <a:rPr lang="hu-HU" altLang="hu-HU" sz="3600" dirty="0" smtClean="0">
                <a:solidFill>
                  <a:schemeClr val="tx1"/>
                </a:solidFill>
              </a:rPr>
              <a:t> Network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A legelső mély tanulós algoritmus (2006)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Korlátos Boltzmann gépeket alkalmaz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Felügyelet nélküli előtanítás, lényegében kis AE-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eket</a:t>
            </a:r>
            <a:r>
              <a:rPr lang="hu-HU" dirty="0" smtClean="0">
                <a:latin typeface="+mj-lt"/>
                <a:ea typeface="+mj-ea"/>
                <a:cs typeface="+mj-cs"/>
              </a:rPr>
              <a:t> tanítunk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Rendkívül lassú és bonyolult módszer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Manapság már nem igazán használják</a:t>
            </a:r>
          </a:p>
        </p:txBody>
      </p:sp>
    </p:spTree>
    <p:extLst>
      <p:ext uri="{BB962C8B-B14F-4D97-AF65-F5344CB8AC3E}">
        <p14:creationId xmlns:p14="http://schemas.microsoft.com/office/powerpoint/2010/main" val="17985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Korlátos Boltzmann Gép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Két rétegből álló hálózat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Korlátos: nincs kapcsolat az egy rétegben található neuronok között</a:t>
            </a:r>
          </a:p>
          <a:p>
            <a:r>
              <a:rPr lang="hu-HU" dirty="0">
                <a:latin typeface="+mj-lt"/>
                <a:ea typeface="+mj-ea"/>
                <a:cs typeface="+mj-cs"/>
              </a:rPr>
              <a:t>Szimmetrikus kapcsolat a rétegek neuronjai között </a:t>
            </a:r>
          </a:p>
          <a:p>
            <a:endParaRPr lang="hu-HU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6" name="Picture 1" descr="D:\Egyetem\pti\szakdoga\TDK\OTDK\rbm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81" y="3933056"/>
            <a:ext cx="4105275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zövegdoboz 5"/>
          <p:cNvSpPr txBox="1">
            <a:spLocks noChangeArrowheads="1"/>
          </p:cNvSpPr>
          <p:nvPr/>
        </p:nvSpPr>
        <p:spPr bwMode="auto">
          <a:xfrm>
            <a:off x="1839912" y="4064818"/>
            <a:ext cx="1357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dirty="0"/>
              <a:t>Rejtett réteg</a:t>
            </a:r>
          </a:p>
        </p:txBody>
      </p:sp>
      <p:sp>
        <p:nvSpPr>
          <p:cNvPr id="9" name="Szövegdoboz 6"/>
          <p:cNvSpPr txBox="1">
            <a:spLocks noChangeArrowheads="1"/>
          </p:cNvSpPr>
          <p:nvPr/>
        </p:nvSpPr>
        <p:spPr bwMode="auto">
          <a:xfrm>
            <a:off x="1263650" y="5431656"/>
            <a:ext cx="1436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dirty="0"/>
              <a:t>Látható réteg</a:t>
            </a:r>
          </a:p>
        </p:txBody>
      </p:sp>
    </p:spTree>
    <p:extLst>
      <p:ext uri="{BB962C8B-B14F-4D97-AF65-F5344CB8AC3E}">
        <p14:creationId xmlns:p14="http://schemas.microsoft.com/office/powerpoint/2010/main" val="416289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>
                <a:solidFill>
                  <a:schemeClr val="tx1"/>
                </a:solidFill>
              </a:rPr>
              <a:t>Kontrasztív Divergencia (CD) algoritmus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>
                <a:latin typeface="+mj-lt"/>
                <a:ea typeface="+mj-ea"/>
                <a:cs typeface="+mj-cs"/>
              </a:rPr>
              <a:t>A tanítás során a cél: a rejtett réteg segítségével megmagyarázni a látható </a:t>
            </a:r>
            <a:r>
              <a:rPr lang="hu-HU" dirty="0" smtClean="0">
                <a:latin typeface="+mj-lt"/>
                <a:ea typeface="+mj-ea"/>
                <a:cs typeface="+mj-cs"/>
              </a:rPr>
              <a:t>réteg értékeit.</a:t>
            </a:r>
            <a:endParaRPr lang="hu-HU" dirty="0">
              <a:latin typeface="+mj-lt"/>
              <a:ea typeface="+mj-ea"/>
              <a:cs typeface="+mj-cs"/>
            </a:endParaRPr>
          </a:p>
          <a:p>
            <a:r>
              <a:rPr lang="hu-HU" dirty="0">
                <a:latin typeface="+mj-lt"/>
                <a:ea typeface="+mj-ea"/>
                <a:cs typeface="+mj-cs"/>
              </a:rPr>
              <a:t>A gradienst rekonstrukciók segítségével közelítjük:</a:t>
            </a:r>
          </a:p>
          <a:p>
            <a:endParaRPr lang="hu-HU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3284538"/>
            <a:ext cx="40481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D:\Egyetem\pti\szakdoga\TDK\OTDK\rek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789363"/>
            <a:ext cx="728503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>
                <a:solidFill>
                  <a:schemeClr val="tx1"/>
                </a:solidFill>
              </a:rPr>
              <a:t>Kontrasztív Divergencia (CD) algoritmus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A valóságban csak 1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Gibbs</a:t>
            </a:r>
            <a:r>
              <a:rPr lang="hu-HU" dirty="0" smtClean="0">
                <a:latin typeface="+mj-lt"/>
                <a:ea typeface="+mj-ea"/>
                <a:cs typeface="+mj-cs"/>
              </a:rPr>
              <a:t> mintavételezést hajtunk végre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Lényegében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autoencodert</a:t>
            </a:r>
            <a:r>
              <a:rPr lang="hu-HU" dirty="0" smtClean="0">
                <a:latin typeface="+mj-lt"/>
                <a:ea typeface="+mj-ea"/>
                <a:cs typeface="+mj-cs"/>
              </a:rPr>
              <a:t> fogunk kapni</a:t>
            </a:r>
          </a:p>
          <a:p>
            <a:endParaRPr lang="hu-HU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32125"/>
            <a:ext cx="6121400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1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Deep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Belief</a:t>
            </a:r>
            <a:r>
              <a:rPr lang="hu-HU" altLang="hu-HU" sz="3600" dirty="0" smtClean="0">
                <a:solidFill>
                  <a:schemeClr val="tx1"/>
                </a:solidFill>
              </a:rPr>
              <a:t> Network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A tanítás során rétegpáronként tanítunk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Miután elértük a kellő rejtett réteg számot hozzáadunk egy kimeneti réteget és hagyományos módon tanítjuk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Manapság van új módszer a kimeneti réteg tanítására is</a:t>
            </a:r>
            <a:endParaRPr lang="hu-HU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http://www.dmi.usherb.ca/~larocheh/images/classrb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789040"/>
            <a:ext cx="4093046" cy="189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95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30963</TotalTime>
  <Words>251</Words>
  <Application>Microsoft Office PowerPoint</Application>
  <PresentationFormat>Diavetítés a képernyőre (4:3 oldalarány)</PresentationFormat>
  <Paragraphs>36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Verdana</vt:lpstr>
      <vt:lpstr>Wingdings 2</vt:lpstr>
      <vt:lpstr>Áramlás</vt:lpstr>
      <vt:lpstr>Bevezetés a mély tanulásba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Tamas</cp:lastModifiedBy>
  <cp:revision>730</cp:revision>
  <dcterms:created xsi:type="dcterms:W3CDTF">2011-08-30T15:18:14Z</dcterms:created>
  <dcterms:modified xsi:type="dcterms:W3CDTF">2018-11-12T08:01:36Z</dcterms:modified>
</cp:coreProperties>
</file>