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9"/>
  </p:notesMasterIdLst>
  <p:sldIdLst>
    <p:sldId id="256" r:id="rId2"/>
    <p:sldId id="259" r:id="rId3"/>
    <p:sldId id="263" r:id="rId4"/>
    <p:sldId id="260" r:id="rId5"/>
    <p:sldId id="261" r:id="rId6"/>
    <p:sldId id="264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 snapToObjects="1"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t>2024. 09. 09.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2024. 09. 09.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2024. 09. 09.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2024. 09. 09.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2024. 09. 09.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2024. 09. 09.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2024. 09. 09.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2024. 09. 09.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/>
              <a:t>Click to edit Alcím</a:t>
            </a:r>
          </a:p>
          <a:p>
            <a:pPr lvl="0"/>
            <a:endParaRPr lang="hu-H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t>2024. 09. 09.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.u-szeged.hu/~hpeter/pages/VIR_lecture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.u-szeged.hu/~hpeter/pages/VIR_lab.html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6408712" cy="1440160"/>
          </a:xfrm>
        </p:spPr>
        <p:txBody>
          <a:bodyPr/>
          <a:lstStyle/>
          <a:p>
            <a:r>
              <a:rPr lang="hu-HU" dirty="0"/>
              <a:t>Vállalati Információs Rendszerek </a:t>
            </a:r>
            <a:br>
              <a:rPr lang="hu-HU" dirty="0"/>
            </a:br>
            <a:br>
              <a:rPr lang="hu-HU" dirty="0"/>
            </a:br>
            <a:r>
              <a:rPr lang="hu-HU" sz="2800" dirty="0"/>
              <a:t>követelmények és tematika</a:t>
            </a:r>
          </a:p>
        </p:txBody>
      </p:sp>
      <p:sp>
        <p:nvSpPr>
          <p:cNvPr id="3" name="Rectangle 7"/>
          <p:cNvSpPr txBox="1">
            <a:spLocks noChangeArrowheads="1"/>
          </p:cNvSpPr>
          <p:nvPr/>
        </p:nvSpPr>
        <p:spPr bwMode="auto">
          <a:xfrm>
            <a:off x="-1188640" y="5653088"/>
            <a:ext cx="7488832" cy="120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Webdings" pitchFamily="18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Arial" charset="0"/>
              <a:buChar char="■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Arial" charset="0"/>
              <a:buChar char="–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SzTx/>
              <a:buFont typeface="Webdings" pitchFamily="18" charset="2"/>
              <a:buNone/>
              <a:tabLst/>
              <a:defRPr/>
            </a:pPr>
            <a:r>
              <a:rPr kumimoji="0" lang="hu-HU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Vállalati Információs Rendszerek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SzTx/>
              <a:buFont typeface="Webdings" pitchFamily="18" charset="2"/>
              <a:buNone/>
              <a:tabLst/>
              <a:defRPr/>
            </a:pPr>
            <a:r>
              <a:rPr kumimoji="0" lang="hu-HU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© 2017-2024, Dr. Hegedűs Péter</a:t>
            </a:r>
          </a:p>
        </p:txBody>
      </p:sp>
    </p:spTree>
    <p:extLst>
      <p:ext uri="{BB962C8B-B14F-4D97-AF65-F5344CB8AC3E}">
        <p14:creationId xmlns:p14="http://schemas.microsoft.com/office/powerpoint/2010/main" val="1169770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95536" y="1435100"/>
            <a:ext cx="8291264" cy="5090244"/>
          </a:xfrm>
        </p:spPr>
        <p:txBody>
          <a:bodyPr>
            <a:normAutofit fontScale="62500" lnSpcReduction="20000"/>
          </a:bodyPr>
          <a:lstStyle/>
          <a:p>
            <a:r>
              <a:rPr lang="hu-HU" dirty="0"/>
              <a:t>Előadás</a:t>
            </a:r>
          </a:p>
          <a:p>
            <a:pPr lvl="1"/>
            <a:r>
              <a:rPr lang="hu-HU" dirty="0"/>
              <a:t>Teljesítés módja</a:t>
            </a:r>
          </a:p>
          <a:p>
            <a:pPr lvl="2"/>
            <a:r>
              <a:rPr lang="hu-HU" dirty="0"/>
              <a:t>A félév során meghirdetett kvízeken elért legalább 85%-os eredmény esetén megajánlott jegy szerezhető</a:t>
            </a:r>
          </a:p>
          <a:p>
            <a:pPr marL="914400" lvl="2" indent="0">
              <a:buNone/>
            </a:pPr>
            <a:r>
              <a:rPr lang="hu-HU" b="1" dirty="0"/>
              <a:t>   VAGY</a:t>
            </a:r>
          </a:p>
          <a:p>
            <a:pPr lvl="2"/>
            <a:r>
              <a:rPr lang="hu-HU" dirty="0"/>
              <a:t>Írásbeli vizsga a vizsgaidőszakban</a:t>
            </a:r>
          </a:p>
          <a:p>
            <a:pPr lvl="1"/>
            <a:r>
              <a:rPr lang="hu-HU" dirty="0"/>
              <a:t>Elérhető pontszám</a:t>
            </a:r>
          </a:p>
          <a:p>
            <a:pPr lvl="2"/>
            <a:r>
              <a:rPr lang="hu-HU" dirty="0"/>
              <a:t>Max. 100 pont</a:t>
            </a:r>
          </a:p>
          <a:p>
            <a:pPr lvl="2"/>
            <a:r>
              <a:rPr lang="hu-HU" dirty="0"/>
              <a:t>Min. 50 pont</a:t>
            </a:r>
          </a:p>
          <a:p>
            <a:pPr lvl="1"/>
            <a:r>
              <a:rPr lang="hu-HU" dirty="0"/>
              <a:t>Látogatás: NEM kötelező (de javasolt, főleg gyenge kvíz esetén)</a:t>
            </a:r>
          </a:p>
          <a:p>
            <a:pPr lvl="1"/>
            <a:r>
              <a:rPr lang="hu-HU" dirty="0"/>
              <a:t>Érdemjegy</a:t>
            </a:r>
          </a:p>
          <a:p>
            <a:pPr lvl="2"/>
            <a:r>
              <a:rPr lang="hu-HU" dirty="0"/>
              <a:t>0 - 49: elégtelen (1)</a:t>
            </a:r>
          </a:p>
          <a:p>
            <a:pPr lvl="2"/>
            <a:r>
              <a:rPr lang="hu-HU" dirty="0"/>
              <a:t>50 - 62: elégséges (2)</a:t>
            </a:r>
          </a:p>
          <a:p>
            <a:pPr lvl="2"/>
            <a:r>
              <a:rPr lang="hu-HU" dirty="0"/>
              <a:t>63 - 75: közepes (3)</a:t>
            </a:r>
          </a:p>
          <a:p>
            <a:pPr lvl="2"/>
            <a:r>
              <a:rPr lang="hu-HU" dirty="0"/>
              <a:t>76 - 88: jó (4)</a:t>
            </a:r>
          </a:p>
          <a:p>
            <a:pPr lvl="2"/>
            <a:r>
              <a:rPr lang="hu-HU" dirty="0"/>
              <a:t>89 - 100: jeles (5)</a:t>
            </a:r>
          </a:p>
          <a:p>
            <a:pPr lvl="1"/>
            <a:r>
              <a:rPr lang="hu-HU" dirty="0"/>
              <a:t>Honlap</a:t>
            </a:r>
          </a:p>
          <a:p>
            <a:pPr lvl="2"/>
            <a:r>
              <a:rPr lang="hu-HU" dirty="0">
                <a:hlinkClick r:id="rId2"/>
              </a:rPr>
              <a:t>http://www.inf.u-szeged.hu/~hpeter/pages/VIR_lecture.html</a:t>
            </a:r>
            <a:endParaRPr lang="hu-HU" dirty="0"/>
          </a:p>
          <a:p>
            <a:pPr lvl="1"/>
            <a:r>
              <a:rPr lang="hu-HU" dirty="0"/>
              <a:t>Anyag</a:t>
            </a:r>
          </a:p>
          <a:p>
            <a:pPr lvl="2"/>
            <a:r>
              <a:rPr lang="hu-HU" dirty="0"/>
              <a:t>Honlap + /pub/</a:t>
            </a:r>
            <a:r>
              <a:rPr lang="hu-HU" dirty="0" err="1"/>
              <a:t>VallinfoRSZ</a:t>
            </a:r>
            <a:r>
              <a:rPr lang="hu-HU" dirty="0"/>
              <a:t>/</a:t>
            </a:r>
            <a:r>
              <a:rPr lang="hu-HU" dirty="0" err="1"/>
              <a:t>eloadas</a:t>
            </a:r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Követelmények</a:t>
            </a:r>
          </a:p>
        </p:txBody>
      </p:sp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95536" y="1435100"/>
            <a:ext cx="8291264" cy="5162252"/>
          </a:xfrm>
        </p:spPr>
        <p:txBody>
          <a:bodyPr>
            <a:normAutofit fontScale="62500" lnSpcReduction="20000"/>
          </a:bodyPr>
          <a:lstStyle/>
          <a:p>
            <a:r>
              <a:rPr lang="hu-HU" dirty="0"/>
              <a:t>Gyakorlat</a:t>
            </a:r>
          </a:p>
          <a:p>
            <a:pPr lvl="1"/>
            <a:r>
              <a:rPr lang="hu-HU" dirty="0"/>
              <a:t>Teljesítés módja</a:t>
            </a:r>
          </a:p>
          <a:p>
            <a:pPr lvl="2"/>
            <a:r>
              <a:rPr lang="hu-HU" dirty="0"/>
              <a:t>Egy darab kötelező program megírása</a:t>
            </a:r>
          </a:p>
          <a:p>
            <a:pPr lvl="2"/>
            <a:r>
              <a:rPr lang="hu-HU" dirty="0"/>
              <a:t>Bemutatása a gyakorlaton</a:t>
            </a:r>
          </a:p>
          <a:p>
            <a:pPr lvl="1"/>
            <a:r>
              <a:rPr lang="hu-HU" dirty="0"/>
              <a:t>Elérhető pontszám</a:t>
            </a:r>
          </a:p>
          <a:p>
            <a:pPr lvl="2"/>
            <a:r>
              <a:rPr lang="hu-HU" dirty="0"/>
              <a:t>Max. 100 pont</a:t>
            </a:r>
          </a:p>
          <a:p>
            <a:pPr lvl="2"/>
            <a:r>
              <a:rPr lang="hu-HU" dirty="0"/>
              <a:t>Min. 50 pont</a:t>
            </a:r>
          </a:p>
          <a:p>
            <a:pPr lvl="2"/>
            <a:r>
              <a:rPr lang="hu-HU" dirty="0"/>
              <a:t>Aktivitással plusz pontok szerezhetők (a minimum elérése után)</a:t>
            </a:r>
          </a:p>
          <a:p>
            <a:pPr lvl="1"/>
            <a:r>
              <a:rPr lang="hu-HU" dirty="0"/>
              <a:t>Látogatás: kötelező (</a:t>
            </a:r>
            <a:r>
              <a:rPr lang="hu-HU" dirty="0" err="1"/>
              <a:t>max</a:t>
            </a:r>
            <a:r>
              <a:rPr lang="hu-HU" dirty="0"/>
              <a:t>. 3 igazolatlan hiányzás)</a:t>
            </a:r>
          </a:p>
          <a:p>
            <a:pPr lvl="1"/>
            <a:r>
              <a:rPr lang="hu-HU" dirty="0"/>
              <a:t>Érdemjegy</a:t>
            </a:r>
          </a:p>
          <a:p>
            <a:pPr lvl="2"/>
            <a:r>
              <a:rPr lang="hu-HU" dirty="0"/>
              <a:t>0 - 49: elégtelen (1)</a:t>
            </a:r>
          </a:p>
          <a:p>
            <a:pPr lvl="2"/>
            <a:r>
              <a:rPr lang="hu-HU" dirty="0"/>
              <a:t>50 - 62: elégséges (2)</a:t>
            </a:r>
          </a:p>
          <a:p>
            <a:pPr lvl="2"/>
            <a:r>
              <a:rPr lang="hu-HU" dirty="0"/>
              <a:t>63 - 75: közepes (3)</a:t>
            </a:r>
          </a:p>
          <a:p>
            <a:pPr lvl="2"/>
            <a:r>
              <a:rPr lang="hu-HU" dirty="0"/>
              <a:t>76 - 88: jó (4)</a:t>
            </a:r>
          </a:p>
          <a:p>
            <a:pPr lvl="2"/>
            <a:r>
              <a:rPr lang="hu-HU" dirty="0"/>
              <a:t>89 - 100: jeles (5)</a:t>
            </a:r>
          </a:p>
          <a:p>
            <a:pPr lvl="1"/>
            <a:r>
              <a:rPr lang="hu-HU" dirty="0"/>
              <a:t>Javítás: javító ZH utolsó héten</a:t>
            </a:r>
          </a:p>
          <a:p>
            <a:pPr lvl="1"/>
            <a:r>
              <a:rPr lang="hu-HU" dirty="0"/>
              <a:t>Honlap</a:t>
            </a:r>
          </a:p>
          <a:p>
            <a:pPr lvl="2"/>
            <a:r>
              <a:rPr lang="hu-HU" dirty="0">
                <a:hlinkClick r:id="rId2"/>
              </a:rPr>
              <a:t>http://www.inf.u-szeged.hu/~hpeter/pages/VIR_lab.html</a:t>
            </a:r>
            <a:endParaRPr lang="hu-HU" dirty="0"/>
          </a:p>
          <a:p>
            <a:pPr lvl="1"/>
            <a:r>
              <a:rPr lang="hu-HU" dirty="0"/>
              <a:t>Anyag</a:t>
            </a:r>
          </a:p>
          <a:p>
            <a:pPr lvl="2"/>
            <a:r>
              <a:rPr lang="hu-HU" dirty="0"/>
              <a:t>Honlap + /pub/</a:t>
            </a:r>
            <a:r>
              <a:rPr lang="hu-HU" dirty="0" err="1"/>
              <a:t>VallinfoRSZ</a:t>
            </a:r>
            <a:r>
              <a:rPr lang="hu-HU" dirty="0"/>
              <a:t>/gyakorlat</a:t>
            </a: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Követelmények</a:t>
            </a:r>
          </a:p>
        </p:txBody>
      </p:sp>
    </p:spTree>
    <p:extLst>
      <p:ext uri="{BB962C8B-B14F-4D97-AF65-F5344CB8AC3E}">
        <p14:creationId xmlns:p14="http://schemas.microsoft.com/office/powerpoint/2010/main" val="327017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5306268"/>
          </a:xfrm>
        </p:spPr>
        <p:txBody>
          <a:bodyPr>
            <a:normAutofit lnSpcReduction="10000"/>
          </a:bodyPr>
          <a:lstStyle/>
          <a:p>
            <a:r>
              <a:rPr lang="hu-HU" dirty="0"/>
              <a:t>Nem (csak) a Vállalat IRÁNYÍTÁSI Rendszerekre koncentrálunk</a:t>
            </a:r>
          </a:p>
          <a:p>
            <a:r>
              <a:rPr lang="hu-HU" dirty="0"/>
              <a:t>Vállalati INFORMÁCIÓS Rendszerek</a:t>
            </a:r>
          </a:p>
          <a:p>
            <a:pPr lvl="1"/>
            <a:r>
              <a:rPr lang="hu-HU" dirty="0"/>
              <a:t>Szoftverfejlesztés során használatos információs rendszerek</a:t>
            </a:r>
          </a:p>
          <a:p>
            <a:pPr lvl="2"/>
            <a:r>
              <a:rPr lang="hu-HU" dirty="0"/>
              <a:t>Verziókövető, projektmenedzsment, </a:t>
            </a:r>
            <a:r>
              <a:rPr lang="hu-HU" dirty="0" err="1"/>
              <a:t>issue</a:t>
            </a:r>
            <a:r>
              <a:rPr lang="hu-HU" dirty="0"/>
              <a:t> követés</a:t>
            </a:r>
          </a:p>
          <a:p>
            <a:pPr lvl="1"/>
            <a:r>
              <a:rPr lang="hu-HU" dirty="0"/>
              <a:t>Vállalati információs rendszerek fejlesztéséhez kapcsolódó témák</a:t>
            </a:r>
          </a:p>
          <a:p>
            <a:pPr lvl="2"/>
            <a:r>
              <a:rPr lang="hu-HU" dirty="0"/>
              <a:t>Szolgáltatás orientált megközelítés, felhasználó adatok kezelése, </a:t>
            </a:r>
            <a:r>
              <a:rPr lang="hu-HU" dirty="0" err="1"/>
              <a:t>build</a:t>
            </a:r>
            <a:r>
              <a:rPr lang="hu-HU" dirty="0"/>
              <a:t> és folyamatos integráció kérdései</a:t>
            </a:r>
          </a:p>
          <a:p>
            <a:pPr lvl="1"/>
            <a:r>
              <a:rPr lang="hu-HU" dirty="0"/>
              <a:t>EPR és CRM rendszerek jellemzői</a:t>
            </a: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TEMATIKA</a:t>
            </a:r>
          </a:p>
        </p:txBody>
      </p:sp>
    </p:spTree>
    <p:extLst>
      <p:ext uri="{BB962C8B-B14F-4D97-AF65-F5344CB8AC3E}">
        <p14:creationId xmlns:p14="http://schemas.microsoft.com/office/powerpoint/2010/main" val="14243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95536" y="1435100"/>
            <a:ext cx="8291264" cy="52342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b="1" dirty="0"/>
              <a:t>óra</a:t>
            </a:r>
            <a:r>
              <a:rPr lang="hu-HU" dirty="0"/>
              <a:t>: követelmények ismertetése</a:t>
            </a:r>
          </a:p>
          <a:p>
            <a:pPr marL="514350" indent="-514350">
              <a:buFont typeface="+mj-lt"/>
              <a:buAutoNum type="arabicPeriod"/>
            </a:pPr>
            <a:r>
              <a:rPr lang="hu-HU" b="1" dirty="0"/>
              <a:t>óra</a:t>
            </a:r>
            <a:r>
              <a:rPr lang="hu-HU" dirty="0"/>
              <a:t>: verziókövetés fogalma és eszközei </a:t>
            </a:r>
          </a:p>
          <a:p>
            <a:pPr marL="514350" indent="-514350">
              <a:buFont typeface="+mj-lt"/>
              <a:buAutoNum type="arabicPeriod"/>
            </a:pPr>
            <a:r>
              <a:rPr lang="hu-HU" b="1" dirty="0"/>
              <a:t>óra</a:t>
            </a:r>
            <a:r>
              <a:rPr lang="hu-HU" dirty="0"/>
              <a:t>: </a:t>
            </a:r>
            <a:r>
              <a:rPr lang="hu-HU" dirty="0" err="1"/>
              <a:t>build</a:t>
            </a:r>
            <a:r>
              <a:rPr lang="hu-HU" dirty="0"/>
              <a:t> és </a:t>
            </a:r>
            <a:r>
              <a:rPr lang="hu-HU" dirty="0" err="1"/>
              <a:t>dependency</a:t>
            </a:r>
            <a:r>
              <a:rPr lang="hu-HU" dirty="0"/>
              <a:t> management fogalma és eszközei</a:t>
            </a:r>
          </a:p>
          <a:p>
            <a:pPr marL="514350" indent="-514350">
              <a:buFont typeface="+mj-lt"/>
              <a:buAutoNum type="arabicPeriod"/>
            </a:pPr>
            <a:r>
              <a:rPr lang="hu-HU" b="1" dirty="0"/>
              <a:t>óra</a:t>
            </a:r>
            <a:r>
              <a:rPr lang="hu-HU" dirty="0"/>
              <a:t>: folyamatos integráció (</a:t>
            </a:r>
            <a:r>
              <a:rPr lang="hu-HU" dirty="0" err="1"/>
              <a:t>Continuous</a:t>
            </a:r>
            <a:r>
              <a:rPr lang="hu-HU" dirty="0"/>
              <a:t> </a:t>
            </a:r>
            <a:r>
              <a:rPr lang="hu-HU" dirty="0" err="1"/>
              <a:t>integration</a:t>
            </a:r>
            <a:r>
              <a:rPr lang="hu-HU" dirty="0"/>
              <a:t> – CI) és </a:t>
            </a:r>
            <a:r>
              <a:rPr lang="hu-HU" dirty="0" err="1"/>
              <a:t>code</a:t>
            </a:r>
            <a:r>
              <a:rPr lang="hu-HU" dirty="0"/>
              <a:t> </a:t>
            </a:r>
            <a:r>
              <a:rPr lang="hu-HU" dirty="0" err="1"/>
              <a:t>review</a:t>
            </a:r>
            <a:r>
              <a:rPr lang="hu-HU" dirty="0"/>
              <a:t> fogalma és eszközei</a:t>
            </a:r>
          </a:p>
          <a:p>
            <a:pPr marL="514350" indent="-514350">
              <a:buFont typeface="+mj-lt"/>
              <a:buAutoNum type="arabicPeriod"/>
            </a:pPr>
            <a:r>
              <a:rPr lang="hu-HU" b="1" dirty="0"/>
              <a:t>óra</a:t>
            </a:r>
            <a:r>
              <a:rPr lang="hu-HU" dirty="0"/>
              <a:t>: felhasználó kezelés, bejelentkezés és jogosultság menedzsment</a:t>
            </a:r>
          </a:p>
          <a:p>
            <a:pPr marL="514350" indent="-514350">
              <a:buFont typeface="+mj-lt"/>
              <a:buAutoNum type="arabicPeriod"/>
            </a:pPr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Tartalomjegyzék</a:t>
            </a:r>
          </a:p>
        </p:txBody>
      </p:sp>
    </p:spTree>
    <p:extLst>
      <p:ext uri="{BB962C8B-B14F-4D97-AF65-F5344CB8AC3E}">
        <p14:creationId xmlns:p14="http://schemas.microsoft.com/office/powerpoint/2010/main" val="613737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95536" y="1435100"/>
            <a:ext cx="8291264" cy="523426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hu-HU" b="1" dirty="0"/>
              <a:t>óra</a:t>
            </a:r>
            <a:r>
              <a:rPr lang="hu-HU" dirty="0"/>
              <a:t>: vállalatirányítási rendszerek (ERP) áttekintése, SAP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hu-HU" b="1" dirty="0"/>
              <a:t>óra:</a:t>
            </a:r>
            <a:r>
              <a:rPr lang="hu-HU" dirty="0"/>
              <a:t> CRM rendszerek fejlesztése (vendégelőadás, CAS)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hu-HU" b="1" dirty="0"/>
              <a:t>óra</a:t>
            </a:r>
            <a:r>
              <a:rPr lang="hu-HU" dirty="0"/>
              <a:t>: szolgáltatás orientált technikák, </a:t>
            </a:r>
            <a:r>
              <a:rPr lang="hu-HU" dirty="0" err="1"/>
              <a:t>RESTful</a:t>
            </a:r>
            <a:r>
              <a:rPr lang="hu-HU" dirty="0"/>
              <a:t> kommunikáció és keretrendszerei 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hu-HU" b="1" dirty="0"/>
              <a:t>óra</a:t>
            </a:r>
            <a:r>
              <a:rPr lang="hu-HU" dirty="0"/>
              <a:t>: </a:t>
            </a:r>
            <a:r>
              <a:rPr lang="hu-HU" dirty="0" err="1"/>
              <a:t>NoSQL</a:t>
            </a:r>
            <a:r>
              <a:rPr lang="hu-HU" dirty="0"/>
              <a:t> adatbázisok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hu-HU" b="1" dirty="0"/>
              <a:t>óra</a:t>
            </a:r>
            <a:r>
              <a:rPr lang="hu-HU" dirty="0"/>
              <a:t>: </a:t>
            </a:r>
            <a:r>
              <a:rPr lang="hu-HU" dirty="0" err="1"/>
              <a:t>hw</a:t>
            </a:r>
            <a:r>
              <a:rPr lang="hu-HU" dirty="0"/>
              <a:t>/</a:t>
            </a:r>
            <a:r>
              <a:rPr lang="hu-HU" dirty="0" err="1"/>
              <a:t>sw</a:t>
            </a:r>
            <a:r>
              <a:rPr lang="hu-HU" dirty="0"/>
              <a:t> és környezet </a:t>
            </a:r>
            <a:r>
              <a:rPr lang="hu-HU" dirty="0" err="1"/>
              <a:t>virtualizációs</a:t>
            </a:r>
            <a:r>
              <a:rPr lang="hu-HU" dirty="0"/>
              <a:t> platformok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hu-HU" b="1" dirty="0"/>
              <a:t>óra</a:t>
            </a:r>
            <a:r>
              <a:rPr lang="hu-HU" dirty="0"/>
              <a:t>: </a:t>
            </a:r>
            <a:r>
              <a:rPr lang="hu-HU" dirty="0" err="1"/>
              <a:t>clean</a:t>
            </a:r>
            <a:r>
              <a:rPr lang="hu-HU" dirty="0"/>
              <a:t> </a:t>
            </a:r>
            <a:r>
              <a:rPr lang="hu-HU" dirty="0" err="1"/>
              <a:t>code</a:t>
            </a:r>
            <a:r>
              <a:rPr lang="hu-HU" dirty="0"/>
              <a:t> alapelvek és </a:t>
            </a:r>
            <a:r>
              <a:rPr lang="hu-HU" dirty="0" err="1"/>
              <a:t>refaktoring</a:t>
            </a:r>
            <a:r>
              <a:rPr lang="hu-HU" dirty="0"/>
              <a:t> a gyakorlatban</a:t>
            </a: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Tartalomjegyzék</a:t>
            </a:r>
          </a:p>
        </p:txBody>
      </p:sp>
    </p:spTree>
    <p:extLst>
      <p:ext uri="{BB962C8B-B14F-4D97-AF65-F5344CB8AC3E}">
        <p14:creationId xmlns:p14="http://schemas.microsoft.com/office/powerpoint/2010/main" val="3723374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4419600" cy="1440160"/>
          </a:xfrm>
        </p:spPr>
        <p:txBody>
          <a:bodyPr/>
          <a:lstStyle/>
          <a:p>
            <a:r>
              <a:rPr lang="hu-HU" dirty="0"/>
              <a:t>KÖSZÖNÖM </a:t>
            </a:r>
            <a:br>
              <a:rPr lang="hu-HU" dirty="0"/>
            </a:br>
            <a:r>
              <a:rPr lang="hu-HU" dirty="0"/>
              <a:t>A FIGYELMET!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1043608" y="3933056"/>
            <a:ext cx="5356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2000" i="1" dirty="0">
                <a:solidFill>
                  <a:schemeClr val="bg1"/>
                </a:solidFill>
              </a:rPr>
              <a:t>„A tananyag az EFOP-3.5.1-16-2017-00004 pályázat támogatásával készült.”</a:t>
            </a:r>
            <a:endParaRPr lang="hu-H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528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</TotalTime>
  <Words>416</Words>
  <Application>Microsoft Office PowerPoint</Application>
  <PresentationFormat>Diavetítés a képernyőre (4:3 oldalarány)</PresentationFormat>
  <Paragraphs>69</Paragraphs>
  <Slides>7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1" baseType="lpstr">
      <vt:lpstr>Arial</vt:lpstr>
      <vt:lpstr>Calibri</vt:lpstr>
      <vt:lpstr>Webdings</vt:lpstr>
      <vt:lpstr>Office-téma</vt:lpstr>
      <vt:lpstr>Vállalati Információs Rendszerek   követelmények és tematika</vt:lpstr>
      <vt:lpstr>Követelmények</vt:lpstr>
      <vt:lpstr>Követelmények</vt:lpstr>
      <vt:lpstr>TEMATIKA</vt:lpstr>
      <vt:lpstr>Tartalomjegyzék</vt:lpstr>
      <vt:lpstr>Tartalomjegyzék</vt:lpstr>
      <vt:lpstr>KÖSZÖNÖM  A FIGYELMET!</vt:lpstr>
    </vt:vector>
  </TitlesOfParts>
  <Company>novak.adam@gmail.com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Péter Hegedűs</cp:lastModifiedBy>
  <cp:revision>62</cp:revision>
  <dcterms:created xsi:type="dcterms:W3CDTF">2014-03-03T11:13:53Z</dcterms:created>
  <dcterms:modified xsi:type="dcterms:W3CDTF">2024-09-09T08:55:58Z</dcterms:modified>
</cp:coreProperties>
</file>