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29"/>
  </p:notesMasterIdLst>
  <p:sldIdLst>
    <p:sldId id="256" r:id="rId2"/>
    <p:sldId id="266" r:id="rId3"/>
    <p:sldId id="267" r:id="rId4"/>
    <p:sldId id="268" r:id="rId5"/>
    <p:sldId id="269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60" r:id="rId14"/>
    <p:sldId id="261" r:id="rId15"/>
    <p:sldId id="262" r:id="rId16"/>
    <p:sldId id="264" r:id="rId17"/>
    <p:sldId id="265" r:id="rId18"/>
    <p:sldId id="263" r:id="rId19"/>
    <p:sldId id="279" r:id="rId20"/>
    <p:sldId id="280" r:id="rId21"/>
    <p:sldId id="281" r:id="rId22"/>
    <p:sldId id="285" r:id="rId23"/>
    <p:sldId id="286" r:id="rId24"/>
    <p:sldId id="287" r:id="rId25"/>
    <p:sldId id="288" r:id="rId26"/>
    <p:sldId id="289" r:id="rId27"/>
    <p:sldId id="258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79" d="100"/>
          <a:sy n="79" d="100"/>
        </p:scale>
        <p:origin x="157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2024. 09. 15.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2024. 09. 15.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ourceforge.ne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itbucket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launchpad.net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github.co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github.com/v4/" TargetMode="External"/><Relationship Id="rId2" Type="http://schemas.openxmlformats.org/officeDocument/2006/relationships/hyperlink" Target="https://developer.github.com/v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github/platform-samples/tree/master/api/javascript/es2015-nodejs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6048672" cy="1440160"/>
          </a:xfrm>
        </p:spPr>
        <p:txBody>
          <a:bodyPr/>
          <a:lstStyle/>
          <a:p>
            <a:r>
              <a:rPr lang="hu-HU" dirty="0" err="1"/>
              <a:t>Git</a:t>
            </a:r>
            <a:r>
              <a:rPr lang="hu-HU" dirty="0"/>
              <a:t> és Integrált </a:t>
            </a:r>
            <a:r>
              <a:rPr lang="hu-HU" dirty="0" err="1"/>
              <a:t>kollaboratív</a:t>
            </a:r>
            <a:r>
              <a:rPr lang="hu-HU" dirty="0"/>
              <a:t> platformok</a:t>
            </a: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-1188640" y="5653088"/>
            <a:ext cx="7488832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Webdings" pitchFamily="18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■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SzTx/>
              <a:buFont typeface="Webdings" pitchFamily="18" charset="2"/>
              <a:buNone/>
              <a:tabLst/>
              <a:defRPr/>
            </a:pPr>
            <a:r>
              <a:rPr kumimoji="0" lang="hu-HU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Vállalati Információs Rendszerek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SzTx/>
              <a:buFont typeface="Webdings" pitchFamily="18" charset="2"/>
              <a:buNone/>
              <a:tabLst/>
              <a:defRPr/>
            </a:pPr>
            <a:r>
              <a:rPr kumimoji="0" lang="hu-HU" sz="24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© 2017-2024, </a:t>
            </a:r>
            <a:r>
              <a:rPr kumimoji="0" lang="hu-HU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Dr. Hegedűs Péter</a:t>
            </a: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case</a:t>
            </a:r>
            <a:r>
              <a:rPr lang="hu-HU" dirty="0"/>
              <a:t>: változások visszavonása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672208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Több lehetséges eset</a:t>
            </a:r>
          </a:p>
          <a:p>
            <a:pPr lvl="1"/>
            <a:r>
              <a:rPr lang="hu-HU" dirty="0"/>
              <a:t>változás nincs </a:t>
            </a:r>
            <a:r>
              <a:rPr lang="hu-HU" dirty="0" err="1"/>
              <a:t>commitálva</a:t>
            </a:r>
            <a:r>
              <a:rPr lang="hu-HU" dirty="0"/>
              <a:t> </a:t>
            </a:r>
          </a:p>
          <a:p>
            <a:pPr lvl="1"/>
            <a:r>
              <a:rPr lang="es-ES" b="1" dirty="0"/>
              <a:t>változás commitálva van, de nincs push-olva </a:t>
            </a:r>
          </a:p>
          <a:p>
            <a:pPr lvl="1"/>
            <a:r>
              <a:rPr lang="hu-HU" dirty="0"/>
              <a:t>változás </a:t>
            </a:r>
            <a:r>
              <a:rPr lang="hu-HU" dirty="0" err="1"/>
              <a:t>commitálva</a:t>
            </a:r>
            <a:r>
              <a:rPr lang="hu-HU" dirty="0"/>
              <a:t> és </a:t>
            </a:r>
            <a:r>
              <a:rPr lang="hu-HU" dirty="0" err="1"/>
              <a:t>push-olva</a:t>
            </a:r>
            <a:r>
              <a:rPr lang="hu-HU" dirty="0"/>
              <a:t> van </a:t>
            </a:r>
          </a:p>
          <a:p>
            <a:r>
              <a:rPr lang="hu-HU" dirty="0"/>
              <a:t>Három módszer, mindegyik </a:t>
            </a:r>
            <a:r>
              <a:rPr lang="hu-HU" i="1" dirty="0" err="1"/>
              <a:t>commit</a:t>
            </a:r>
            <a:r>
              <a:rPr lang="hu-HU" dirty="0" err="1"/>
              <a:t>-ra</a:t>
            </a:r>
            <a:r>
              <a:rPr lang="hu-HU" dirty="0"/>
              <a:t> állít vissza</a:t>
            </a:r>
          </a:p>
          <a:p>
            <a:pPr lvl="1"/>
            <a:r>
              <a:rPr lang="en-US" b="1" dirty="0" err="1"/>
              <a:t>git</a:t>
            </a:r>
            <a:r>
              <a:rPr lang="en-US" b="1" dirty="0"/>
              <a:t> reset [--mixed] &lt;commit&gt;</a:t>
            </a:r>
            <a:endParaRPr lang="hu-HU" b="1" dirty="0"/>
          </a:p>
          <a:p>
            <a:pPr lvl="2"/>
            <a:r>
              <a:rPr lang="en-US" dirty="0" err="1"/>
              <a:t>Megmaradnak</a:t>
            </a:r>
            <a:r>
              <a:rPr lang="en-US" dirty="0"/>
              <a:t> a </a:t>
            </a:r>
            <a:r>
              <a:rPr lang="en-US" dirty="0" err="1"/>
              <a:t>változások</a:t>
            </a:r>
            <a:r>
              <a:rPr lang="en-US" dirty="0"/>
              <a:t> (a working directory-ban)</a:t>
            </a:r>
          </a:p>
          <a:p>
            <a:pPr lvl="1"/>
            <a:r>
              <a:rPr lang="hu-HU" b="1" dirty="0" err="1"/>
              <a:t>git</a:t>
            </a:r>
            <a:r>
              <a:rPr lang="hu-HU" b="1" dirty="0"/>
              <a:t> </a:t>
            </a:r>
            <a:r>
              <a:rPr lang="hu-HU" b="1" dirty="0" err="1"/>
              <a:t>reset</a:t>
            </a:r>
            <a:r>
              <a:rPr lang="hu-HU" b="1" dirty="0"/>
              <a:t> --</a:t>
            </a:r>
            <a:r>
              <a:rPr lang="hu-HU" b="1" dirty="0" err="1"/>
              <a:t>soft</a:t>
            </a:r>
            <a:r>
              <a:rPr lang="hu-HU" b="1" dirty="0"/>
              <a:t> &lt;</a:t>
            </a:r>
            <a:r>
              <a:rPr lang="hu-HU" b="1" dirty="0" err="1"/>
              <a:t>commit</a:t>
            </a:r>
            <a:r>
              <a:rPr lang="hu-HU" b="1" dirty="0"/>
              <a:t>&gt;</a:t>
            </a:r>
          </a:p>
          <a:p>
            <a:pPr lvl="2"/>
            <a:r>
              <a:rPr lang="hu-HU" dirty="0"/>
              <a:t>Megmaradnak a változások (az indexben)</a:t>
            </a:r>
          </a:p>
          <a:p>
            <a:pPr lvl="1"/>
            <a:r>
              <a:rPr lang="hu-HU" b="1" dirty="0" err="1"/>
              <a:t>git</a:t>
            </a:r>
            <a:r>
              <a:rPr lang="hu-HU" b="1" dirty="0"/>
              <a:t> </a:t>
            </a:r>
            <a:r>
              <a:rPr lang="hu-HU" b="1" dirty="0" err="1"/>
              <a:t>reset</a:t>
            </a:r>
            <a:r>
              <a:rPr lang="hu-HU" b="1" dirty="0"/>
              <a:t> --</a:t>
            </a:r>
            <a:r>
              <a:rPr lang="hu-HU" b="1" dirty="0" err="1"/>
              <a:t>hard</a:t>
            </a:r>
            <a:r>
              <a:rPr lang="hu-HU" b="1" dirty="0"/>
              <a:t> &lt;</a:t>
            </a:r>
            <a:r>
              <a:rPr lang="hu-HU" b="1" dirty="0" err="1"/>
              <a:t>commit</a:t>
            </a:r>
            <a:r>
              <a:rPr lang="hu-HU" b="1" dirty="0"/>
              <a:t>&gt;</a:t>
            </a:r>
          </a:p>
          <a:p>
            <a:pPr lvl="2"/>
            <a:r>
              <a:rPr lang="hu-HU" dirty="0"/>
              <a:t>Minden törlődni fog ami </a:t>
            </a:r>
            <a:r>
              <a:rPr lang="hu-HU" i="1" dirty="0" err="1"/>
              <a:t>commit</a:t>
            </a:r>
            <a:r>
              <a:rPr lang="hu-HU" i="1" dirty="0"/>
              <a:t> </a:t>
            </a:r>
            <a:r>
              <a:rPr lang="hu-HU" dirty="0"/>
              <a:t>után történt </a:t>
            </a:r>
          </a:p>
        </p:txBody>
      </p:sp>
    </p:spTree>
    <p:extLst>
      <p:ext uri="{BB962C8B-B14F-4D97-AF65-F5344CB8AC3E}">
        <p14:creationId xmlns:p14="http://schemas.microsoft.com/office/powerpoint/2010/main" val="1499180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case</a:t>
            </a:r>
            <a:r>
              <a:rPr lang="hu-HU" dirty="0"/>
              <a:t>: változások visszavonása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2176264"/>
            <a:ext cx="8229600" cy="4997152"/>
          </a:xfrm>
        </p:spPr>
        <p:txBody>
          <a:bodyPr>
            <a:normAutofit/>
          </a:bodyPr>
          <a:lstStyle/>
          <a:p>
            <a:r>
              <a:rPr lang="hu-HU" dirty="0"/>
              <a:t>Több lehetséges eset</a:t>
            </a:r>
          </a:p>
          <a:p>
            <a:pPr lvl="1"/>
            <a:r>
              <a:rPr lang="hu-HU" dirty="0"/>
              <a:t>változás nincs </a:t>
            </a:r>
            <a:r>
              <a:rPr lang="hu-HU" dirty="0" err="1"/>
              <a:t>commitálva</a:t>
            </a:r>
            <a:r>
              <a:rPr lang="hu-HU" dirty="0"/>
              <a:t> </a:t>
            </a:r>
          </a:p>
          <a:p>
            <a:pPr lvl="1"/>
            <a:r>
              <a:rPr lang="es-ES" dirty="0"/>
              <a:t>változás commitálva van, de nincs push-olva </a:t>
            </a:r>
          </a:p>
          <a:p>
            <a:pPr lvl="1"/>
            <a:r>
              <a:rPr lang="hu-HU" b="1" dirty="0"/>
              <a:t>változás </a:t>
            </a:r>
            <a:r>
              <a:rPr lang="hu-HU" b="1" dirty="0" err="1"/>
              <a:t>commitálva</a:t>
            </a:r>
            <a:r>
              <a:rPr lang="hu-HU" b="1" dirty="0"/>
              <a:t> és </a:t>
            </a:r>
            <a:r>
              <a:rPr lang="hu-HU" b="1" dirty="0" err="1"/>
              <a:t>push-olva</a:t>
            </a:r>
            <a:r>
              <a:rPr lang="hu-HU" b="1" dirty="0"/>
              <a:t> van</a:t>
            </a:r>
            <a:endParaRPr lang="hu-HU" dirty="0"/>
          </a:p>
          <a:p>
            <a:r>
              <a:rPr lang="hu-HU" dirty="0"/>
              <a:t>Két lehetőség: </a:t>
            </a:r>
          </a:p>
          <a:p>
            <a:pPr lvl="1"/>
            <a:r>
              <a:rPr lang="hu-HU" dirty="0" err="1"/>
              <a:t>History</a:t>
            </a:r>
            <a:r>
              <a:rPr lang="hu-HU" dirty="0"/>
              <a:t> </a:t>
            </a:r>
            <a:r>
              <a:rPr lang="hu-HU" dirty="0" err="1"/>
              <a:t>újraírása</a:t>
            </a:r>
            <a:endParaRPr lang="hu-HU" dirty="0"/>
          </a:p>
          <a:p>
            <a:pPr lvl="1"/>
            <a:r>
              <a:rPr lang="en-US" dirty="0" err="1"/>
              <a:t>Új</a:t>
            </a:r>
            <a:r>
              <a:rPr lang="en-US" dirty="0"/>
              <a:t> commit a </a:t>
            </a:r>
            <a:r>
              <a:rPr lang="en-US" dirty="0" err="1"/>
              <a:t>változtások</a:t>
            </a:r>
            <a:r>
              <a:rPr lang="en-US" dirty="0"/>
              <a:t> </a:t>
            </a:r>
            <a:r>
              <a:rPr lang="en-US" dirty="0" err="1"/>
              <a:t>törlésére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1864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case</a:t>
            </a:r>
            <a:r>
              <a:rPr lang="hu-HU" dirty="0"/>
              <a:t>: változások hasonlítása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Mit módosítottunk az utolsó </a:t>
            </a:r>
            <a:r>
              <a:rPr lang="hu-HU" dirty="0" err="1"/>
              <a:t>commit</a:t>
            </a:r>
            <a:r>
              <a:rPr lang="hu-HU" dirty="0"/>
              <a:t> óta? </a:t>
            </a:r>
          </a:p>
          <a:p>
            <a:pPr lvl="1"/>
            <a:r>
              <a:rPr lang="hu-HU" b="1" dirty="0" err="1"/>
              <a:t>git</a:t>
            </a:r>
            <a:r>
              <a:rPr lang="hu-HU" b="1" dirty="0"/>
              <a:t> </a:t>
            </a:r>
            <a:r>
              <a:rPr lang="hu-HU" b="1" dirty="0" err="1"/>
              <a:t>diff</a:t>
            </a:r>
            <a:r>
              <a:rPr lang="hu-HU" b="1" dirty="0"/>
              <a:t> [--</a:t>
            </a:r>
            <a:r>
              <a:rPr lang="hu-HU" b="1" dirty="0" err="1"/>
              <a:t>staged</a:t>
            </a:r>
            <a:r>
              <a:rPr lang="hu-HU" b="1" dirty="0"/>
              <a:t>] </a:t>
            </a:r>
            <a:endParaRPr lang="hu-HU" dirty="0"/>
          </a:p>
          <a:p>
            <a:r>
              <a:rPr lang="hu-HU" dirty="0"/>
              <a:t>Milyen változásokat okozott egy konkrét </a:t>
            </a:r>
            <a:r>
              <a:rPr lang="hu-HU" dirty="0" err="1"/>
              <a:t>commit</a:t>
            </a:r>
            <a:r>
              <a:rPr lang="hu-HU" dirty="0"/>
              <a:t>? </a:t>
            </a:r>
          </a:p>
          <a:p>
            <a:pPr lvl="1"/>
            <a:r>
              <a:rPr lang="hu-HU" b="1" dirty="0" err="1"/>
              <a:t>git</a:t>
            </a:r>
            <a:r>
              <a:rPr lang="hu-HU" b="1" dirty="0"/>
              <a:t> </a:t>
            </a:r>
            <a:r>
              <a:rPr lang="hu-HU" b="1" dirty="0" err="1"/>
              <a:t>diff</a:t>
            </a:r>
            <a:r>
              <a:rPr lang="hu-HU" b="1" dirty="0"/>
              <a:t> &lt;</a:t>
            </a:r>
            <a:r>
              <a:rPr lang="hu-HU" b="1" dirty="0" err="1"/>
              <a:t>commit</a:t>
            </a:r>
            <a:r>
              <a:rPr lang="hu-HU" b="1" dirty="0"/>
              <a:t>&gt;"^"! </a:t>
            </a:r>
            <a:endParaRPr lang="hu-HU" dirty="0"/>
          </a:p>
          <a:p>
            <a:pPr lvl="2"/>
            <a:r>
              <a:rPr lang="hu-HU" dirty="0"/>
              <a:t>pl.: </a:t>
            </a:r>
            <a:r>
              <a:rPr lang="hu-HU" b="1" dirty="0" err="1"/>
              <a:t>git</a:t>
            </a:r>
            <a:r>
              <a:rPr lang="hu-HU" b="1" dirty="0"/>
              <a:t> </a:t>
            </a:r>
            <a:r>
              <a:rPr lang="hu-HU" b="1" dirty="0" err="1"/>
              <a:t>diff</a:t>
            </a:r>
            <a:r>
              <a:rPr lang="hu-HU" b="1" dirty="0"/>
              <a:t> a89b1cc^! </a:t>
            </a:r>
            <a:r>
              <a:rPr lang="hu-HU" dirty="0"/>
              <a:t>(az " nem minden </a:t>
            </a:r>
            <a:r>
              <a:rPr lang="hu-HU" dirty="0" err="1"/>
              <a:t>shellben</a:t>
            </a:r>
            <a:r>
              <a:rPr lang="hu-HU" dirty="0"/>
              <a:t> kötelező) </a:t>
            </a:r>
          </a:p>
          <a:p>
            <a:pPr lvl="1"/>
            <a:r>
              <a:rPr lang="en-US" dirty="0" err="1"/>
              <a:t>vagy</a:t>
            </a:r>
            <a:r>
              <a:rPr lang="en-US" dirty="0"/>
              <a:t>: </a:t>
            </a:r>
            <a:r>
              <a:rPr lang="en-US" b="1" dirty="0" err="1"/>
              <a:t>git</a:t>
            </a:r>
            <a:r>
              <a:rPr lang="en-US" b="1" dirty="0"/>
              <a:t> show &lt;commit&gt; </a:t>
            </a:r>
            <a:r>
              <a:rPr lang="en-US" dirty="0"/>
              <a:t>(commit </a:t>
            </a:r>
            <a:r>
              <a:rPr lang="en-US" dirty="0" err="1"/>
              <a:t>információ</a:t>
            </a:r>
            <a:r>
              <a:rPr lang="en-US" dirty="0"/>
              <a:t> </a:t>
            </a:r>
            <a:r>
              <a:rPr lang="en-US" dirty="0" err="1"/>
              <a:t>megjelenítése</a:t>
            </a:r>
            <a:r>
              <a:rPr lang="en-US" dirty="0"/>
              <a:t>) </a:t>
            </a:r>
          </a:p>
          <a:p>
            <a:r>
              <a:rPr lang="hu-HU" dirty="0"/>
              <a:t>Általános alak</a:t>
            </a:r>
          </a:p>
          <a:p>
            <a:pPr lvl="1"/>
            <a:r>
              <a:rPr lang="hu-HU" b="1" dirty="0" err="1"/>
              <a:t>git</a:t>
            </a:r>
            <a:r>
              <a:rPr lang="hu-HU" b="1" dirty="0"/>
              <a:t> </a:t>
            </a:r>
            <a:r>
              <a:rPr lang="hu-HU" b="1" dirty="0" err="1"/>
              <a:t>diff</a:t>
            </a:r>
            <a:r>
              <a:rPr lang="hu-HU" b="1" dirty="0"/>
              <a:t> &lt;régebbi&gt; &lt;újabb&gt; [--] [</a:t>
            </a:r>
            <a:r>
              <a:rPr lang="hu-HU" b="1" dirty="0" err="1"/>
              <a:t>path</a:t>
            </a:r>
            <a:r>
              <a:rPr lang="hu-HU" b="1" dirty="0"/>
              <a:t>] </a:t>
            </a:r>
            <a:endParaRPr lang="hu-HU" dirty="0"/>
          </a:p>
          <a:p>
            <a:r>
              <a:rPr lang="hu-HU" dirty="0"/>
              <a:t>(de természetesen ennek a parancsnak is számtalan alakja van) </a:t>
            </a:r>
          </a:p>
        </p:txBody>
      </p:sp>
    </p:spTree>
    <p:extLst>
      <p:ext uri="{BB962C8B-B14F-4D97-AF65-F5344CB8AC3E}">
        <p14:creationId xmlns:p14="http://schemas.microsoft.com/office/powerpoint/2010/main" val="3618821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284251" cy="936104"/>
          </a:xfrm>
        </p:spPr>
        <p:txBody>
          <a:bodyPr>
            <a:noAutofit/>
          </a:bodyPr>
          <a:lstStyle/>
          <a:p>
            <a:r>
              <a:rPr lang="hu-HU" dirty="0"/>
              <a:t>Integrált </a:t>
            </a:r>
            <a:r>
              <a:rPr lang="hu-HU" dirty="0" err="1"/>
              <a:t>kollaboratív</a:t>
            </a:r>
            <a:r>
              <a:rPr lang="hu-HU" dirty="0"/>
              <a:t> platformok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701056"/>
            <a:ext cx="8389440" cy="4824288"/>
          </a:xfrm>
        </p:spPr>
        <p:txBody>
          <a:bodyPr>
            <a:normAutofit lnSpcReduction="10000"/>
          </a:bodyPr>
          <a:lstStyle/>
          <a:p>
            <a:r>
              <a:rPr lang="hu-HU" sz="2800" dirty="0"/>
              <a:t>Nyilvános </a:t>
            </a:r>
            <a:r>
              <a:rPr lang="hu-HU" sz="2800" dirty="0" err="1"/>
              <a:t>host</a:t>
            </a:r>
            <a:r>
              <a:rPr lang="hu-HU" sz="2800" dirty="0"/>
              <a:t> és eszköz platformok</a:t>
            </a:r>
          </a:p>
          <a:p>
            <a:pPr lvl="1"/>
            <a:r>
              <a:rPr lang="hu-HU" sz="2400" dirty="0"/>
              <a:t>Tipikusan nyílt forrású fejlesztéshez</a:t>
            </a:r>
          </a:p>
          <a:p>
            <a:r>
              <a:rPr lang="hu-HU" sz="2800" dirty="0"/>
              <a:t>Integrált környezetet nyújtanak</a:t>
            </a:r>
          </a:p>
          <a:p>
            <a:pPr lvl="1"/>
            <a:r>
              <a:rPr lang="hu-HU" sz="2400" dirty="0"/>
              <a:t>Verzió követés</a:t>
            </a:r>
          </a:p>
          <a:p>
            <a:pPr lvl="2"/>
            <a:r>
              <a:rPr lang="hu-HU" sz="1800" dirty="0"/>
              <a:t>Web alapú elérés is</a:t>
            </a:r>
          </a:p>
          <a:p>
            <a:pPr lvl="1"/>
            <a:r>
              <a:rPr lang="hu-HU" sz="2400" dirty="0" err="1"/>
              <a:t>Issue</a:t>
            </a:r>
            <a:r>
              <a:rPr lang="hu-HU" sz="2400" dirty="0"/>
              <a:t> és </a:t>
            </a:r>
            <a:r>
              <a:rPr lang="hu-HU" sz="2400" dirty="0" err="1"/>
              <a:t>bug</a:t>
            </a:r>
            <a:r>
              <a:rPr lang="hu-HU" sz="2400" dirty="0"/>
              <a:t> követés (lásd később)</a:t>
            </a:r>
          </a:p>
          <a:p>
            <a:pPr lvl="1"/>
            <a:r>
              <a:rPr lang="hu-HU" sz="2400" dirty="0" err="1"/>
              <a:t>Continuous</a:t>
            </a:r>
            <a:r>
              <a:rPr lang="hu-HU" sz="2400" dirty="0"/>
              <a:t> </a:t>
            </a:r>
            <a:r>
              <a:rPr lang="hu-HU" sz="2400" dirty="0" err="1"/>
              <a:t>Integration</a:t>
            </a:r>
            <a:r>
              <a:rPr lang="hu-HU" sz="2400" dirty="0"/>
              <a:t> (lásd később)</a:t>
            </a:r>
          </a:p>
          <a:p>
            <a:pPr lvl="1"/>
            <a:r>
              <a:rPr lang="hu-HU" sz="2400" dirty="0" err="1"/>
              <a:t>WiKi</a:t>
            </a:r>
            <a:endParaRPr lang="hu-HU" sz="2400" dirty="0"/>
          </a:p>
          <a:p>
            <a:pPr lvl="1"/>
            <a:r>
              <a:rPr lang="hu-HU" sz="2400" dirty="0"/>
              <a:t>File </a:t>
            </a:r>
            <a:r>
              <a:rPr lang="hu-HU" sz="2400" dirty="0" err="1"/>
              <a:t>hosting</a:t>
            </a:r>
            <a:endParaRPr lang="hu-HU" sz="2400" dirty="0"/>
          </a:p>
          <a:p>
            <a:pPr lvl="1"/>
            <a:r>
              <a:rPr lang="hu-HU" sz="2400" dirty="0"/>
              <a:t>Metrikák, </a:t>
            </a:r>
            <a:r>
              <a:rPr lang="hu-HU" sz="2400" dirty="0" err="1"/>
              <a:t>analytics</a:t>
            </a:r>
            <a:endParaRPr lang="hu-HU" sz="2400" dirty="0"/>
          </a:p>
          <a:p>
            <a:pPr lvl="1"/>
            <a:r>
              <a:rPr lang="hu-HU" sz="2400" dirty="0" err="1"/>
              <a:t>Database</a:t>
            </a:r>
            <a:r>
              <a:rPr lang="hu-HU" sz="2400" dirty="0"/>
              <a:t> szolgáltatás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0737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SourceForge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29048"/>
            <a:ext cx="8389440" cy="4824288"/>
          </a:xfrm>
        </p:spPr>
        <p:txBody>
          <a:bodyPr>
            <a:normAutofit fontScale="92500" lnSpcReduction="10000"/>
          </a:bodyPr>
          <a:lstStyle/>
          <a:p>
            <a:r>
              <a:rPr lang="hu-HU" sz="2400" dirty="0">
                <a:hlinkClick r:id="rId2"/>
              </a:rPr>
              <a:t>https://sourceforge.net/</a:t>
            </a:r>
            <a:endParaRPr lang="hu-HU" sz="2400" dirty="0"/>
          </a:p>
          <a:p>
            <a:r>
              <a:rPr lang="hu-HU" sz="2400" dirty="0"/>
              <a:t>VCS</a:t>
            </a:r>
          </a:p>
          <a:p>
            <a:pPr lvl="1"/>
            <a:r>
              <a:rPr lang="hu-HU" sz="2000" dirty="0"/>
              <a:t>CVS (törölték)</a:t>
            </a:r>
          </a:p>
          <a:p>
            <a:pPr lvl="1"/>
            <a:r>
              <a:rPr lang="hu-HU" sz="2000" dirty="0"/>
              <a:t>SVN</a:t>
            </a:r>
          </a:p>
          <a:p>
            <a:pPr lvl="1"/>
            <a:r>
              <a:rPr lang="hu-HU" sz="2000" dirty="0" err="1"/>
              <a:t>Bazaar</a:t>
            </a:r>
            <a:r>
              <a:rPr lang="hu-HU" sz="2000" dirty="0"/>
              <a:t> (törölték)</a:t>
            </a:r>
          </a:p>
          <a:p>
            <a:pPr lvl="1"/>
            <a:r>
              <a:rPr lang="hu-HU" sz="2000" dirty="0" err="1"/>
              <a:t>Git</a:t>
            </a:r>
            <a:endParaRPr lang="hu-HU" sz="2000" dirty="0"/>
          </a:p>
          <a:p>
            <a:pPr lvl="1"/>
            <a:r>
              <a:rPr lang="hu-HU" sz="2000" dirty="0" err="1"/>
              <a:t>Mercurial</a:t>
            </a:r>
            <a:endParaRPr lang="hu-HU" sz="2000" dirty="0"/>
          </a:p>
          <a:p>
            <a:pPr lvl="1"/>
            <a:r>
              <a:rPr lang="hu-HU" sz="2000" dirty="0" err="1"/>
              <a:t>Fossil</a:t>
            </a:r>
            <a:endParaRPr lang="hu-HU" sz="2000" dirty="0"/>
          </a:p>
          <a:p>
            <a:r>
              <a:rPr lang="hu-HU" sz="2400" dirty="0" err="1"/>
              <a:t>Wiki</a:t>
            </a:r>
            <a:endParaRPr lang="hu-HU" sz="2400" dirty="0"/>
          </a:p>
          <a:p>
            <a:r>
              <a:rPr lang="hu-HU" sz="2400" dirty="0" err="1"/>
              <a:t>MySQL</a:t>
            </a:r>
            <a:r>
              <a:rPr lang="hu-HU" sz="2400" dirty="0"/>
              <a:t> adatbázis</a:t>
            </a:r>
          </a:p>
          <a:p>
            <a:r>
              <a:rPr lang="hu-HU" sz="2400" dirty="0"/>
              <a:t>Projektenként egyedi </a:t>
            </a:r>
            <a:r>
              <a:rPr lang="hu-HU" sz="2400" dirty="0" err="1"/>
              <a:t>al-domain</a:t>
            </a:r>
            <a:endParaRPr lang="hu-HU" sz="2400" dirty="0"/>
          </a:p>
          <a:p>
            <a:r>
              <a:rPr lang="hu-HU" sz="2400" dirty="0"/>
              <a:t>Levelező lista</a:t>
            </a:r>
          </a:p>
          <a:p>
            <a:r>
              <a:rPr lang="hu-HU" sz="2400" dirty="0" err="1"/>
              <a:t>Issue</a:t>
            </a:r>
            <a:r>
              <a:rPr lang="hu-HU" sz="2400" dirty="0"/>
              <a:t> és </a:t>
            </a:r>
            <a:r>
              <a:rPr lang="hu-HU" sz="2400" dirty="0" err="1"/>
              <a:t>bug</a:t>
            </a:r>
            <a:r>
              <a:rPr lang="hu-HU" sz="2400" dirty="0"/>
              <a:t> követés, </a:t>
            </a:r>
            <a:r>
              <a:rPr lang="hu-HU" sz="2400" dirty="0" err="1"/>
              <a:t>code</a:t>
            </a:r>
            <a:r>
              <a:rPr lang="hu-HU" sz="2400" dirty="0"/>
              <a:t> </a:t>
            </a:r>
            <a:r>
              <a:rPr lang="hu-HU" sz="2400" dirty="0" err="1"/>
              <a:t>review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5696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BitBucket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29048"/>
            <a:ext cx="8389440" cy="4824288"/>
          </a:xfrm>
        </p:spPr>
        <p:txBody>
          <a:bodyPr>
            <a:normAutofit fontScale="92500" lnSpcReduction="10000"/>
          </a:bodyPr>
          <a:lstStyle/>
          <a:p>
            <a:r>
              <a:rPr lang="hu-HU" sz="2400" dirty="0">
                <a:hlinkClick r:id="rId2"/>
              </a:rPr>
              <a:t>https://bitbucket.org/</a:t>
            </a:r>
            <a:endParaRPr lang="hu-HU" sz="2400" dirty="0"/>
          </a:p>
          <a:p>
            <a:r>
              <a:rPr lang="hu-HU" sz="2400" dirty="0"/>
              <a:t>VCS</a:t>
            </a:r>
          </a:p>
          <a:p>
            <a:pPr lvl="1"/>
            <a:r>
              <a:rPr lang="hu-HU" sz="2000" dirty="0" err="1"/>
              <a:t>Mercurial</a:t>
            </a:r>
            <a:endParaRPr lang="hu-HU" sz="2000" dirty="0"/>
          </a:p>
          <a:p>
            <a:pPr lvl="1"/>
            <a:r>
              <a:rPr lang="hu-HU" sz="2000" dirty="0" err="1"/>
              <a:t>Git</a:t>
            </a:r>
            <a:endParaRPr lang="hu-HU" sz="2000" dirty="0"/>
          </a:p>
          <a:p>
            <a:r>
              <a:rPr lang="hu-HU" sz="2400" dirty="0" err="1"/>
              <a:t>Issue</a:t>
            </a:r>
            <a:r>
              <a:rPr lang="hu-HU" sz="2400" dirty="0"/>
              <a:t> követés</a:t>
            </a:r>
          </a:p>
          <a:p>
            <a:pPr lvl="1"/>
            <a:r>
              <a:rPr lang="hu-HU" sz="2000" dirty="0" err="1"/>
              <a:t>Jira</a:t>
            </a:r>
            <a:r>
              <a:rPr lang="hu-HU" sz="2000" dirty="0"/>
              <a:t> integráció</a:t>
            </a:r>
          </a:p>
          <a:p>
            <a:r>
              <a:rPr lang="hu-HU" sz="2400" dirty="0"/>
              <a:t>Privát </a:t>
            </a:r>
            <a:r>
              <a:rPr lang="hu-HU" sz="2400" dirty="0" err="1"/>
              <a:t>repository</a:t>
            </a:r>
            <a:r>
              <a:rPr lang="hu-HU" sz="2400" dirty="0"/>
              <a:t>-k támogatása</a:t>
            </a:r>
          </a:p>
          <a:p>
            <a:r>
              <a:rPr lang="hu-HU" sz="2400" dirty="0"/>
              <a:t>Python alapú (</a:t>
            </a:r>
            <a:r>
              <a:rPr lang="hu-HU" sz="2400" dirty="0" err="1"/>
              <a:t>Django</a:t>
            </a:r>
            <a:r>
              <a:rPr lang="hu-HU" sz="2400" dirty="0"/>
              <a:t>)</a:t>
            </a:r>
          </a:p>
          <a:p>
            <a:r>
              <a:rPr lang="hu-HU" sz="2400" dirty="0" err="1"/>
              <a:t>Build</a:t>
            </a:r>
            <a:r>
              <a:rPr lang="hu-HU" sz="2400" dirty="0"/>
              <a:t> rendszer támogatás (lásd később)</a:t>
            </a:r>
          </a:p>
          <a:p>
            <a:pPr lvl="1"/>
            <a:r>
              <a:rPr lang="hu-HU" sz="2000" dirty="0" err="1"/>
              <a:t>BitBucket</a:t>
            </a:r>
            <a:r>
              <a:rPr lang="hu-HU" sz="2000" dirty="0"/>
              <a:t> </a:t>
            </a:r>
            <a:r>
              <a:rPr lang="hu-HU" sz="2000" dirty="0" err="1"/>
              <a:t>pipelines</a:t>
            </a:r>
            <a:endParaRPr lang="hu-HU" sz="2000" dirty="0"/>
          </a:p>
          <a:p>
            <a:r>
              <a:rPr lang="hu-HU" sz="2400" dirty="0" err="1"/>
              <a:t>WiKi</a:t>
            </a:r>
            <a:endParaRPr lang="hu-HU" sz="2400" dirty="0"/>
          </a:p>
          <a:p>
            <a:r>
              <a:rPr lang="hu-HU" sz="2400" dirty="0" err="1"/>
              <a:t>Code</a:t>
            </a:r>
            <a:r>
              <a:rPr lang="hu-HU" sz="2400" dirty="0"/>
              <a:t> </a:t>
            </a:r>
            <a:r>
              <a:rPr lang="hu-HU" sz="2400" dirty="0" err="1"/>
              <a:t>review</a:t>
            </a:r>
            <a:endParaRPr lang="hu-HU" sz="2400" dirty="0"/>
          </a:p>
          <a:p>
            <a:r>
              <a:rPr lang="hu-HU" sz="2400" dirty="0"/>
              <a:t>REST API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0184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GitLab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701056"/>
            <a:ext cx="8389440" cy="4824288"/>
          </a:xfrm>
        </p:spPr>
        <p:txBody>
          <a:bodyPr>
            <a:normAutofit lnSpcReduction="10000"/>
          </a:bodyPr>
          <a:lstStyle/>
          <a:p>
            <a:r>
              <a:rPr lang="hu-HU" sz="2400" dirty="0">
                <a:hlinkClick r:id="rId2"/>
              </a:rPr>
              <a:t>https://gitlab.com/</a:t>
            </a:r>
            <a:endParaRPr lang="hu-HU" sz="2400" dirty="0"/>
          </a:p>
          <a:p>
            <a:r>
              <a:rPr lang="hu-HU" sz="2400" dirty="0"/>
              <a:t>VCS</a:t>
            </a:r>
          </a:p>
          <a:p>
            <a:pPr lvl="1"/>
            <a:r>
              <a:rPr lang="hu-HU" sz="2000" dirty="0" err="1"/>
              <a:t>Git</a:t>
            </a:r>
            <a:endParaRPr lang="hu-HU" sz="2000" dirty="0"/>
          </a:p>
          <a:p>
            <a:r>
              <a:rPr lang="hu-HU" sz="2400" dirty="0" err="1"/>
              <a:t>Issue</a:t>
            </a:r>
            <a:r>
              <a:rPr lang="hu-HU" sz="2400" dirty="0"/>
              <a:t> és </a:t>
            </a:r>
            <a:r>
              <a:rPr lang="hu-HU" sz="2400" dirty="0" err="1"/>
              <a:t>bug</a:t>
            </a:r>
            <a:r>
              <a:rPr lang="hu-HU" sz="2400" dirty="0"/>
              <a:t> követés</a:t>
            </a:r>
          </a:p>
          <a:p>
            <a:r>
              <a:rPr lang="hu-HU" sz="2400" dirty="0" err="1"/>
              <a:t>Code</a:t>
            </a:r>
            <a:r>
              <a:rPr lang="hu-HU" sz="2400" dirty="0"/>
              <a:t> </a:t>
            </a:r>
            <a:r>
              <a:rPr lang="hu-HU" sz="2400" dirty="0" err="1"/>
              <a:t>review</a:t>
            </a:r>
            <a:endParaRPr lang="hu-HU" sz="2400" dirty="0"/>
          </a:p>
          <a:p>
            <a:r>
              <a:rPr lang="hu-HU" sz="2400" dirty="0" err="1"/>
              <a:t>WiKi</a:t>
            </a:r>
            <a:endParaRPr lang="hu-HU" sz="2400" dirty="0"/>
          </a:p>
          <a:p>
            <a:r>
              <a:rPr lang="hu-HU" sz="2400" dirty="0" err="1"/>
              <a:t>Ruby</a:t>
            </a:r>
            <a:endParaRPr lang="hu-HU" sz="2400" dirty="0"/>
          </a:p>
          <a:p>
            <a:pPr lvl="1"/>
            <a:r>
              <a:rPr lang="hu-HU" sz="2000" dirty="0"/>
              <a:t>Később áttértek Go-</a:t>
            </a:r>
            <a:r>
              <a:rPr lang="hu-HU" sz="2000" dirty="0" err="1"/>
              <a:t>ra</a:t>
            </a:r>
            <a:endParaRPr lang="hu-HU" sz="2000" dirty="0"/>
          </a:p>
          <a:p>
            <a:r>
              <a:rPr lang="hu-HU" sz="2400" dirty="0" err="1"/>
              <a:t>Community</a:t>
            </a:r>
            <a:r>
              <a:rPr lang="hu-HU" sz="2400" dirty="0"/>
              <a:t> Edition </a:t>
            </a:r>
            <a:r>
              <a:rPr lang="hu-HU" sz="2400" dirty="0" err="1"/>
              <a:t>vs</a:t>
            </a:r>
            <a:r>
              <a:rPr lang="hu-HU" sz="2400" dirty="0"/>
              <a:t> Enterprise Edition</a:t>
            </a:r>
          </a:p>
          <a:p>
            <a:r>
              <a:rPr lang="hu-HU" sz="2400" dirty="0"/>
              <a:t>Beépített CI támogatás</a:t>
            </a:r>
          </a:p>
          <a:p>
            <a:pPr lvl="1"/>
            <a:r>
              <a:rPr lang="hu-HU" sz="2000" dirty="0" err="1"/>
              <a:t>GitLab</a:t>
            </a:r>
            <a:r>
              <a:rPr lang="hu-HU" sz="2000" dirty="0"/>
              <a:t> CI</a:t>
            </a:r>
          </a:p>
          <a:p>
            <a:r>
              <a:rPr lang="hu-HU" sz="2400" dirty="0"/>
              <a:t>Privát és publikus felhő alapú felhasználás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8558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Launchpad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5048" y="1557040"/>
            <a:ext cx="8389440" cy="4824288"/>
          </a:xfrm>
        </p:spPr>
        <p:txBody>
          <a:bodyPr>
            <a:normAutofit/>
          </a:bodyPr>
          <a:lstStyle/>
          <a:p>
            <a:r>
              <a:rPr lang="hu-HU" sz="2400" dirty="0">
                <a:hlinkClick r:id="rId2"/>
              </a:rPr>
              <a:t>https://launchpad.net/</a:t>
            </a:r>
            <a:endParaRPr lang="hu-HU" sz="2400" dirty="0"/>
          </a:p>
          <a:p>
            <a:r>
              <a:rPr lang="hu-HU" sz="2400" dirty="0"/>
              <a:t>VCS</a:t>
            </a:r>
          </a:p>
          <a:p>
            <a:pPr lvl="1"/>
            <a:r>
              <a:rPr lang="hu-HU" sz="2000" dirty="0" err="1"/>
              <a:t>Bazaar</a:t>
            </a:r>
            <a:endParaRPr lang="hu-HU" sz="2000" dirty="0"/>
          </a:p>
          <a:p>
            <a:pPr lvl="1"/>
            <a:r>
              <a:rPr lang="hu-HU" sz="2000" dirty="0" err="1"/>
              <a:t>Git</a:t>
            </a:r>
            <a:endParaRPr lang="hu-HU" sz="2000" dirty="0"/>
          </a:p>
          <a:p>
            <a:r>
              <a:rPr lang="hu-HU" sz="2400" dirty="0"/>
              <a:t>Bug</a:t>
            </a:r>
            <a:r>
              <a:rPr lang="hu-HU" sz="2800" dirty="0"/>
              <a:t> </a:t>
            </a:r>
            <a:r>
              <a:rPr lang="hu-HU" sz="2400" dirty="0"/>
              <a:t>követés</a:t>
            </a:r>
            <a:endParaRPr lang="hu-HU" sz="2800" dirty="0"/>
          </a:p>
          <a:p>
            <a:r>
              <a:rPr lang="hu-HU" sz="2400" dirty="0" err="1"/>
              <a:t>Code</a:t>
            </a:r>
            <a:r>
              <a:rPr lang="hu-HU" sz="2400" dirty="0"/>
              <a:t> </a:t>
            </a:r>
            <a:r>
              <a:rPr lang="hu-HU" sz="2400" dirty="0" err="1"/>
              <a:t>review</a:t>
            </a:r>
            <a:endParaRPr lang="hu-HU" sz="2400" dirty="0"/>
          </a:p>
          <a:p>
            <a:r>
              <a:rPr lang="hu-HU" sz="2400" dirty="0"/>
              <a:t>Levelező lista</a:t>
            </a:r>
          </a:p>
          <a:p>
            <a:r>
              <a:rPr lang="hu-HU" sz="2400" dirty="0"/>
              <a:t>Specifikáció nyomkövetés</a:t>
            </a:r>
          </a:p>
          <a:p>
            <a:r>
              <a:rPr lang="hu-HU" sz="2400" dirty="0"/>
              <a:t>Q&amp;A és FAQ</a:t>
            </a:r>
          </a:p>
          <a:p>
            <a:r>
              <a:rPr lang="hu-HU" sz="2400" dirty="0"/>
              <a:t>Fordító rendszer</a:t>
            </a:r>
          </a:p>
          <a:p>
            <a:r>
              <a:rPr lang="hu-HU" sz="2400" dirty="0" err="1"/>
              <a:t>Ubuntu</a:t>
            </a:r>
            <a:r>
              <a:rPr lang="hu-HU" sz="2400" dirty="0"/>
              <a:t> csomag fordítás és </a:t>
            </a:r>
            <a:r>
              <a:rPr lang="hu-HU" sz="2400" dirty="0" err="1"/>
              <a:t>hosting</a:t>
            </a:r>
            <a:r>
              <a:rPr lang="hu-HU" sz="2400" dirty="0"/>
              <a:t> támogatás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7678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GitHub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557040"/>
            <a:ext cx="8389440" cy="4824288"/>
          </a:xfrm>
        </p:spPr>
        <p:txBody>
          <a:bodyPr>
            <a:normAutofit lnSpcReduction="10000"/>
          </a:bodyPr>
          <a:lstStyle/>
          <a:p>
            <a:r>
              <a:rPr lang="hu-HU" sz="2400" dirty="0">
                <a:hlinkClick r:id="rId2"/>
              </a:rPr>
              <a:t>https://github.com/</a:t>
            </a:r>
            <a:endParaRPr lang="hu-HU" sz="2400" dirty="0"/>
          </a:p>
          <a:p>
            <a:r>
              <a:rPr lang="hu-HU" sz="2400" dirty="0"/>
              <a:t>VCS</a:t>
            </a:r>
          </a:p>
          <a:p>
            <a:pPr lvl="1"/>
            <a:r>
              <a:rPr lang="hu-HU" sz="2000" dirty="0" err="1"/>
              <a:t>Git</a:t>
            </a:r>
            <a:endParaRPr lang="hu-HU" sz="2000" dirty="0"/>
          </a:p>
          <a:p>
            <a:r>
              <a:rPr lang="hu-HU" sz="2400" dirty="0" err="1"/>
              <a:t>Issue</a:t>
            </a:r>
            <a:r>
              <a:rPr lang="hu-HU" sz="2400" dirty="0"/>
              <a:t> és </a:t>
            </a:r>
            <a:r>
              <a:rPr lang="hu-HU" sz="2400" dirty="0" err="1"/>
              <a:t>bug</a:t>
            </a:r>
            <a:r>
              <a:rPr lang="hu-HU" sz="2400" dirty="0"/>
              <a:t> követés</a:t>
            </a:r>
          </a:p>
          <a:p>
            <a:r>
              <a:rPr lang="hu-HU" sz="2400" dirty="0" err="1"/>
              <a:t>Code</a:t>
            </a:r>
            <a:r>
              <a:rPr lang="hu-HU" sz="2400" dirty="0"/>
              <a:t> </a:t>
            </a:r>
            <a:r>
              <a:rPr lang="hu-HU" sz="2400" dirty="0" err="1"/>
              <a:t>review</a:t>
            </a:r>
            <a:endParaRPr lang="hu-HU" sz="2400" dirty="0"/>
          </a:p>
          <a:p>
            <a:r>
              <a:rPr lang="hu-HU" sz="2400" dirty="0"/>
              <a:t>Publikus </a:t>
            </a:r>
            <a:r>
              <a:rPr lang="hu-HU" sz="2400" dirty="0" err="1"/>
              <a:t>repository</a:t>
            </a:r>
            <a:r>
              <a:rPr lang="hu-HU" sz="2400" dirty="0"/>
              <a:t>-k</a:t>
            </a:r>
          </a:p>
          <a:p>
            <a:r>
              <a:rPr lang="hu-HU" sz="2400" dirty="0" err="1"/>
              <a:t>WiKi</a:t>
            </a:r>
            <a:endParaRPr lang="hu-HU" sz="2400" dirty="0"/>
          </a:p>
          <a:p>
            <a:r>
              <a:rPr lang="hu-HU" sz="2400" dirty="0"/>
              <a:t>Automatikusan feldolgozott Markdown</a:t>
            </a:r>
          </a:p>
          <a:p>
            <a:r>
              <a:rPr lang="hu-HU" sz="2400" dirty="0" err="1"/>
              <a:t>Commit</a:t>
            </a:r>
            <a:r>
              <a:rPr lang="hu-HU" sz="2400" dirty="0"/>
              <a:t> </a:t>
            </a:r>
            <a:r>
              <a:rPr lang="hu-HU" sz="2400" dirty="0" err="1"/>
              <a:t>history</a:t>
            </a:r>
            <a:r>
              <a:rPr lang="hu-HU" sz="2400" dirty="0"/>
              <a:t> vizualizáció</a:t>
            </a:r>
          </a:p>
          <a:p>
            <a:r>
              <a:rPr lang="hu-HU" sz="2400" dirty="0"/>
              <a:t>Kiterjedt REST API támogatás</a:t>
            </a:r>
          </a:p>
          <a:p>
            <a:r>
              <a:rPr lang="hu-HU" sz="2400" dirty="0"/>
              <a:t>3rd </a:t>
            </a:r>
            <a:r>
              <a:rPr lang="hu-HU" sz="2400" dirty="0" err="1"/>
              <a:t>party</a:t>
            </a:r>
            <a:r>
              <a:rPr lang="hu-HU" sz="2400" dirty="0"/>
              <a:t> CI támogatás</a:t>
            </a:r>
          </a:p>
          <a:p>
            <a:pPr lvl="1"/>
            <a:r>
              <a:rPr lang="hu-HU" sz="2000" dirty="0" err="1"/>
              <a:t>Travis</a:t>
            </a:r>
            <a:r>
              <a:rPr lang="hu-HU" sz="2000" dirty="0"/>
              <a:t> CI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8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9267012D-D6E9-4EB7-878F-0FEFCEF1D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989" y="1645920"/>
            <a:ext cx="8157168" cy="4924697"/>
          </a:xfrm>
        </p:spPr>
        <p:txBody>
          <a:bodyPr>
            <a:normAutofit/>
          </a:bodyPr>
          <a:lstStyle/>
          <a:p>
            <a:r>
              <a:rPr lang="hu-HU" sz="2400" dirty="0"/>
              <a:t>Szolgáltatások azonosítása URL segítségével:</a:t>
            </a:r>
          </a:p>
          <a:p>
            <a:pPr lvl="1"/>
            <a:r>
              <a:rPr lang="hu-HU" sz="2000" dirty="0"/>
              <a:t>GET, POST, PUT, DELETE</a:t>
            </a:r>
          </a:p>
          <a:p>
            <a:r>
              <a:rPr lang="hu-HU" sz="2400" dirty="0"/>
              <a:t>Lehetséges válasz formátumok </a:t>
            </a:r>
          </a:p>
          <a:p>
            <a:pPr lvl="1"/>
            <a:r>
              <a:rPr lang="hu-HU" sz="2000" dirty="0"/>
              <a:t>XML, JSON, CSV, RSS</a:t>
            </a:r>
          </a:p>
          <a:p>
            <a:r>
              <a:rPr lang="hu-HU" sz="2400" dirty="0"/>
              <a:t>Technológia és platform független</a:t>
            </a:r>
          </a:p>
          <a:p>
            <a:r>
              <a:rPr lang="hu-HU" sz="2400" dirty="0"/>
              <a:t>Lazán csatolt komponensek kommunikációja</a:t>
            </a:r>
          </a:p>
          <a:p>
            <a:r>
              <a:rPr lang="hu-HU" sz="2400" dirty="0"/>
              <a:t>Gyors válasz, sok kommunikációra van szükségünk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GitHub</a:t>
            </a:r>
            <a:r>
              <a:rPr lang="hu-HU" dirty="0"/>
              <a:t> REST API</a:t>
            </a:r>
          </a:p>
        </p:txBody>
      </p:sp>
    </p:spTree>
    <p:extLst>
      <p:ext uri="{BB962C8B-B14F-4D97-AF65-F5344CB8AC3E}">
        <p14:creationId xmlns:p14="http://schemas.microsoft.com/office/powerpoint/2010/main" val="166238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Legfontosabb </a:t>
            </a:r>
            <a:r>
              <a:rPr lang="hu-HU" dirty="0" err="1"/>
              <a:t>git</a:t>
            </a:r>
            <a:r>
              <a:rPr lang="hu-HU" dirty="0"/>
              <a:t> parancsok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855365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hu-HU" b="1" dirty="0" err="1"/>
              <a:t>git</a:t>
            </a:r>
            <a:r>
              <a:rPr lang="hu-HU" b="1" dirty="0"/>
              <a:t> </a:t>
            </a:r>
            <a:r>
              <a:rPr lang="hu-HU" b="1" dirty="0" err="1"/>
              <a:t>init</a:t>
            </a:r>
            <a:endParaRPr lang="hu-HU" b="1" dirty="0"/>
          </a:p>
          <a:p>
            <a:pPr lvl="1"/>
            <a:r>
              <a:rPr lang="hu-HU" dirty="0"/>
              <a:t>Új </a:t>
            </a:r>
            <a:r>
              <a:rPr lang="hu-HU" dirty="0" err="1"/>
              <a:t>repó</a:t>
            </a:r>
            <a:r>
              <a:rPr lang="hu-HU" dirty="0"/>
              <a:t> létrehozása</a:t>
            </a:r>
          </a:p>
          <a:p>
            <a:r>
              <a:rPr lang="hu-HU" b="1" dirty="0" err="1"/>
              <a:t>git</a:t>
            </a:r>
            <a:r>
              <a:rPr lang="hu-HU" b="1" dirty="0"/>
              <a:t> </a:t>
            </a:r>
            <a:r>
              <a:rPr lang="hu-HU" b="1" dirty="0" err="1"/>
              <a:t>clone</a:t>
            </a:r>
            <a:endParaRPr lang="hu-HU" b="1" dirty="0"/>
          </a:p>
          <a:p>
            <a:pPr lvl="1"/>
            <a:r>
              <a:rPr lang="hu-HU" dirty="0"/>
              <a:t>Meglévő </a:t>
            </a:r>
            <a:r>
              <a:rPr lang="hu-HU" dirty="0" err="1"/>
              <a:t>repó</a:t>
            </a:r>
            <a:r>
              <a:rPr lang="hu-HU" dirty="0"/>
              <a:t> letöltése</a:t>
            </a:r>
          </a:p>
          <a:p>
            <a:r>
              <a:rPr lang="hu-HU" b="1" dirty="0" err="1"/>
              <a:t>git</a:t>
            </a:r>
            <a:r>
              <a:rPr lang="hu-HU" b="1" dirty="0"/>
              <a:t> </a:t>
            </a:r>
            <a:r>
              <a:rPr lang="hu-HU" b="1" dirty="0" err="1"/>
              <a:t>checkout</a:t>
            </a:r>
            <a:r>
              <a:rPr lang="hu-HU" b="1" dirty="0"/>
              <a:t> &lt;</a:t>
            </a:r>
            <a:r>
              <a:rPr lang="hu-HU" b="1" dirty="0" err="1"/>
              <a:t>branch</a:t>
            </a:r>
            <a:r>
              <a:rPr lang="hu-HU" b="1" dirty="0"/>
              <a:t>&gt;</a:t>
            </a:r>
          </a:p>
          <a:p>
            <a:pPr lvl="1"/>
            <a:r>
              <a:rPr lang="hu-HU" dirty="0"/>
              <a:t>Váltás másik fejlesztési ágra</a:t>
            </a:r>
          </a:p>
          <a:p>
            <a:r>
              <a:rPr lang="hu-HU" b="1" dirty="0" err="1"/>
              <a:t>git</a:t>
            </a:r>
            <a:r>
              <a:rPr lang="hu-HU" b="1" dirty="0"/>
              <a:t> add &lt;</a:t>
            </a:r>
            <a:r>
              <a:rPr lang="hu-HU" b="1" dirty="0" err="1"/>
              <a:t>files</a:t>
            </a:r>
            <a:r>
              <a:rPr lang="hu-HU" b="1" dirty="0"/>
              <a:t>&gt;</a:t>
            </a:r>
          </a:p>
          <a:p>
            <a:pPr lvl="1"/>
            <a:r>
              <a:rPr lang="hu-HU" dirty="0"/>
              <a:t>Fájlok „</a:t>
            </a:r>
            <a:r>
              <a:rPr lang="hu-HU" dirty="0" err="1"/>
              <a:t>stage-elése</a:t>
            </a:r>
            <a:r>
              <a:rPr lang="hu-HU" dirty="0"/>
              <a:t>” </a:t>
            </a:r>
            <a:r>
              <a:rPr lang="hu-HU" dirty="0" err="1"/>
              <a:t>commithoz</a:t>
            </a:r>
            <a:r>
              <a:rPr lang="hu-HU" dirty="0"/>
              <a:t>. Létezik </a:t>
            </a:r>
            <a:r>
              <a:rPr lang="hu-HU" i="1" dirty="0"/>
              <a:t>--</a:t>
            </a:r>
            <a:r>
              <a:rPr lang="hu-HU" i="1" dirty="0" err="1"/>
              <a:t>all</a:t>
            </a:r>
            <a:r>
              <a:rPr lang="hu-HU" i="1" dirty="0"/>
              <a:t> </a:t>
            </a:r>
            <a:r>
              <a:rPr lang="hu-HU" dirty="0"/>
              <a:t>kapcsoló is</a:t>
            </a:r>
          </a:p>
          <a:p>
            <a:r>
              <a:rPr lang="en-US" b="1" dirty="0" err="1"/>
              <a:t>git</a:t>
            </a:r>
            <a:r>
              <a:rPr lang="en-US" b="1" dirty="0"/>
              <a:t> commit -m "commit message„</a:t>
            </a:r>
            <a:endParaRPr lang="hu-HU" b="1" dirty="0"/>
          </a:p>
          <a:p>
            <a:pPr lvl="1"/>
            <a:r>
              <a:rPr lang="en-US" dirty="0" err="1"/>
              <a:t>Új</a:t>
            </a:r>
            <a:r>
              <a:rPr lang="en-US" dirty="0"/>
              <a:t> commit</a:t>
            </a:r>
          </a:p>
          <a:p>
            <a:r>
              <a:rPr lang="en-US" b="1" dirty="0" err="1"/>
              <a:t>git</a:t>
            </a:r>
            <a:r>
              <a:rPr lang="en-US" b="1" dirty="0"/>
              <a:t> push</a:t>
            </a:r>
            <a:endParaRPr lang="hu-HU" b="1" dirty="0"/>
          </a:p>
          <a:p>
            <a:pPr lvl="1"/>
            <a:r>
              <a:rPr lang="en-US" dirty="0" err="1"/>
              <a:t>Commitok</a:t>
            </a:r>
            <a:r>
              <a:rPr lang="en-US" dirty="0"/>
              <a:t> </a:t>
            </a:r>
            <a:r>
              <a:rPr lang="en-US" dirty="0" err="1"/>
              <a:t>feltöltése</a:t>
            </a:r>
            <a:r>
              <a:rPr lang="en-US" dirty="0"/>
              <a:t> remote-</a:t>
            </a:r>
            <a:r>
              <a:rPr lang="en-US" dirty="0" err="1"/>
              <a:t>ra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3824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A5B5FDD7-EBFB-4A49-9B0B-F129FA7BF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12776"/>
            <a:ext cx="7920283" cy="5248657"/>
          </a:xfrm>
        </p:spPr>
        <p:txBody>
          <a:bodyPr anchor="ctr">
            <a:normAutofit fontScale="92500" lnSpcReduction="20000"/>
          </a:bodyPr>
          <a:lstStyle/>
          <a:p>
            <a:r>
              <a:rPr lang="hu-HU" dirty="0"/>
              <a:t>Jelenleg v3 verzió</a:t>
            </a:r>
          </a:p>
          <a:p>
            <a:r>
              <a:rPr lang="hu-HU" dirty="0"/>
              <a:t>Minden API hozzáférés HTTPS-en keresztül megy</a:t>
            </a:r>
          </a:p>
          <a:p>
            <a:r>
              <a:rPr lang="hu-HU" dirty="0">
                <a:hlinkClick r:id="rId2"/>
              </a:rPr>
              <a:t>https://api.github.com</a:t>
            </a:r>
            <a:endParaRPr lang="hu-HU" dirty="0"/>
          </a:p>
          <a:p>
            <a:r>
              <a:rPr lang="hu-HU" dirty="0"/>
              <a:t>Minden adatot JSON formátumba küldünk és fogadunk</a:t>
            </a:r>
          </a:p>
          <a:p>
            <a:r>
              <a:rPr lang="hu-HU" dirty="0"/>
              <a:t>Kliens </a:t>
            </a:r>
            <a:r>
              <a:rPr lang="hu-HU" dirty="0" err="1"/>
              <a:t>error</a:t>
            </a:r>
            <a:endParaRPr lang="hu-HU" dirty="0"/>
          </a:p>
          <a:p>
            <a:pPr lvl="1"/>
            <a:r>
              <a:rPr lang="hu-HU" dirty="0"/>
              <a:t>Érvénytelen JSON küldése – 400 </a:t>
            </a:r>
            <a:r>
              <a:rPr lang="hu-HU" dirty="0" err="1"/>
              <a:t>Bad</a:t>
            </a:r>
            <a:r>
              <a:rPr lang="hu-HU" dirty="0"/>
              <a:t> </a:t>
            </a:r>
            <a:r>
              <a:rPr lang="hu-HU" dirty="0" err="1"/>
              <a:t>request</a:t>
            </a:r>
            <a:endParaRPr lang="hu-HU" dirty="0"/>
          </a:p>
          <a:p>
            <a:pPr lvl="1"/>
            <a:r>
              <a:rPr lang="hu-HU" dirty="0"/>
              <a:t>Rossz típusú JSON érték küldése – 400 </a:t>
            </a:r>
            <a:r>
              <a:rPr lang="hu-HU" dirty="0" err="1"/>
              <a:t>Bad</a:t>
            </a:r>
            <a:r>
              <a:rPr lang="hu-HU" dirty="0"/>
              <a:t> </a:t>
            </a:r>
            <a:r>
              <a:rPr lang="hu-HU" dirty="0" err="1"/>
              <a:t>request</a:t>
            </a:r>
            <a:endParaRPr lang="hu-HU" dirty="0"/>
          </a:p>
          <a:p>
            <a:pPr lvl="1"/>
            <a:r>
              <a:rPr lang="hu-HU" dirty="0"/>
              <a:t>Érvénytelen mező küldése – 422 </a:t>
            </a:r>
            <a:r>
              <a:rPr lang="hu-HU" dirty="0" err="1"/>
              <a:t>Unprocessable</a:t>
            </a:r>
            <a:r>
              <a:rPr lang="hu-HU" dirty="0"/>
              <a:t> </a:t>
            </a:r>
            <a:r>
              <a:rPr lang="hu-HU" dirty="0" err="1"/>
              <a:t>Entity</a:t>
            </a: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GitHub</a:t>
            </a:r>
            <a:r>
              <a:rPr lang="hu-HU" dirty="0"/>
              <a:t> REST API</a:t>
            </a:r>
          </a:p>
        </p:txBody>
      </p:sp>
    </p:spTree>
    <p:extLst>
      <p:ext uri="{BB962C8B-B14F-4D97-AF65-F5344CB8AC3E}">
        <p14:creationId xmlns:p14="http://schemas.microsoft.com/office/powerpoint/2010/main" val="122676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A5B5FDD7-EBFB-4A49-9B0B-F129FA7BF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989" y="804671"/>
            <a:ext cx="8083854" cy="5248657"/>
          </a:xfrm>
        </p:spPr>
        <p:txBody>
          <a:bodyPr anchor="ctr">
            <a:normAutofit/>
          </a:bodyPr>
          <a:lstStyle/>
          <a:p>
            <a:r>
              <a:rPr lang="hu-HU" dirty="0"/>
              <a:t>Három féle hitelesítési metódus használható</a:t>
            </a:r>
          </a:p>
          <a:p>
            <a:pPr lvl="1"/>
            <a:r>
              <a:rPr lang="hu-HU" dirty="0"/>
              <a:t>Basic </a:t>
            </a:r>
            <a:r>
              <a:rPr lang="hu-HU" dirty="0" err="1"/>
              <a:t>authentication</a:t>
            </a:r>
            <a:endParaRPr lang="hu-HU" dirty="0"/>
          </a:p>
          <a:p>
            <a:pPr lvl="1"/>
            <a:r>
              <a:rPr lang="hu-HU" dirty="0"/>
              <a:t>OAuth2 </a:t>
            </a:r>
            <a:r>
              <a:rPr lang="hu-HU" dirty="0" err="1"/>
              <a:t>Token</a:t>
            </a:r>
            <a:r>
              <a:rPr lang="hu-HU" dirty="0"/>
              <a:t> (fejlécben küldés)</a:t>
            </a:r>
          </a:p>
          <a:p>
            <a:pPr lvl="1"/>
            <a:r>
              <a:rPr lang="hu-HU" dirty="0"/>
              <a:t>Oauth2 </a:t>
            </a:r>
            <a:r>
              <a:rPr lang="hu-HU" dirty="0" err="1"/>
              <a:t>Token</a:t>
            </a:r>
            <a:r>
              <a:rPr lang="hu-HU" dirty="0"/>
              <a:t> (paraméterként küldés)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GitHub</a:t>
            </a:r>
            <a:r>
              <a:rPr lang="hu-HU" dirty="0"/>
              <a:t> REST API hitelesítés</a:t>
            </a:r>
          </a:p>
        </p:txBody>
      </p:sp>
    </p:spTree>
    <p:extLst>
      <p:ext uri="{BB962C8B-B14F-4D97-AF65-F5344CB8AC3E}">
        <p14:creationId xmlns:p14="http://schemas.microsoft.com/office/powerpoint/2010/main" val="258349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4512FD-1732-4810-8866-703E5CEA4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-56646"/>
            <a:ext cx="7300390" cy="1109382"/>
          </a:xfrm>
        </p:spPr>
        <p:txBody>
          <a:bodyPr>
            <a:normAutofit/>
          </a:bodyPr>
          <a:lstStyle/>
          <a:p>
            <a:r>
              <a:rPr lang="hu-HU" b="1" dirty="0"/>
              <a:t>Példák az API használatára</a:t>
            </a:r>
            <a:endParaRPr lang="hu-HU" sz="3200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00641C-3B3B-4005-A8D6-B340792A9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78" y="1331259"/>
            <a:ext cx="6711654" cy="4195481"/>
          </a:xfrm>
        </p:spPr>
        <p:txBody>
          <a:bodyPr>
            <a:normAutofit/>
          </a:bodyPr>
          <a:lstStyle/>
          <a:p>
            <a:r>
              <a:rPr lang="hu-HU" sz="2400" dirty="0"/>
              <a:t>Felhasználó felfüggesztése</a:t>
            </a:r>
          </a:p>
        </p:txBody>
      </p:sp>
      <p:graphicFrame>
        <p:nvGraphicFramePr>
          <p:cNvPr id="6" name="Táblázat 5">
            <a:extLst>
              <a:ext uri="{FF2B5EF4-FFF2-40B4-BE49-F238E27FC236}">
                <a16:creationId xmlns:a16="http://schemas.microsoft.com/office/drawing/2014/main" id="{CCDE07DA-BF47-4A6B-AE27-B3E32705E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354337"/>
              </p:ext>
            </p:extLst>
          </p:nvPr>
        </p:nvGraphicFramePr>
        <p:xfrm>
          <a:off x="977067" y="2086864"/>
          <a:ext cx="7189865" cy="4438480"/>
        </p:xfrm>
        <a:graphic>
          <a:graphicData uri="http://schemas.openxmlformats.org/drawingml/2006/table">
            <a:tbl>
              <a:tblPr/>
              <a:tblGrid>
                <a:gridCol w="7189865">
                  <a:extLst>
                    <a:ext uri="{9D8B030D-6E8A-4147-A177-3AD203B41FA5}">
                      <a16:colId xmlns:a16="http://schemas.microsoft.com/office/drawing/2014/main" val="59274381"/>
                    </a:ext>
                  </a:extLst>
                </a:gridCol>
              </a:tblGrid>
              <a:tr h="3912851">
                <a:tc>
                  <a:txBody>
                    <a:bodyPr/>
                    <a:lstStyle/>
                    <a:p>
                      <a:pPr fontAlgn="t"/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const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GitHubClient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require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'../</a:t>
                      </a:r>
                      <a:r>
                        <a:rPr lang="hu-HU" sz="1800" dirty="0" err="1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libs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/GitHubClient.js'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).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GitHubClient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;</a:t>
                      </a:r>
                    </a:p>
                    <a:p>
                      <a:pPr fontAlgn="t"/>
                      <a:r>
                        <a:rPr lang="en-US" sz="1800" dirty="0" err="1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const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users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require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'../libs/features/users’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);</a:t>
                      </a:r>
                      <a:endParaRPr lang="hu-HU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endParaRPr lang="en-US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r>
                        <a:rPr lang="hu-HU" sz="1800" dirty="0" err="1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let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githubCli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new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GitHubClient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({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baseUri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"http://github.at.home/api/v3"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,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token</a:t>
                      </a:r>
                      <a:r>
                        <a:rPr lang="hu-HU" sz="1800" dirty="0" err="1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hu-HU" sz="1800" dirty="0" err="1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process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.env.</a:t>
                      </a:r>
                      <a:r>
                        <a:rPr lang="hu-HU" sz="1800" dirty="0" err="1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TOKEN_GHITHUB_ENTERPRISE</a:t>
                      </a:r>
                      <a:endParaRPr lang="hu-HU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},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users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);</a:t>
                      </a:r>
                    </a:p>
                    <a:p>
                      <a:pPr fontAlgn="t"/>
                      <a:endParaRPr lang="hu-HU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githubCli.</a:t>
                      </a:r>
                      <a:r>
                        <a:rPr lang="hu-HU" sz="1800" dirty="0" err="1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suspendUser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({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handle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</a:t>
                      </a:r>
                      <a:r>
                        <a:rPr lang="hu-HU" sz="1800" dirty="0" err="1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ripley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’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})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.</a:t>
                      </a:r>
                      <a:r>
                        <a:rPr lang="hu-HU" sz="1800" dirty="0" err="1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then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resp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=&gt;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{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        console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.</a:t>
                      </a:r>
                      <a:r>
                        <a:rPr lang="hu-HU" sz="1800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log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resp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);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})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.</a:t>
                      </a:r>
                      <a:r>
                        <a:rPr lang="hu-HU" sz="1800" dirty="0" err="1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catch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error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=&gt;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{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        console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.</a:t>
                      </a:r>
                      <a:r>
                        <a:rPr lang="hu-HU" sz="1800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log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"</a:t>
                      </a:r>
                      <a:r>
                        <a:rPr lang="hu-HU" sz="1800" dirty="0" err="1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error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"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,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error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});</a:t>
                      </a:r>
                    </a:p>
                  </a:txBody>
                  <a:tcPr marL="25709" marR="25709" marT="12340" marB="1234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380768"/>
                  </a:ext>
                </a:extLst>
              </a:tr>
              <a:tr h="282630">
                <a:tc>
                  <a:txBody>
                    <a:bodyPr/>
                    <a:lstStyle/>
                    <a:p>
                      <a:pPr fontAlgn="t"/>
                      <a:endParaRPr lang="hu-HU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</a:txBody>
                  <a:tcPr marL="25709" marR="25709" marT="12340" marB="1234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188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80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4512FD-1732-4810-8866-703E5CEA4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-27384"/>
            <a:ext cx="7300390" cy="1109382"/>
          </a:xfrm>
        </p:spPr>
        <p:txBody>
          <a:bodyPr>
            <a:normAutofit/>
          </a:bodyPr>
          <a:lstStyle/>
          <a:p>
            <a:r>
              <a:rPr lang="hu-HU" b="1" dirty="0"/>
              <a:t>Példák az API használatára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00641C-3B3B-4005-A8D6-B340792A9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78" y="1331259"/>
            <a:ext cx="6711654" cy="4195481"/>
          </a:xfrm>
        </p:spPr>
        <p:txBody>
          <a:bodyPr>
            <a:normAutofit/>
          </a:bodyPr>
          <a:lstStyle/>
          <a:p>
            <a:r>
              <a:rPr lang="hu-HU" sz="2400" dirty="0"/>
              <a:t>Felhasználó felfüggesztésének törlése</a:t>
            </a:r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ABF2026B-6A52-45CE-8A99-A29AD7C10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043358"/>
              </p:ext>
            </p:extLst>
          </p:nvPr>
        </p:nvGraphicFramePr>
        <p:xfrm>
          <a:off x="1129937" y="2257570"/>
          <a:ext cx="6884125" cy="4195766"/>
        </p:xfrm>
        <a:graphic>
          <a:graphicData uri="http://schemas.openxmlformats.org/drawingml/2006/table">
            <a:tbl>
              <a:tblPr/>
              <a:tblGrid>
                <a:gridCol w="6884125">
                  <a:extLst>
                    <a:ext uri="{9D8B030D-6E8A-4147-A177-3AD203B41FA5}">
                      <a16:colId xmlns:a16="http://schemas.microsoft.com/office/drawing/2014/main" val="546902767"/>
                    </a:ext>
                  </a:extLst>
                </a:gridCol>
              </a:tblGrid>
              <a:tr h="4195766">
                <a:tc>
                  <a:txBody>
                    <a:bodyPr/>
                    <a:lstStyle/>
                    <a:p>
                      <a:pPr fontAlgn="t"/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const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GitHubClient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require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'../</a:t>
                      </a:r>
                      <a:r>
                        <a:rPr lang="hu-HU" sz="1800" dirty="0" err="1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libs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/GitHubClient.js'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).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GitHubClient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;</a:t>
                      </a:r>
                    </a:p>
                    <a:p>
                      <a:pPr fontAlgn="t"/>
                      <a:r>
                        <a:rPr lang="en-US" sz="1800" dirty="0" err="1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const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users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require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'../libs/features/users’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);</a:t>
                      </a:r>
                      <a:endParaRPr lang="hu-HU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endParaRPr lang="en-US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r>
                        <a:rPr lang="hu-HU" sz="1800" dirty="0" err="1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let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githubCli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new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GitHubClient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({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baseUri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"http://github.at.home/api/v3"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,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token</a:t>
                      </a:r>
                      <a:r>
                        <a:rPr lang="hu-HU" sz="1800" dirty="0" err="1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hu-HU" sz="1800" dirty="0" err="1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process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.env.</a:t>
                      </a:r>
                      <a:r>
                        <a:rPr lang="hu-HU" sz="1800" dirty="0" err="1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TOKEN_GHITHUB_ENTERPRISE</a:t>
                      </a:r>
                      <a:endParaRPr lang="hu-HU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},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users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);</a:t>
                      </a:r>
                    </a:p>
                    <a:p>
                      <a:pPr fontAlgn="t"/>
                      <a:endParaRPr lang="hu-HU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githubCli.</a:t>
                      </a:r>
                      <a:r>
                        <a:rPr lang="hu-HU" sz="1800" dirty="0" err="1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unsuspendUser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({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handle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</a:t>
                      </a:r>
                      <a:r>
                        <a:rPr lang="hu-HU" sz="1800" dirty="0" err="1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ripley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’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})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.</a:t>
                      </a:r>
                      <a:r>
                        <a:rPr lang="hu-HU" sz="1800" dirty="0" err="1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then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resp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=&gt;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{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        console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.</a:t>
                      </a:r>
                      <a:r>
                        <a:rPr lang="hu-HU" sz="1800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log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resp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);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})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.</a:t>
                      </a:r>
                      <a:r>
                        <a:rPr lang="hu-HU" sz="1800" dirty="0" err="1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catch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error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=&gt;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{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        console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.</a:t>
                      </a:r>
                      <a:r>
                        <a:rPr lang="hu-HU" sz="1800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log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"</a:t>
                      </a:r>
                      <a:r>
                        <a:rPr lang="hu-HU" sz="1800" dirty="0" err="1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error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"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,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error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});</a:t>
                      </a:r>
                    </a:p>
                  </a:txBody>
                  <a:tcPr marL="25263" marR="25263" marT="12126" marB="12126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333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14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4512FD-1732-4810-8866-703E5CEA4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362"/>
            <a:ext cx="7300390" cy="1109382"/>
          </a:xfrm>
        </p:spPr>
        <p:txBody>
          <a:bodyPr>
            <a:normAutofit/>
          </a:bodyPr>
          <a:lstStyle/>
          <a:p>
            <a:r>
              <a:rPr lang="hu-HU" b="1" dirty="0"/>
              <a:t>Példák az API használatára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00641C-3B3B-4005-A8D6-B340792A9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78" y="1331259"/>
            <a:ext cx="6711654" cy="4195481"/>
          </a:xfrm>
        </p:spPr>
        <p:txBody>
          <a:bodyPr>
            <a:normAutofit/>
          </a:bodyPr>
          <a:lstStyle/>
          <a:p>
            <a:r>
              <a:rPr lang="hu-HU" sz="2400" dirty="0" err="1"/>
              <a:t>Milestone</a:t>
            </a:r>
            <a:endParaRPr lang="hu-HU" sz="2400" dirty="0"/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D58463D3-A89F-4900-AD4A-D3DDD04539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867612"/>
              </p:ext>
            </p:extLst>
          </p:nvPr>
        </p:nvGraphicFramePr>
        <p:xfrm>
          <a:off x="779078" y="1844824"/>
          <a:ext cx="7300390" cy="4684846"/>
        </p:xfrm>
        <a:graphic>
          <a:graphicData uri="http://schemas.openxmlformats.org/drawingml/2006/table">
            <a:tbl>
              <a:tblPr/>
              <a:tblGrid>
                <a:gridCol w="7300390">
                  <a:extLst>
                    <a:ext uri="{9D8B030D-6E8A-4147-A177-3AD203B41FA5}">
                      <a16:colId xmlns:a16="http://schemas.microsoft.com/office/drawing/2014/main" val="4012506533"/>
                    </a:ext>
                  </a:extLst>
                </a:gridCol>
              </a:tblGrid>
              <a:tr h="4195762">
                <a:tc>
                  <a:txBody>
                    <a:bodyPr/>
                    <a:lstStyle/>
                    <a:p>
                      <a:pPr fontAlgn="t"/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const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GitHubClient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require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'../</a:t>
                      </a:r>
                      <a:r>
                        <a:rPr lang="hu-HU" sz="1800" dirty="0" err="1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libs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/GitHubClient.js'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).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GitHubClient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;</a:t>
                      </a:r>
                    </a:p>
                    <a:p>
                      <a:pPr fontAlgn="t"/>
                      <a:r>
                        <a:rPr lang="en-US" sz="1800" dirty="0" err="1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const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milestones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require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'../libs/features/milestones’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);</a:t>
                      </a:r>
                      <a:b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</a:br>
                      <a:endParaRPr lang="en-US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r>
                        <a:rPr lang="hu-HU" sz="1800" dirty="0" err="1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let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githubCli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new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 err="1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GitHubClient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({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baseUri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"http://github.at.home/api/v3"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,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token</a:t>
                      </a:r>
                      <a:r>
                        <a:rPr lang="hu-HU" sz="1800" dirty="0" err="1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hu-HU" sz="1800" dirty="0" err="1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process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.env.</a:t>
                      </a:r>
                      <a:r>
                        <a:rPr lang="hu-HU" sz="1800" dirty="0" err="1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TOKEN_GHITHUB_ENTERPRISE</a:t>
                      </a:r>
                      <a:endParaRPr lang="hu-HU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},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milestones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);</a:t>
                      </a:r>
                    </a:p>
                    <a:p>
                      <a:pPr fontAlgn="t"/>
                      <a:endParaRPr lang="hu-HU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githubCli.</a:t>
                      </a:r>
                      <a:r>
                        <a:rPr lang="hu-HU" sz="1800" dirty="0" err="1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createMilestone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({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title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</a:t>
                      </a:r>
                      <a:r>
                        <a:rPr lang="hu-HU" sz="1800" dirty="0" err="1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Inception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’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,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state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</a:t>
                      </a:r>
                      <a:r>
                        <a:rPr lang="hu-HU" sz="1800" dirty="0" err="1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open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’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,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description</a:t>
                      </a:r>
                      <a:r>
                        <a:rPr lang="en-US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'A discover phase, where an initial problem statement and</a:t>
                      </a:r>
                      <a:b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</a:b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    </a:t>
                      </a:r>
                      <a:r>
                        <a:rPr lang="en-US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functional requirements are created.’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,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due_on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'2016-11-01T09:00:00Z’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,</a:t>
                      </a: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owner</a:t>
                      </a:r>
                      <a:r>
                        <a:rPr lang="en-US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</a:t>
                      </a:r>
                      <a:r>
                        <a:rPr lang="en-US" sz="1800" dirty="0" err="1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ZeiraCorp</a:t>
                      </a:r>
                      <a:r>
                        <a:rPr lang="en-US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</a:t>
                      </a:r>
                      <a:r>
                        <a:rPr lang="en-US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, </a:t>
                      </a:r>
                      <a:r>
                        <a:rPr lang="en-US" sz="1800" dirty="0">
                          <a:solidFill>
                            <a:srgbClr val="6A737D"/>
                          </a:solidFill>
                          <a:effectLst/>
                          <a:latin typeface="SFMono-Regular"/>
                        </a:rPr>
                        <a:t>// organization in this case</a:t>
                      </a:r>
                      <a:endParaRPr lang="en-US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   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repository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: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</a:t>
                      </a:r>
                      <a:r>
                        <a:rPr lang="hu-HU" sz="1800" dirty="0" err="1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toys</a:t>
                      </a:r>
                      <a:r>
                        <a:rPr lang="hu-HU" sz="1800" dirty="0">
                          <a:solidFill>
                            <a:srgbClr val="032F62"/>
                          </a:solidFill>
                          <a:effectLst/>
                          <a:latin typeface="SFMono-Regular"/>
                        </a:rPr>
                        <a:t>'</a:t>
                      </a:r>
                      <a:endParaRPr lang="hu-HU" sz="1800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  <a:p>
                      <a:pPr fontAlgn="t"/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}).</a:t>
                      </a:r>
                      <a:r>
                        <a:rPr lang="hu-HU" sz="1800" dirty="0" err="1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then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milestone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=&gt;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</a:t>
                      </a:r>
                      <a:r>
                        <a:rPr lang="hu-HU" sz="1800" dirty="0">
                          <a:solidFill>
                            <a:srgbClr val="6F42C1"/>
                          </a:solidFill>
                          <a:effectLst/>
                          <a:latin typeface="SFMono-Regular"/>
                        </a:rPr>
                        <a:t>console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.</a:t>
                      </a:r>
                      <a:r>
                        <a:rPr lang="hu-HU" sz="1800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log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(</a:t>
                      </a:r>
                      <a:r>
                        <a:rPr lang="hu-HU" sz="1800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milestone</a:t>
                      </a:r>
                      <a:r>
                        <a:rPr lang="hu-HU" sz="1800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));</a:t>
                      </a:r>
                    </a:p>
                  </a:txBody>
                  <a:tcPr marL="22299" marR="22299" marT="10703" marB="10703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863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12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CD349B-D200-4A3B-A0C4-082F4DD11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9" y="188640"/>
            <a:ext cx="4700075" cy="936104"/>
          </a:xfrm>
        </p:spPr>
        <p:txBody>
          <a:bodyPr/>
          <a:lstStyle/>
          <a:p>
            <a:r>
              <a:rPr lang="hu-HU" b="1" dirty="0" err="1"/>
              <a:t>GraphQL</a:t>
            </a:r>
            <a:r>
              <a:rPr lang="hu-HU" b="1" dirty="0"/>
              <a:t> API v4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04EFBC0-9CD1-4BED-AD97-412E72EF5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699" y="1547956"/>
            <a:ext cx="7055380" cy="4857326"/>
          </a:xfrm>
        </p:spPr>
        <p:txBody>
          <a:bodyPr>
            <a:normAutofit/>
          </a:bodyPr>
          <a:lstStyle/>
          <a:p>
            <a:r>
              <a:rPr lang="hu-HU" sz="2400" dirty="0" err="1"/>
              <a:t>GraphQL</a:t>
            </a:r>
            <a:r>
              <a:rPr lang="hu-HU" sz="2400" dirty="0"/>
              <a:t> –  </a:t>
            </a:r>
            <a:r>
              <a:rPr lang="hu-HU" sz="2400" dirty="0" err="1"/>
              <a:t>data</a:t>
            </a:r>
            <a:r>
              <a:rPr lang="hu-HU" sz="2400" dirty="0"/>
              <a:t> </a:t>
            </a:r>
            <a:r>
              <a:rPr lang="hu-HU" sz="2400" dirty="0" err="1"/>
              <a:t>query</a:t>
            </a:r>
            <a:r>
              <a:rPr lang="hu-HU" sz="2400" dirty="0"/>
              <a:t> </a:t>
            </a:r>
            <a:r>
              <a:rPr lang="hu-HU" sz="2400" dirty="0" err="1"/>
              <a:t>language</a:t>
            </a:r>
            <a:endParaRPr lang="hu-HU" sz="2400" dirty="0"/>
          </a:p>
          <a:p>
            <a:pPr lvl="1"/>
            <a:r>
              <a:rPr lang="hu-HU" sz="2000" dirty="0"/>
              <a:t>Erősen típusos</a:t>
            </a:r>
          </a:p>
          <a:p>
            <a:pPr lvl="1"/>
            <a:r>
              <a:rPr lang="hu-HU" sz="2000" dirty="0"/>
              <a:t>Introspektív</a:t>
            </a:r>
          </a:p>
          <a:p>
            <a:pPr lvl="1"/>
            <a:r>
              <a:rPr lang="hu-HU" sz="2000" dirty="0"/>
              <a:t>Hierarchikus</a:t>
            </a:r>
          </a:p>
          <a:p>
            <a:pPr lvl="1"/>
            <a:r>
              <a:rPr lang="hu-HU" sz="2000" dirty="0"/>
              <a:t>Specifikus</a:t>
            </a:r>
          </a:p>
          <a:p>
            <a:r>
              <a:rPr lang="hu-HU" sz="2400" dirty="0"/>
              <a:t>A GitHub a v4-es API-</a:t>
            </a:r>
            <a:r>
              <a:rPr lang="hu-HU" sz="2400" dirty="0" err="1"/>
              <a:t>nak</a:t>
            </a:r>
            <a:r>
              <a:rPr lang="hu-HU" sz="2400" dirty="0"/>
              <a:t> a </a:t>
            </a:r>
            <a:r>
              <a:rPr lang="hu-HU" sz="2400" dirty="0" err="1"/>
              <a:t>GraphQL</a:t>
            </a:r>
            <a:r>
              <a:rPr lang="hu-HU" sz="2400" dirty="0"/>
              <a:t>-t választotta</a:t>
            </a:r>
          </a:p>
          <a:p>
            <a:pPr lvl="1"/>
            <a:r>
              <a:rPr lang="hu-HU" sz="2000" dirty="0"/>
              <a:t>Rugalmasságot biztosít az integrációjuknak</a:t>
            </a:r>
          </a:p>
          <a:p>
            <a:pPr lvl="1"/>
            <a:r>
              <a:rPr lang="hu-HU" sz="2000" dirty="0"/>
              <a:t>Képes arra, hogy pontosan definiáljuk azt az adatot, amit le akarunk kérni</a:t>
            </a:r>
          </a:p>
          <a:p>
            <a:pPr lvl="1"/>
            <a:r>
              <a:rPr lang="hu-HU" sz="2000" dirty="0"/>
              <a:t>Képes több soros REST kérést egyetlen hívással elintézni</a:t>
            </a:r>
          </a:p>
        </p:txBody>
      </p:sp>
    </p:spTree>
    <p:extLst>
      <p:ext uri="{BB962C8B-B14F-4D97-AF65-F5344CB8AC3E}">
        <p14:creationId xmlns:p14="http://schemas.microsoft.com/office/powerpoint/2010/main" val="59266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FD5A074-AF62-4F8D-AF00-879E1D466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Hasznos linkek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9DE4052-DAEF-4B80-9F16-06752869D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https://developer.github.com/v3/</a:t>
            </a:r>
            <a:endParaRPr lang="hu-HU" dirty="0"/>
          </a:p>
          <a:p>
            <a:r>
              <a:rPr lang="hu-HU" dirty="0">
                <a:hlinkClick r:id="rId3"/>
              </a:rPr>
              <a:t>https://developer.github.com/v4/</a:t>
            </a:r>
            <a:endParaRPr lang="hu-HU" dirty="0"/>
          </a:p>
          <a:p>
            <a:r>
              <a:rPr lang="hu-HU" dirty="0">
                <a:hlinkClick r:id="rId4"/>
              </a:rPr>
              <a:t>https://github.com/github/platform-samples/tree/master/api/javascript/es2015-nodejs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3503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/>
              <a:t>KÖSZÖNÖM </a:t>
            </a:r>
            <a:br>
              <a:rPr lang="hu-HU" dirty="0"/>
            </a:br>
            <a:r>
              <a:rPr lang="hu-HU" dirty="0"/>
              <a:t>A FIGYELMET!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043608" y="4005064"/>
            <a:ext cx="5356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000" i="1" dirty="0">
                <a:solidFill>
                  <a:schemeClr val="bg1"/>
                </a:solidFill>
              </a:rPr>
              <a:t>„A tananyag az EFOP-3.5.1-16-2017-00004 pályázat támogatásával készült.”</a:t>
            </a:r>
            <a:endParaRPr lang="hu-H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Legfontosabb </a:t>
            </a:r>
            <a:r>
              <a:rPr lang="hu-HU" dirty="0" err="1"/>
              <a:t>git</a:t>
            </a:r>
            <a:r>
              <a:rPr lang="hu-HU" dirty="0"/>
              <a:t> parancsok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hu-HU" b="1" dirty="0" err="1"/>
              <a:t>git</a:t>
            </a:r>
            <a:r>
              <a:rPr lang="hu-HU" b="1" dirty="0"/>
              <a:t> status</a:t>
            </a:r>
          </a:p>
          <a:p>
            <a:pPr lvl="1"/>
            <a:r>
              <a:rPr lang="hu-HU" dirty="0" err="1"/>
              <a:t>Repository</a:t>
            </a:r>
            <a:r>
              <a:rPr lang="hu-HU" dirty="0"/>
              <a:t> információk, például jelenlegi </a:t>
            </a:r>
            <a:r>
              <a:rPr lang="hu-HU" dirty="0" err="1"/>
              <a:t>branch</a:t>
            </a:r>
            <a:r>
              <a:rPr lang="hu-HU" dirty="0"/>
              <a:t>, annak állása a </a:t>
            </a:r>
            <a:r>
              <a:rPr lang="hu-HU" dirty="0" err="1"/>
              <a:t>remote</a:t>
            </a:r>
            <a:r>
              <a:rPr lang="hu-HU" dirty="0"/>
              <a:t>-hoz képest, módosított fájlok, stb. </a:t>
            </a:r>
          </a:p>
          <a:p>
            <a:r>
              <a:rPr lang="hu-HU" b="1" dirty="0" err="1"/>
              <a:t>git</a:t>
            </a:r>
            <a:r>
              <a:rPr lang="hu-HU" b="1" dirty="0"/>
              <a:t> log</a:t>
            </a:r>
          </a:p>
          <a:p>
            <a:pPr lvl="1"/>
            <a:r>
              <a:rPr lang="hu-HU" dirty="0" err="1"/>
              <a:t>Commit</a:t>
            </a:r>
            <a:r>
              <a:rPr lang="hu-HU" dirty="0"/>
              <a:t> </a:t>
            </a:r>
            <a:r>
              <a:rPr lang="hu-HU" dirty="0" err="1"/>
              <a:t>history</a:t>
            </a:r>
            <a:r>
              <a:rPr lang="hu-HU" dirty="0"/>
              <a:t> megjelenítése</a:t>
            </a:r>
          </a:p>
          <a:p>
            <a:r>
              <a:rPr lang="hu-HU" b="1" dirty="0" err="1"/>
              <a:t>git</a:t>
            </a:r>
            <a:r>
              <a:rPr lang="hu-HU" b="1" dirty="0"/>
              <a:t> config</a:t>
            </a:r>
          </a:p>
          <a:p>
            <a:pPr lvl="1"/>
            <a:r>
              <a:rPr lang="hu-HU" dirty="0" err="1"/>
              <a:t>Git</a:t>
            </a:r>
            <a:r>
              <a:rPr lang="hu-HU" dirty="0"/>
              <a:t> beállítások módosítása</a:t>
            </a:r>
          </a:p>
          <a:p>
            <a:pPr lvl="1"/>
            <a:r>
              <a:rPr lang="hu-HU" dirty="0"/>
              <a:t>A </a:t>
            </a:r>
            <a:r>
              <a:rPr lang="hu-HU" i="1" dirty="0"/>
              <a:t>--</a:t>
            </a:r>
            <a:r>
              <a:rPr lang="hu-HU" i="1" dirty="0" err="1"/>
              <a:t>global</a:t>
            </a:r>
            <a:r>
              <a:rPr lang="hu-HU" i="1" dirty="0"/>
              <a:t> </a:t>
            </a:r>
            <a:r>
              <a:rPr lang="hu-HU" dirty="0"/>
              <a:t>kapcsolóval a globális beállítások módosíthatók</a:t>
            </a:r>
          </a:p>
        </p:txBody>
      </p:sp>
    </p:spTree>
    <p:extLst>
      <p:ext uri="{BB962C8B-B14F-4D97-AF65-F5344CB8AC3E}">
        <p14:creationId xmlns:p14="http://schemas.microsoft.com/office/powerpoint/2010/main" val="261995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case</a:t>
            </a:r>
            <a:r>
              <a:rPr lang="hu-HU" dirty="0"/>
              <a:t>: legújabb változat letöltése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r>
              <a:rPr lang="hu-HU" sz="2800" dirty="0"/>
              <a:t>Probléma: Rég nyúltál ehhez a fejlesztési ághoz, szeretnéd frissíteni a lokális </a:t>
            </a:r>
            <a:r>
              <a:rPr lang="hu-HU" sz="2800" dirty="0" err="1"/>
              <a:t>repository</a:t>
            </a:r>
            <a:r>
              <a:rPr lang="hu-HU" sz="2800" dirty="0"/>
              <a:t>-t a legújabb verzióra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sz="2800" dirty="0"/>
              <a:t>Megoldás: </a:t>
            </a:r>
            <a:r>
              <a:rPr lang="hu-HU" sz="2800" b="1" dirty="0" err="1"/>
              <a:t>git</a:t>
            </a:r>
            <a:r>
              <a:rPr lang="hu-HU" sz="2800" b="1" dirty="0"/>
              <a:t> </a:t>
            </a:r>
            <a:r>
              <a:rPr lang="hu-HU" sz="2800" b="1" dirty="0" err="1"/>
              <a:t>pull</a:t>
            </a:r>
            <a:r>
              <a:rPr lang="hu-HU" sz="2800" b="1" dirty="0"/>
              <a:t> </a:t>
            </a:r>
            <a:endParaRPr lang="hu-HU" sz="28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708920"/>
            <a:ext cx="8729394" cy="171894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961" y="4999886"/>
            <a:ext cx="8700527" cy="166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6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case</a:t>
            </a:r>
            <a:r>
              <a:rPr lang="hu-HU" dirty="0"/>
              <a:t>: párhuzamos fejlesztés kezelése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hu-HU" dirty="0"/>
              <a:t>Kiinduló állapot</a:t>
            </a:r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Valamilyen fejlesztési feladat elvégzése után létrejön két új </a:t>
            </a:r>
            <a:r>
              <a:rPr lang="hu-HU" dirty="0" err="1"/>
              <a:t>commit</a:t>
            </a:r>
            <a:r>
              <a:rPr lang="hu-HU" dirty="0"/>
              <a:t>: C3 és C5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b="1" dirty="0" err="1"/>
              <a:t>Push</a:t>
            </a:r>
            <a:r>
              <a:rPr lang="hu-HU" dirty="0"/>
              <a:t> hatására hiba lép fel</a:t>
            </a:r>
          </a:p>
          <a:p>
            <a:pPr lvl="1"/>
            <a:r>
              <a:rPr lang="hu-HU" dirty="0"/>
              <a:t>A </a:t>
            </a:r>
            <a:r>
              <a:rPr lang="hu-HU" i="1" dirty="0" err="1"/>
              <a:t>develop</a:t>
            </a:r>
            <a:r>
              <a:rPr lang="hu-HU" dirty="0"/>
              <a:t> </a:t>
            </a:r>
            <a:r>
              <a:rPr lang="hu-HU" dirty="0" err="1"/>
              <a:t>branch</a:t>
            </a:r>
            <a:r>
              <a:rPr lang="hu-HU" dirty="0"/>
              <a:t> eltér az </a:t>
            </a:r>
            <a:r>
              <a:rPr lang="hu-HU" i="1" dirty="0" err="1"/>
              <a:t>origin</a:t>
            </a:r>
            <a:r>
              <a:rPr lang="hu-HU" dirty="0" err="1"/>
              <a:t>-től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944" y="1268760"/>
            <a:ext cx="4767634" cy="1537769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861048"/>
            <a:ext cx="7036866" cy="142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197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case</a:t>
            </a:r>
            <a:r>
              <a:rPr lang="hu-HU" dirty="0"/>
              <a:t>: párhuzamos fejlesztés kezelése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Közben valaki más </a:t>
            </a:r>
            <a:r>
              <a:rPr lang="hu-HU" dirty="0" err="1"/>
              <a:t>push</a:t>
            </a:r>
            <a:r>
              <a:rPr lang="hu-HU" dirty="0"/>
              <a:t>-olt egy C4-es </a:t>
            </a:r>
            <a:r>
              <a:rPr lang="hu-HU" dirty="0" err="1"/>
              <a:t>commitot</a:t>
            </a: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Reflex</a:t>
            </a:r>
          </a:p>
          <a:p>
            <a:pPr lvl="1"/>
            <a:r>
              <a:rPr lang="hu-HU" i="1" dirty="0" err="1"/>
              <a:t>git</a:t>
            </a:r>
            <a:r>
              <a:rPr lang="hu-HU" i="1" dirty="0"/>
              <a:t> </a:t>
            </a:r>
            <a:r>
              <a:rPr lang="hu-HU" i="1" dirty="0" err="1"/>
              <a:t>pull</a:t>
            </a:r>
            <a:endParaRPr lang="hu-HU" i="1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767202"/>
            <a:ext cx="7536015" cy="255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7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case</a:t>
            </a:r>
            <a:r>
              <a:rPr lang="hu-HU" dirty="0"/>
              <a:t>: párhuzamos fejlesztés kezelése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83357"/>
            <a:ext cx="8507288" cy="4525963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Probléma</a:t>
            </a:r>
          </a:p>
          <a:p>
            <a:pPr lvl="1"/>
            <a:r>
              <a:rPr lang="hu-HU" dirty="0" err="1"/>
              <a:t>pull</a:t>
            </a:r>
            <a:r>
              <a:rPr lang="hu-HU" dirty="0"/>
              <a:t> = </a:t>
            </a:r>
            <a:r>
              <a:rPr lang="hu-HU" dirty="0" err="1"/>
              <a:t>fetch</a:t>
            </a:r>
            <a:r>
              <a:rPr lang="hu-HU" dirty="0"/>
              <a:t> + </a:t>
            </a:r>
            <a:r>
              <a:rPr lang="hu-HU" dirty="0" err="1"/>
              <a:t>merge</a:t>
            </a:r>
            <a:r>
              <a:rPr lang="hu-HU" dirty="0"/>
              <a:t>                           </a:t>
            </a:r>
            <a:r>
              <a:rPr lang="hu-HU" dirty="0" err="1"/>
              <a:t>Merge</a:t>
            </a:r>
            <a:r>
              <a:rPr lang="hu-HU" dirty="0"/>
              <a:t> </a:t>
            </a:r>
            <a:r>
              <a:rPr lang="hu-HU" dirty="0" err="1"/>
              <a:t>commit</a:t>
            </a: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Minden esetben jó ez a megoldás?</a:t>
            </a:r>
            <a:endParaRPr lang="hu-HU" i="1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76960"/>
            <a:ext cx="8045797" cy="234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69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case</a:t>
            </a:r>
            <a:r>
              <a:rPr lang="hu-HU" dirty="0"/>
              <a:t>: párhuzamos fejlesztés kezelése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48860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merge commit </a:t>
            </a:r>
            <a:r>
              <a:rPr lang="hu-HU" dirty="0"/>
              <a:t>feleslegesen</a:t>
            </a:r>
            <a:r>
              <a:rPr lang="en-US" dirty="0"/>
              <a:t> </a:t>
            </a:r>
            <a:r>
              <a:rPr lang="hu-HU" dirty="0"/>
              <a:t>bonyolítja</a:t>
            </a:r>
            <a:r>
              <a:rPr lang="en-US" dirty="0"/>
              <a:t> a commit history-t</a:t>
            </a:r>
          </a:p>
          <a:p>
            <a:r>
              <a:rPr lang="hu-HU" dirty="0"/>
              <a:t>J</a:t>
            </a:r>
            <a:r>
              <a:rPr lang="nb-NO" dirty="0"/>
              <a:t>ó lenne, ha ilyen lenne</a:t>
            </a: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Megoldás: </a:t>
            </a:r>
            <a:r>
              <a:rPr lang="hu-HU" b="1" dirty="0" err="1"/>
              <a:t>rebase</a:t>
            </a:r>
            <a:r>
              <a:rPr lang="nb-NO" dirty="0"/>
              <a:t> </a:t>
            </a:r>
            <a:endParaRPr lang="hu-HU" dirty="0"/>
          </a:p>
          <a:p>
            <a:r>
              <a:rPr lang="en-US" dirty="0"/>
              <a:t>Workflow</a:t>
            </a:r>
            <a:endParaRPr lang="hu-HU" dirty="0"/>
          </a:p>
          <a:p>
            <a:pPr lvl="1"/>
            <a:r>
              <a:rPr lang="en-US" dirty="0" err="1"/>
              <a:t>git</a:t>
            </a:r>
            <a:r>
              <a:rPr lang="en-US" dirty="0"/>
              <a:t> fetch</a:t>
            </a:r>
            <a:endParaRPr lang="hu-HU" dirty="0"/>
          </a:p>
          <a:p>
            <a:pPr lvl="1"/>
            <a:r>
              <a:rPr lang="en-US" dirty="0" err="1"/>
              <a:t>git</a:t>
            </a:r>
            <a:r>
              <a:rPr lang="en-US" dirty="0"/>
              <a:t> rebase</a:t>
            </a:r>
            <a:endParaRPr lang="hu-HU" dirty="0"/>
          </a:p>
          <a:p>
            <a:r>
              <a:rPr lang="en-US" dirty="0" err="1"/>
              <a:t>Vagy</a:t>
            </a:r>
            <a:r>
              <a:rPr lang="en-US" dirty="0"/>
              <a:t> </a:t>
            </a:r>
            <a:r>
              <a:rPr lang="en-US" dirty="0" err="1"/>
              <a:t>egy</a:t>
            </a:r>
            <a:r>
              <a:rPr lang="en-US" dirty="0"/>
              <a:t> </a:t>
            </a:r>
            <a:r>
              <a:rPr lang="en-US" dirty="0" err="1"/>
              <a:t>paranccsal</a:t>
            </a:r>
            <a:endParaRPr lang="hu-HU" dirty="0"/>
          </a:p>
          <a:p>
            <a:pPr lvl="1"/>
            <a:r>
              <a:rPr lang="en-US" dirty="0" err="1"/>
              <a:t>git</a:t>
            </a:r>
            <a:r>
              <a:rPr lang="en-US" dirty="0"/>
              <a:t> pull --rebase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990366"/>
            <a:ext cx="7992888" cy="798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210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case</a:t>
            </a:r>
            <a:r>
              <a:rPr lang="hu-HU" dirty="0"/>
              <a:t>: változások visszavonása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672208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Több lehetséges eset</a:t>
            </a:r>
          </a:p>
          <a:p>
            <a:pPr lvl="1"/>
            <a:r>
              <a:rPr lang="hu-HU" b="1" dirty="0"/>
              <a:t>változás nincs </a:t>
            </a:r>
            <a:r>
              <a:rPr lang="hu-HU" b="1" dirty="0" err="1"/>
              <a:t>commitálva</a:t>
            </a:r>
            <a:r>
              <a:rPr lang="hu-HU" b="1" dirty="0"/>
              <a:t> </a:t>
            </a:r>
            <a:endParaRPr lang="hu-HU" dirty="0"/>
          </a:p>
          <a:p>
            <a:pPr lvl="1"/>
            <a:r>
              <a:rPr lang="es-ES" dirty="0"/>
              <a:t>változás commitálva van, de nincs push-olva </a:t>
            </a:r>
          </a:p>
          <a:p>
            <a:pPr lvl="1"/>
            <a:r>
              <a:rPr lang="hu-HU" dirty="0"/>
              <a:t>változás </a:t>
            </a:r>
            <a:r>
              <a:rPr lang="hu-HU" dirty="0" err="1"/>
              <a:t>commitálva</a:t>
            </a:r>
            <a:r>
              <a:rPr lang="hu-HU" dirty="0"/>
              <a:t> és </a:t>
            </a:r>
            <a:r>
              <a:rPr lang="hu-HU" dirty="0" err="1"/>
              <a:t>push-olva</a:t>
            </a:r>
            <a:r>
              <a:rPr lang="hu-HU" dirty="0"/>
              <a:t> van </a:t>
            </a:r>
          </a:p>
          <a:p>
            <a:r>
              <a:rPr lang="hu-HU" dirty="0"/>
              <a:t>Három lehetséges módszer</a:t>
            </a:r>
          </a:p>
          <a:p>
            <a:pPr lvl="1"/>
            <a:r>
              <a:rPr lang="hu-HU" b="1" dirty="0" err="1"/>
              <a:t>git</a:t>
            </a:r>
            <a:r>
              <a:rPr lang="hu-HU" b="1" dirty="0"/>
              <a:t> </a:t>
            </a:r>
            <a:r>
              <a:rPr lang="hu-HU" b="1" dirty="0" err="1"/>
              <a:t>checkout</a:t>
            </a:r>
            <a:r>
              <a:rPr lang="hu-HU" b="1" dirty="0"/>
              <a:t> [-f]</a:t>
            </a:r>
          </a:p>
          <a:p>
            <a:pPr lvl="2"/>
            <a:r>
              <a:rPr lang="hu-HU" dirty="0"/>
              <a:t>Átmásolja a lokális </a:t>
            </a:r>
            <a:r>
              <a:rPr lang="hu-HU" dirty="0" err="1"/>
              <a:t>repóból</a:t>
            </a:r>
            <a:r>
              <a:rPr lang="hu-HU" dirty="0"/>
              <a:t> a fájlokat a </a:t>
            </a:r>
            <a:r>
              <a:rPr lang="hu-HU" dirty="0" err="1"/>
              <a:t>working</a:t>
            </a:r>
            <a:r>
              <a:rPr lang="hu-HU" dirty="0"/>
              <a:t> </a:t>
            </a:r>
            <a:r>
              <a:rPr lang="hu-HU" dirty="0" err="1"/>
              <a:t>directory-ba</a:t>
            </a:r>
            <a:endParaRPr lang="hu-HU" dirty="0"/>
          </a:p>
          <a:p>
            <a:pPr lvl="1"/>
            <a:r>
              <a:rPr lang="hu-HU" b="1" dirty="0" err="1"/>
              <a:t>git</a:t>
            </a:r>
            <a:r>
              <a:rPr lang="hu-HU" b="1" dirty="0"/>
              <a:t> </a:t>
            </a:r>
            <a:r>
              <a:rPr lang="hu-HU" b="1" dirty="0" err="1"/>
              <a:t>reset</a:t>
            </a:r>
            <a:endParaRPr lang="hu-HU" b="1" dirty="0"/>
          </a:p>
          <a:p>
            <a:pPr lvl="2"/>
            <a:r>
              <a:rPr lang="hu-HU" dirty="0" err="1"/>
              <a:t>Törli</a:t>
            </a:r>
            <a:r>
              <a:rPr lang="hu-HU" dirty="0"/>
              <a:t> a bejegyzéseket az indexből (</a:t>
            </a:r>
            <a:r>
              <a:rPr lang="hu-HU" dirty="0" err="1"/>
              <a:t>staging</a:t>
            </a:r>
            <a:r>
              <a:rPr lang="hu-HU" dirty="0"/>
              <a:t> </a:t>
            </a:r>
            <a:r>
              <a:rPr lang="hu-HU" dirty="0" err="1"/>
              <a:t>area</a:t>
            </a:r>
            <a:r>
              <a:rPr lang="hu-HU" dirty="0"/>
              <a:t>). </a:t>
            </a:r>
          </a:p>
          <a:p>
            <a:pPr lvl="1"/>
            <a:r>
              <a:rPr lang="hu-HU" b="1" dirty="0" err="1"/>
              <a:t>git</a:t>
            </a:r>
            <a:r>
              <a:rPr lang="hu-HU" b="1" dirty="0"/>
              <a:t> </a:t>
            </a:r>
            <a:r>
              <a:rPr lang="hu-HU" b="1" dirty="0" err="1"/>
              <a:t>reset</a:t>
            </a:r>
            <a:r>
              <a:rPr lang="hu-HU" b="1" dirty="0"/>
              <a:t> --</a:t>
            </a:r>
            <a:r>
              <a:rPr lang="hu-HU" b="1" dirty="0" err="1"/>
              <a:t>hard</a:t>
            </a:r>
            <a:endParaRPr lang="hu-HU" b="1" dirty="0"/>
          </a:p>
          <a:p>
            <a:pPr lvl="2"/>
            <a:r>
              <a:rPr lang="hu-HU" dirty="0" err="1"/>
              <a:t>Törli</a:t>
            </a:r>
            <a:r>
              <a:rPr lang="hu-HU" dirty="0"/>
              <a:t> az indexet és visszaállít mindent a legutóbbi verzióra</a:t>
            </a:r>
          </a:p>
        </p:txBody>
      </p:sp>
    </p:spTree>
    <p:extLst>
      <p:ext uri="{BB962C8B-B14F-4D97-AF65-F5344CB8AC3E}">
        <p14:creationId xmlns:p14="http://schemas.microsoft.com/office/powerpoint/2010/main" val="807685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1276</Words>
  <Application>Microsoft Office PowerPoint</Application>
  <PresentationFormat>Diavetítés a képernyőre (4:3 oldalarány)</PresentationFormat>
  <Paragraphs>284</Paragraphs>
  <Slides>27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32" baseType="lpstr">
      <vt:lpstr>Arial</vt:lpstr>
      <vt:lpstr>Calibri</vt:lpstr>
      <vt:lpstr>SFMono-Regular</vt:lpstr>
      <vt:lpstr>Webdings</vt:lpstr>
      <vt:lpstr>Office-téma</vt:lpstr>
      <vt:lpstr>Git és Integrált kollaboratív platformok</vt:lpstr>
      <vt:lpstr>Legfontosabb git parancsok</vt:lpstr>
      <vt:lpstr>Legfontosabb git parancsok</vt:lpstr>
      <vt:lpstr>Use case: legújabb változat letöltése</vt:lpstr>
      <vt:lpstr>Use case: párhuzamos fejlesztés kezelése</vt:lpstr>
      <vt:lpstr>Use case: párhuzamos fejlesztés kezelése</vt:lpstr>
      <vt:lpstr>Use case: párhuzamos fejlesztés kezelése</vt:lpstr>
      <vt:lpstr>Use case: párhuzamos fejlesztés kezelése</vt:lpstr>
      <vt:lpstr>Use case: változások visszavonása</vt:lpstr>
      <vt:lpstr>Use case: változások visszavonása</vt:lpstr>
      <vt:lpstr>Use case: változások visszavonása</vt:lpstr>
      <vt:lpstr>Use case: változások hasonlítása</vt:lpstr>
      <vt:lpstr>Integrált kollaboratív platformok</vt:lpstr>
      <vt:lpstr>SourceForge</vt:lpstr>
      <vt:lpstr>BitBucket</vt:lpstr>
      <vt:lpstr>GitLab</vt:lpstr>
      <vt:lpstr>Launchpad</vt:lpstr>
      <vt:lpstr>GitHub</vt:lpstr>
      <vt:lpstr>GitHub REST API</vt:lpstr>
      <vt:lpstr>GitHub REST API</vt:lpstr>
      <vt:lpstr>GitHub REST API hitelesítés</vt:lpstr>
      <vt:lpstr>Példák az API használatára</vt:lpstr>
      <vt:lpstr>Példák az API használatára</vt:lpstr>
      <vt:lpstr>Példák az API használatára</vt:lpstr>
      <vt:lpstr>GraphQL API v4 </vt:lpstr>
      <vt:lpstr>Hasznos linkek</vt:lpstr>
      <vt:lpstr>KÖSZÖNÖM  A FIGYELMET!</vt:lpstr>
    </vt:vector>
  </TitlesOfParts>
  <Company>novak.adam@gmail.com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Péter Hegedűs</cp:lastModifiedBy>
  <cp:revision>56</cp:revision>
  <dcterms:created xsi:type="dcterms:W3CDTF">2014-03-03T11:13:53Z</dcterms:created>
  <dcterms:modified xsi:type="dcterms:W3CDTF">2024-09-15T08:38:19Z</dcterms:modified>
</cp:coreProperties>
</file>