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39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58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 varScale="1">
        <p:scale>
          <a:sx n="153" d="100"/>
          <a:sy n="153" d="100"/>
        </p:scale>
        <p:origin x="202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2023. 09. 20.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0095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2023. 09. 20.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2023. 09. 20.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2023. 09. 20.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2023. 09. 20.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2023. 09. 20.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2023. 09. 20.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2023. 09. 20.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2023. 09. 20.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ist_of_build_automation_softwar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nu.org/software/mak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ant.apache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maven.apache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mvnrepository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gradl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bazel.build/" TargetMode="External"/><Relationship Id="rId2" Type="http://schemas.openxmlformats.org/officeDocument/2006/relationships/hyperlink" Target="https://buckbuild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inja-build.org/" TargetMode="External"/><Relationship Id="rId4" Type="http://schemas.openxmlformats.org/officeDocument/2006/relationships/hyperlink" Target="https://msdn.microsoft.com/en-us/library/dd393574.aspx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ldeslash.com/mmake/mmake.html" TargetMode="External"/><Relationship Id="rId2" Type="http://schemas.openxmlformats.org/officeDocument/2006/relationships/hyperlink" Target="https://cmak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bjectcomputing.com/products/mpc" TargetMode="External"/><Relationship Id="rId5" Type="http://schemas.openxmlformats.org/officeDocument/2006/relationships/hyperlink" Target="https://github.com/ToToTec/cmvn" TargetMode="External"/><Relationship Id="rId4" Type="http://schemas.openxmlformats.org/officeDocument/2006/relationships/hyperlink" Target="https://www.lrde.epita.fr/~adl/dl/autotools-handout-4.pdf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ist_of_build_automation_softwar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ant.apache.org/ivy/index.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npmj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pypi.python.org/pypi" TargetMode="External"/><Relationship Id="rId2" Type="http://schemas.openxmlformats.org/officeDocument/2006/relationships/hyperlink" Target="https://github.com/pypa/pi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rubygem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Dependency_hel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200800" cy="1728192"/>
          </a:xfrm>
        </p:spPr>
        <p:txBody>
          <a:bodyPr/>
          <a:lstStyle/>
          <a:p>
            <a:r>
              <a:rPr lang="hu-HU" dirty="0"/>
              <a:t>Build automatizálás és dependency management fogalma és eszközei</a:t>
            </a: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-1188640" y="5653088"/>
            <a:ext cx="7488832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Webdings" pitchFamily="18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■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SzTx/>
              <a:buFont typeface="Webdings" pitchFamily="18" charset="2"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Vállalati Információs Rendszerek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SzTx/>
              <a:buFont typeface="Webdings" pitchFamily="18" charset="2"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2017-2023, Dr. Hegedűs Péter</a:t>
            </a: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Konkrét build eszközök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701056"/>
            <a:ext cx="8389440" cy="4824288"/>
          </a:xfrm>
        </p:spPr>
        <p:txBody>
          <a:bodyPr>
            <a:normAutofit fontScale="92500" lnSpcReduction="10000"/>
          </a:bodyPr>
          <a:lstStyle/>
          <a:p>
            <a:r>
              <a:rPr lang="hu-HU" sz="2800" dirty="0"/>
              <a:t>Rengeteg eszköz létezik</a:t>
            </a:r>
          </a:p>
          <a:p>
            <a:r>
              <a:rPr lang="hu-HU" sz="2800" dirty="0"/>
              <a:t>Különböző nyelvekhez</a:t>
            </a:r>
          </a:p>
          <a:p>
            <a:r>
              <a:rPr lang="hu-HU" sz="2800" dirty="0"/>
              <a:t>Különböző funkciókkal</a:t>
            </a:r>
          </a:p>
          <a:p>
            <a:r>
              <a:rPr lang="hu-HU" sz="2800" dirty="0">
                <a:hlinkClick r:id="rId2"/>
              </a:rPr>
              <a:t>WiKi lista</a:t>
            </a:r>
            <a:endParaRPr lang="hu-HU" sz="2800" dirty="0"/>
          </a:p>
          <a:p>
            <a:pPr lvl="1"/>
            <a:r>
              <a:rPr lang="hu-HU" sz="2000" dirty="0"/>
              <a:t>Make</a:t>
            </a:r>
          </a:p>
          <a:p>
            <a:pPr lvl="1"/>
            <a:r>
              <a:rPr lang="hu-HU" sz="2000" dirty="0"/>
              <a:t>NMake</a:t>
            </a:r>
          </a:p>
          <a:p>
            <a:pPr lvl="1"/>
            <a:r>
              <a:rPr lang="hu-HU" sz="2000" dirty="0"/>
              <a:t>Ant</a:t>
            </a:r>
          </a:p>
          <a:p>
            <a:pPr lvl="1"/>
            <a:r>
              <a:rPr lang="hu-HU" sz="2000" dirty="0"/>
              <a:t>Maven</a:t>
            </a:r>
          </a:p>
          <a:p>
            <a:pPr lvl="1"/>
            <a:r>
              <a:rPr lang="hu-HU" sz="2000" dirty="0"/>
              <a:t>Gradle</a:t>
            </a:r>
          </a:p>
          <a:p>
            <a:pPr lvl="1"/>
            <a:r>
              <a:rPr lang="hu-HU" sz="2000" dirty="0"/>
              <a:t>Buck</a:t>
            </a:r>
          </a:p>
          <a:p>
            <a:pPr lvl="1"/>
            <a:r>
              <a:rPr lang="hu-HU" sz="2000" dirty="0"/>
              <a:t>MSBuild</a:t>
            </a:r>
          </a:p>
          <a:p>
            <a:pPr lvl="1"/>
            <a:r>
              <a:rPr lang="hu-HU" sz="2000" dirty="0"/>
              <a:t>Grunt</a:t>
            </a:r>
          </a:p>
          <a:p>
            <a:pPr lvl="1"/>
            <a:r>
              <a:rPr lang="hu-HU" sz="2000" dirty="0"/>
              <a:t>Stb., stb., stb.</a:t>
            </a:r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2823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Make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5048" y="1197000"/>
            <a:ext cx="8389440" cy="4824288"/>
          </a:xfrm>
        </p:spPr>
        <p:txBody>
          <a:bodyPr/>
          <a:lstStyle/>
          <a:p>
            <a:pPr algn="just"/>
            <a:endParaRPr lang="hu-HU" sz="2400" dirty="0"/>
          </a:p>
          <a:p>
            <a:pPr lvl="1"/>
            <a:endParaRPr lang="hu-HU" sz="2000" dirty="0"/>
          </a:p>
          <a:p>
            <a:pPr lvl="1"/>
            <a:endParaRPr lang="hu-HU" sz="1600" dirty="0"/>
          </a:p>
          <a:p>
            <a:pPr marL="914400" lvl="2" indent="0">
              <a:buNone/>
            </a:pPr>
            <a:r>
              <a:rPr lang="hu-HU" sz="1800" dirty="0"/>
              <a:t>	</a:t>
            </a:r>
          </a:p>
          <a:p>
            <a:pPr lvl="1"/>
            <a:endParaRPr lang="en-US" sz="2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47989" y="1772816"/>
            <a:ext cx="8367996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hlinkClick r:id="rId2"/>
              </a:rPr>
              <a:t>https://www.gnu.org/software/make/</a:t>
            </a:r>
            <a:endParaRPr lang="hu-H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A build automatizáló eszközök „atyja”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Nyelvfüggetlen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/>
              <a:t>Alapvetően C/C++ projektek fordításához használják a gyakorlatban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/>
              <a:t>Nem korlátozott egy nyelvre, minden fájl előállításához shell utasítást adunk meg</a:t>
            </a:r>
          </a:p>
          <a:p>
            <a:pPr lvl="2"/>
            <a:r>
              <a:rPr lang="hu-HU" sz="1400" dirty="0"/>
              <a:t>- Ami bármilyen fordítót/binárist meg tud hívni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Makefile tartalmazza a fordítási lépések leírását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/>
              <a:t>Minden nem forrásfájl felsorolása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/>
              <a:t>Szabályokkal, amelyek leírják, hogyan kell ezeket előállítani más fájlokból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Fordítást és a program telepítését is el tudja végezni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/>
              <a:t>Nem csak csomag építéséhez használható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/>
              <a:t>Telepítés, eltávolításhoz, dokumentáció generáláshoz, stb.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Detektálja mely fájlokat kell újra gyártani a forráskód változás alapján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/>
              <a:t>A fájlok újra gyártásának sorrendjét is automatikusan meghatározza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/>
              <a:t>Módosítás után nincs teljes újra fordítás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833" y="1197000"/>
            <a:ext cx="1012024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63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Make Targets és Rules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3040" y="1773064"/>
            <a:ext cx="8389440" cy="4824288"/>
          </a:xfrm>
        </p:spPr>
        <p:txBody>
          <a:bodyPr>
            <a:normAutofit fontScale="92500"/>
          </a:bodyPr>
          <a:lstStyle/>
          <a:p>
            <a:r>
              <a:rPr lang="hu-HU" sz="2400" dirty="0"/>
              <a:t>Szabályok – </a:t>
            </a:r>
            <a:r>
              <a:rPr lang="hu-HU" sz="2400" i="1" dirty="0"/>
              <a:t>rules</a:t>
            </a:r>
          </a:p>
          <a:p>
            <a:pPr lvl="1"/>
            <a:r>
              <a:rPr lang="hu-HU" sz="2000" dirty="0"/>
              <a:t>Leírják, hogy hogyan kell bizonyos utasítások sorozatát végrehajtani, hogy egy adott </a:t>
            </a:r>
            <a:r>
              <a:rPr lang="hu-HU" sz="2000" i="1" dirty="0"/>
              <a:t>target</a:t>
            </a:r>
            <a:r>
              <a:rPr lang="hu-HU" sz="2000" dirty="0"/>
              <a:t> előálljon</a:t>
            </a:r>
          </a:p>
          <a:p>
            <a:pPr lvl="1"/>
            <a:r>
              <a:rPr lang="hu-HU" sz="2000" dirty="0"/>
              <a:t>A target </a:t>
            </a:r>
            <a:r>
              <a:rPr lang="hu-HU" sz="2000" i="1" dirty="0"/>
              <a:t>függőségeit</a:t>
            </a:r>
            <a:r>
              <a:rPr lang="hu-HU" sz="2000" dirty="0"/>
              <a:t> is tartalmazza</a:t>
            </a:r>
          </a:p>
          <a:p>
            <a:pPr lvl="1"/>
            <a:r>
              <a:rPr lang="hu-HU" sz="2000" dirty="0"/>
              <a:t>Minden bemeneti fájlt felsorol (forrás vagy más target fájl), amelyek a fenti utasítások bemeneteként szolgálnak</a:t>
            </a:r>
          </a:p>
          <a:p>
            <a:pPr marL="457200" lvl="1" indent="0">
              <a:buNone/>
            </a:pPr>
            <a:r>
              <a:rPr lang="hu-HU" sz="2000" dirty="0"/>
              <a:t>	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target:   dependencies ...</a:t>
            </a:r>
          </a:p>
          <a:p>
            <a:pPr marL="457200" lvl="1" indent="0">
              <a:buNone/>
            </a:pP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	    commands</a:t>
            </a:r>
          </a:p>
          <a:p>
            <a:pPr marL="457200" lvl="1" indent="0">
              <a:buNone/>
            </a:pP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          ...</a:t>
            </a:r>
          </a:p>
          <a:p>
            <a:r>
              <a:rPr lang="hu-HU" sz="2400" dirty="0"/>
              <a:t>Make futtatásakor megadhatjuk, hogy melyik target frissüljön</a:t>
            </a:r>
          </a:p>
          <a:p>
            <a:pPr lvl="1"/>
            <a:r>
              <a:rPr lang="hu-HU" sz="2000" dirty="0"/>
              <a:t>Egyébként az első fog</a:t>
            </a:r>
          </a:p>
          <a:p>
            <a:pPr lvl="1"/>
            <a:r>
              <a:rPr lang="hu-HU" sz="2000" dirty="0"/>
              <a:t>Minden olyan target is frissül, amitől a megadott függ</a:t>
            </a:r>
          </a:p>
          <a:p>
            <a:pPr lvl="1"/>
            <a:r>
              <a:rPr lang="hu-HU" sz="2000" dirty="0"/>
              <a:t>Csak az frissül, aminek kell (pl. ha egy target újabb az összes függőségénél, az nem fog)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9039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Make példa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5048" y="1197000"/>
            <a:ext cx="8389440" cy="4824288"/>
          </a:xfrm>
        </p:spPr>
        <p:txBody>
          <a:bodyPr/>
          <a:lstStyle/>
          <a:p>
            <a:endParaRPr lang="hu-HU" sz="2400" dirty="0"/>
          </a:p>
          <a:p>
            <a:pPr lvl="1"/>
            <a:endParaRPr lang="hu-HU" sz="2000" dirty="0"/>
          </a:p>
          <a:p>
            <a:pPr lvl="1"/>
            <a:endParaRPr lang="hu-HU" sz="1600" dirty="0"/>
          </a:p>
          <a:p>
            <a:pPr marL="914400" lvl="2" indent="0">
              <a:buNone/>
            </a:pPr>
            <a:r>
              <a:rPr lang="hu-HU" sz="1800" dirty="0"/>
              <a:t>	</a:t>
            </a:r>
          </a:p>
          <a:p>
            <a:pPr lvl="1"/>
            <a:endParaRPr lang="en-US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472753"/>
            <a:ext cx="4819614" cy="462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11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Ant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628800"/>
            <a:ext cx="8389440" cy="4896544"/>
          </a:xfrm>
        </p:spPr>
        <p:txBody>
          <a:bodyPr>
            <a:normAutofit lnSpcReduction="10000"/>
          </a:bodyPr>
          <a:lstStyle/>
          <a:p>
            <a:r>
              <a:rPr lang="hu-HU" sz="2000" dirty="0">
                <a:hlinkClick r:id="rId2"/>
              </a:rPr>
              <a:t>http://ant.apache.org/</a:t>
            </a:r>
            <a:endParaRPr lang="hu-HU" sz="2000" dirty="0"/>
          </a:p>
          <a:p>
            <a:r>
              <a:rPr lang="hu-HU" sz="2000" dirty="0"/>
              <a:t>Apache Foundation</a:t>
            </a:r>
          </a:p>
          <a:p>
            <a:r>
              <a:rPr lang="hu-HU" sz="2000" dirty="0"/>
              <a:t>Alapvetően Java projektek fordításához</a:t>
            </a:r>
          </a:p>
          <a:p>
            <a:pPr lvl="1"/>
            <a:r>
              <a:rPr lang="hu-HU" sz="1800" dirty="0"/>
              <a:t>De másra is használható</a:t>
            </a:r>
          </a:p>
          <a:p>
            <a:pPr lvl="1"/>
            <a:r>
              <a:rPr lang="hu-HU" sz="1800" dirty="0"/>
              <a:t>Elég általános, akár C/C++ fordítás</a:t>
            </a:r>
          </a:p>
          <a:p>
            <a:pPr lvl="1"/>
            <a:r>
              <a:rPr lang="hu-HU" sz="1800" dirty="0"/>
              <a:t>Akár általános célú szkript</a:t>
            </a:r>
          </a:p>
          <a:p>
            <a:r>
              <a:rPr lang="hu-HU" sz="2000" dirty="0"/>
              <a:t>Maga is Java-ban íródott</a:t>
            </a:r>
          </a:p>
          <a:p>
            <a:pPr lvl="1"/>
            <a:r>
              <a:rPr lang="hu-HU" sz="1800" dirty="0"/>
              <a:t>Jar fájlok + indító szkriptek</a:t>
            </a:r>
          </a:p>
          <a:p>
            <a:r>
              <a:rPr lang="hu-HU" sz="2000" dirty="0"/>
              <a:t>Task alapú leírás egy XML fájlban</a:t>
            </a:r>
          </a:p>
          <a:p>
            <a:pPr lvl="1"/>
            <a:r>
              <a:rPr lang="hu-HU" sz="1800" dirty="0"/>
              <a:t>A végrehajtás „antlib”-ek végzik</a:t>
            </a:r>
          </a:p>
          <a:p>
            <a:pPr lvl="1"/>
            <a:r>
              <a:rPr lang="hu-HU" sz="1800" dirty="0"/>
              <a:t>Rengeteg előre definiált task</a:t>
            </a:r>
          </a:p>
          <a:p>
            <a:pPr lvl="1"/>
            <a:r>
              <a:rPr lang="hu-HU" sz="1800" dirty="0"/>
              <a:t>Saját taskok is készíthetők (saját „antlib”)</a:t>
            </a:r>
          </a:p>
          <a:p>
            <a:r>
              <a:rPr lang="hu-HU" sz="2000" dirty="0"/>
              <a:t>Nem tartalmazza a dependency management-et</a:t>
            </a:r>
          </a:p>
          <a:p>
            <a:pPr lvl="1"/>
            <a:r>
              <a:rPr lang="hu-HU" sz="1800" dirty="0"/>
              <a:t>Apache Ivy-val kombinálható</a:t>
            </a:r>
          </a:p>
          <a:p>
            <a:r>
              <a:rPr lang="hu-HU" sz="2000" dirty="0"/>
              <a:t>Nem feltételez semmilyen projekt könyvtár struktúrát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1340768"/>
            <a:ext cx="1780186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66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Ant példa</a:t>
            </a:r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484784"/>
            <a:ext cx="5778306" cy="525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58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Maven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701056"/>
            <a:ext cx="8389440" cy="4824288"/>
          </a:xfrm>
        </p:spPr>
        <p:txBody>
          <a:bodyPr>
            <a:normAutofit fontScale="92500" lnSpcReduction="10000"/>
          </a:bodyPr>
          <a:lstStyle/>
          <a:p>
            <a:r>
              <a:rPr lang="hu-HU" sz="2400" dirty="0">
                <a:hlinkClick r:id="rId2"/>
              </a:rPr>
              <a:t>http://maven.apache.org/</a:t>
            </a:r>
            <a:endParaRPr lang="hu-HU" sz="2400" dirty="0"/>
          </a:p>
          <a:p>
            <a:r>
              <a:rPr lang="hu-HU" sz="2400" dirty="0"/>
              <a:t>Java build automatizáció</a:t>
            </a:r>
          </a:p>
          <a:p>
            <a:pPr lvl="1"/>
            <a:r>
              <a:rPr lang="hu-HU" sz="2000" dirty="0"/>
              <a:t>Maven, a </a:t>
            </a:r>
            <a:r>
              <a:rPr lang="en-US" sz="2000" dirty="0"/>
              <a:t>Yiddish word meaning </a:t>
            </a:r>
            <a:r>
              <a:rPr lang="en-US" sz="2000" i="1" dirty="0"/>
              <a:t>accumulator of knowledge</a:t>
            </a:r>
            <a:endParaRPr lang="hu-HU" sz="2000" dirty="0"/>
          </a:p>
          <a:p>
            <a:r>
              <a:rPr lang="hu-HU" sz="2400" dirty="0"/>
              <a:t>Ant koncepcióinak „meghaladása”</a:t>
            </a:r>
          </a:p>
          <a:p>
            <a:pPr lvl="1"/>
            <a:r>
              <a:rPr lang="hu-HU" sz="2000" dirty="0"/>
              <a:t>Pl. függőségek automatikus kezelése</a:t>
            </a:r>
          </a:p>
          <a:p>
            <a:r>
              <a:rPr lang="hu-HU" sz="2400" dirty="0"/>
              <a:t>A fordítás mechanizmusának jó részét elfedi</a:t>
            </a:r>
          </a:p>
          <a:p>
            <a:r>
              <a:rPr lang="hu-HU" sz="2400" dirty="0"/>
              <a:t>Projekt leírása </a:t>
            </a:r>
          </a:p>
          <a:p>
            <a:pPr lvl="1"/>
            <a:r>
              <a:rPr lang="hu-HU" sz="2000" dirty="0"/>
              <a:t>Project Object Model (POM) segítségével</a:t>
            </a:r>
          </a:p>
          <a:p>
            <a:pPr lvl="2"/>
            <a:r>
              <a:rPr lang="hu-HU" sz="1800" dirty="0"/>
              <a:t>XML formátum</a:t>
            </a:r>
          </a:p>
          <a:p>
            <a:pPr lvl="1"/>
            <a:r>
              <a:rPr lang="hu-HU" sz="2000" dirty="0"/>
              <a:t>Plug-in-ek megfelelő halmazával</a:t>
            </a:r>
          </a:p>
          <a:p>
            <a:pPr lvl="2"/>
            <a:r>
              <a:rPr lang="hu-HU" sz="1800" dirty="0"/>
              <a:t>Közös erőforrások minden maven projekt esetén</a:t>
            </a:r>
          </a:p>
          <a:p>
            <a:r>
              <a:rPr lang="hu-HU" sz="2600" dirty="0"/>
              <a:t>Egységes build rendszer</a:t>
            </a:r>
          </a:p>
          <a:p>
            <a:pPr lvl="1"/>
            <a:r>
              <a:rPr lang="hu-HU" sz="2200" dirty="0"/>
              <a:t>Egy projekt maven build-jének megismerése után minden maven build megértése</a:t>
            </a:r>
            <a:endParaRPr lang="en-US" sz="2200" dirty="0"/>
          </a:p>
          <a:p>
            <a:pPr lvl="1"/>
            <a:endParaRPr lang="en-US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769" y="1484784"/>
            <a:ext cx="2284869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85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Maven életciklus és célok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701056"/>
            <a:ext cx="8389440" cy="4824288"/>
          </a:xfrm>
        </p:spPr>
        <p:txBody>
          <a:bodyPr>
            <a:normAutofit lnSpcReduction="10000"/>
          </a:bodyPr>
          <a:lstStyle/>
          <a:p>
            <a:r>
              <a:rPr lang="hu-HU" dirty="0"/>
              <a:t>Alapkoncepció: lifecycle és goal</a:t>
            </a:r>
          </a:p>
          <a:p>
            <a:r>
              <a:rPr lang="hu-HU" dirty="0"/>
              <a:t>Lifecycle</a:t>
            </a:r>
          </a:p>
          <a:p>
            <a:pPr lvl="1"/>
            <a:r>
              <a:rPr lang="hu-HU" sz="2400" dirty="0"/>
              <a:t>A fordítás egy fix életciklus mentén történik</a:t>
            </a:r>
          </a:p>
          <a:p>
            <a:pPr lvl="1"/>
            <a:r>
              <a:rPr lang="hu-HU" sz="2400" dirty="0"/>
              <a:t>Sok-sok fázisra bomlik (maven definiálja)</a:t>
            </a:r>
          </a:p>
          <a:p>
            <a:r>
              <a:rPr lang="hu-HU" sz="2800" dirty="0"/>
              <a:t>Goal</a:t>
            </a:r>
          </a:p>
          <a:p>
            <a:pPr lvl="1"/>
            <a:r>
              <a:rPr lang="hu-HU" sz="2400" dirty="0"/>
              <a:t>A fázisok végrehajtását úgy módosíthatjuk, hogy az egyes plug-in-ekben definiált célokat (goal) hozzáadjuk</a:t>
            </a:r>
          </a:p>
          <a:p>
            <a:pPr lvl="1"/>
            <a:r>
              <a:rPr lang="hu-HU" sz="2400" dirty="0"/>
              <a:t>Minden fázis meghívja a hozzárendelt goal-okat</a:t>
            </a:r>
          </a:p>
          <a:p>
            <a:pPr lvl="1"/>
            <a:r>
              <a:rPr lang="hu-HU" sz="2400" dirty="0"/>
              <a:t>A goal-ok explicit módon is meghívhatók</a:t>
            </a:r>
          </a:p>
          <a:p>
            <a:pPr lvl="2"/>
            <a:r>
              <a:rPr lang="hu-HU" sz="2000" dirty="0"/>
              <a:t>Parancssorból paraméterezve</a:t>
            </a:r>
          </a:p>
          <a:p>
            <a:r>
              <a:rPr lang="hu-HU" sz="2400" dirty="0"/>
              <a:t>Nem kell a fordítás fázisaival explicit módon foglalkozni</a:t>
            </a:r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5428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Maven életciklus</a:t>
            </a:r>
            <a:endParaRPr lang="en-US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412776"/>
            <a:ext cx="8389938" cy="455600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257" y="6400826"/>
            <a:ext cx="4767485" cy="19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22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Maven projekt struktúra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4437112"/>
            <a:ext cx="8389440" cy="2016224"/>
          </a:xfrm>
        </p:spPr>
        <p:txBody>
          <a:bodyPr/>
          <a:lstStyle/>
          <a:p>
            <a:r>
              <a:rPr lang="hu-HU" sz="2400" dirty="0"/>
              <a:t>Forráskód és teszt kód külön mappaszerkezetben</a:t>
            </a:r>
          </a:p>
          <a:p>
            <a:r>
              <a:rPr lang="hu-HU" sz="2400" dirty="0"/>
              <a:t>pom.xml – a projekt objektum modellje</a:t>
            </a:r>
          </a:p>
          <a:p>
            <a:pPr lvl="1"/>
            <a:r>
              <a:rPr lang="hu-HU" sz="2000" dirty="0"/>
              <a:t>Meghatározza, hogy milyen fázisai legyenek a fordításnak</a:t>
            </a:r>
          </a:p>
          <a:p>
            <a:pPr lvl="1"/>
            <a:r>
              <a:rPr lang="hu-HU" sz="2000" dirty="0"/>
              <a:t>Milyen plug-in-eket használunk</a:t>
            </a:r>
          </a:p>
          <a:p>
            <a:endParaRPr lang="en-US" sz="20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370825"/>
            <a:ext cx="359092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73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Build automatizáció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773064"/>
            <a:ext cx="8640960" cy="4824288"/>
          </a:xfrm>
        </p:spPr>
        <p:txBody>
          <a:bodyPr>
            <a:normAutofit fontScale="92500" lnSpcReduction="10000"/>
          </a:bodyPr>
          <a:lstStyle/>
          <a:p>
            <a:r>
              <a:rPr lang="hu-HU" sz="2600" dirty="0"/>
              <a:t>Fordítás, építés (build)</a:t>
            </a:r>
          </a:p>
          <a:p>
            <a:pPr lvl="1"/>
            <a:r>
              <a:rPr lang="hu-HU" sz="2200" dirty="0"/>
              <a:t>Folyamat, amely a szoftverfejlesztés során előálló fájlokból és egyéb objektumokból előállítja a végleges, felhasználásra szánt szoftverterméket</a:t>
            </a:r>
          </a:p>
          <a:p>
            <a:pPr lvl="1"/>
            <a:r>
              <a:rPr lang="hu-HU" sz="2200" dirty="0"/>
              <a:t>A folyamat elemei</a:t>
            </a:r>
          </a:p>
          <a:p>
            <a:pPr lvl="2"/>
            <a:r>
              <a:rPr lang="hu-HU" sz="2000" dirty="0"/>
              <a:t>Forráskód fordítása</a:t>
            </a:r>
          </a:p>
          <a:p>
            <a:pPr lvl="2"/>
            <a:r>
              <a:rPr lang="hu-HU" sz="2000" dirty="0"/>
              <a:t>Unit tesztek futtatása</a:t>
            </a:r>
          </a:p>
          <a:p>
            <a:pPr lvl="2"/>
            <a:r>
              <a:rPr lang="hu-HU" sz="2000" dirty="0"/>
              <a:t>Lefordított kód csomagolása (jar, zip, stb.)</a:t>
            </a:r>
          </a:p>
          <a:p>
            <a:pPr lvl="2"/>
            <a:r>
              <a:rPr lang="hu-HU" sz="2000" dirty="0"/>
              <a:t>Telepítők előállítása</a:t>
            </a:r>
          </a:p>
          <a:p>
            <a:pPr lvl="2"/>
            <a:r>
              <a:rPr lang="hu-HU" sz="2000" dirty="0"/>
              <a:t>Adatbázis séma létrehozása, frissítése, adatok aktualizálása</a:t>
            </a:r>
          </a:p>
          <a:p>
            <a:pPr lvl="2"/>
            <a:r>
              <a:rPr lang="hu-HU" sz="2000" dirty="0"/>
              <a:t>Stb., stb., stb.</a:t>
            </a:r>
          </a:p>
          <a:p>
            <a:r>
              <a:rPr lang="hu-HU" sz="2600" dirty="0"/>
              <a:t>Automatizált build esetén a fenti lépések emberi beavatkozás nélkül, megismételhető módon hajtódnak végre a verziókövetőben lévő információk alapján</a:t>
            </a:r>
          </a:p>
        </p:txBody>
      </p:sp>
    </p:spTree>
    <p:extLst>
      <p:ext uri="{BB962C8B-B14F-4D97-AF65-F5344CB8AC3E}">
        <p14:creationId xmlns:p14="http://schemas.microsoft.com/office/powerpoint/2010/main" val="2390827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Maven POM.xml példa</a:t>
            </a:r>
            <a:endParaRPr lang="en-US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134" y="2060575"/>
            <a:ext cx="8111169" cy="403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61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Maven repository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3040" y="1701056"/>
            <a:ext cx="8389440" cy="4824288"/>
          </a:xfrm>
        </p:spPr>
        <p:txBody>
          <a:bodyPr>
            <a:normAutofit fontScale="92500" lnSpcReduction="10000"/>
          </a:bodyPr>
          <a:lstStyle/>
          <a:p>
            <a:r>
              <a:rPr lang="hu-HU" sz="2400" dirty="0"/>
              <a:t>A POM-xml-ben megadott függőségek egy központi helyről töltődnek le</a:t>
            </a:r>
          </a:p>
          <a:p>
            <a:pPr lvl="1"/>
            <a:r>
              <a:rPr lang="hu-HU" sz="2000" dirty="0"/>
              <a:t>Ez a maven repository</a:t>
            </a:r>
          </a:p>
          <a:p>
            <a:r>
              <a:rPr lang="hu-HU" sz="2400" dirty="0"/>
              <a:t>Külső lib-ek megfelelő verziószámmal, egyedi néven kerülnek fel, és vannak azonosítva</a:t>
            </a:r>
          </a:p>
          <a:p>
            <a:r>
              <a:rPr lang="hu-HU" sz="2400" dirty="0"/>
              <a:t>Fordítás során a függőség bejegyzések alapján a maven ezeket a lib-eket automatikusan azonosítja és letölti</a:t>
            </a:r>
          </a:p>
          <a:p>
            <a:pPr lvl="1"/>
            <a:r>
              <a:rPr lang="hu-HU" sz="2000" dirty="0"/>
              <a:t>Csak első alkalommal</a:t>
            </a:r>
          </a:p>
          <a:p>
            <a:pPr lvl="1"/>
            <a:r>
              <a:rPr lang="hu-HU" sz="2000" dirty="0"/>
              <a:t>Azután az ún. lokális maven repository-ból tölti be</a:t>
            </a:r>
          </a:p>
          <a:p>
            <a:pPr lvl="1"/>
            <a:r>
              <a:rPr lang="hu-HU" sz="2000" dirty="0"/>
              <a:t>„Cache” az eddig használt és letöltött függőségekhez</a:t>
            </a:r>
          </a:p>
          <a:p>
            <a:pPr lvl="2"/>
            <a:r>
              <a:rPr lang="hu-HU" sz="1600" dirty="0"/>
              <a:t>Egy mappa verziószámok és lib nevek alapján strukturálva</a:t>
            </a:r>
          </a:p>
          <a:p>
            <a:pPr lvl="1"/>
            <a:r>
              <a:rPr lang="hu-HU" sz="2000" dirty="0"/>
              <a:t>Csak akkor töltődik le újra fájl, ha a cache-ben nem található meg</a:t>
            </a:r>
          </a:p>
          <a:p>
            <a:r>
              <a:rPr lang="hu-HU" sz="2400" dirty="0"/>
              <a:t>Maven bejegyzések a függőségekhez</a:t>
            </a:r>
          </a:p>
          <a:p>
            <a:pPr lvl="1"/>
            <a:r>
              <a:rPr lang="hu-HU" sz="2000" dirty="0">
                <a:hlinkClick r:id="rId2"/>
              </a:rPr>
              <a:t>https://mvnrepository.com/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6917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Gradle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629048"/>
            <a:ext cx="8389440" cy="4824288"/>
          </a:xfrm>
        </p:spPr>
        <p:txBody>
          <a:bodyPr>
            <a:normAutofit/>
          </a:bodyPr>
          <a:lstStyle/>
          <a:p>
            <a:r>
              <a:rPr lang="hu-HU" sz="2400" dirty="0">
                <a:hlinkClick r:id="rId2"/>
              </a:rPr>
              <a:t>https://gradle.org/</a:t>
            </a:r>
            <a:endParaRPr lang="hu-HU" sz="2400" dirty="0"/>
          </a:p>
          <a:p>
            <a:r>
              <a:rPr lang="hu-HU" sz="2400" dirty="0"/>
              <a:t>Nyelvfüggetlen build eszköz</a:t>
            </a:r>
          </a:p>
          <a:p>
            <a:r>
              <a:rPr lang="hu-HU" sz="2400" dirty="0"/>
              <a:t>Groovy-szerű leíró használata</a:t>
            </a:r>
          </a:p>
          <a:p>
            <a:r>
              <a:rPr lang="hu-HU" sz="2400" dirty="0"/>
              <a:t>Task alapú megközelítés</a:t>
            </a:r>
          </a:p>
          <a:p>
            <a:pPr lvl="1"/>
            <a:r>
              <a:rPr lang="hu-HU" sz="2000" dirty="0"/>
              <a:t>Számos beépített task</a:t>
            </a:r>
          </a:p>
          <a:p>
            <a:pPr lvl="1"/>
            <a:r>
              <a:rPr lang="hu-HU" sz="2000" dirty="0"/>
              <a:t>Bővíthető</a:t>
            </a:r>
          </a:p>
          <a:p>
            <a:r>
              <a:rPr lang="hu-HU" sz="2400" dirty="0"/>
              <a:t>A gradle build futtatásához wrapper ajánlott</a:t>
            </a:r>
          </a:p>
          <a:p>
            <a:pPr lvl="1"/>
            <a:r>
              <a:rPr lang="hu-HU" sz="2000" dirty="0"/>
              <a:t>Az aktuális gradle verzió letöltése</a:t>
            </a:r>
          </a:p>
          <a:p>
            <a:pPr lvl="1"/>
            <a:r>
              <a:rPr lang="hu-HU" sz="2000" dirty="0"/>
              <a:t>Windows/Linux futtató szkript generálása</a:t>
            </a:r>
          </a:p>
          <a:p>
            <a:pPr marL="914400" lvl="2" indent="0">
              <a:buNone/>
            </a:pPr>
            <a:r>
              <a:rPr lang="hu-HU" sz="1800" dirty="0"/>
              <a:t>	</a:t>
            </a:r>
          </a:p>
          <a:p>
            <a:pPr lvl="1"/>
            <a:endParaRPr lang="en-US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5493047"/>
            <a:ext cx="2447925" cy="12477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29048"/>
            <a:ext cx="2339752" cy="65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05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Gradle teljes példa</a:t>
            </a:r>
            <a:endParaRPr lang="en-US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3848" y="1484784"/>
            <a:ext cx="2965459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43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988107" cy="936104"/>
          </a:xfrm>
        </p:spPr>
        <p:txBody>
          <a:bodyPr/>
          <a:lstStyle/>
          <a:p>
            <a:r>
              <a:rPr lang="hu-HU" dirty="0"/>
              <a:t>Mit használnak a nagyok?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629048"/>
            <a:ext cx="8389440" cy="4824288"/>
          </a:xfrm>
        </p:spPr>
        <p:txBody>
          <a:bodyPr>
            <a:normAutofit lnSpcReduction="10000"/>
          </a:bodyPr>
          <a:lstStyle/>
          <a:p>
            <a:r>
              <a:rPr lang="hu-HU" sz="2000" dirty="0"/>
              <a:t>Facebook</a:t>
            </a:r>
          </a:p>
          <a:p>
            <a:pPr lvl="1"/>
            <a:r>
              <a:rPr lang="hu-HU" sz="1600" dirty="0">
                <a:hlinkClick r:id="rId2"/>
              </a:rPr>
              <a:t>Buck</a:t>
            </a:r>
            <a:endParaRPr lang="hu-HU" sz="1600" dirty="0"/>
          </a:p>
          <a:p>
            <a:pPr lvl="1"/>
            <a:r>
              <a:rPr lang="hu-HU" sz="1600" dirty="0"/>
              <a:t>Saját fejlesztésű build automatizáló eszköz</a:t>
            </a:r>
          </a:p>
          <a:p>
            <a:pPr lvl="1"/>
            <a:r>
              <a:rPr lang="hu-HU" sz="1600" dirty="0"/>
              <a:t>Nagyfokú párhuzamosítás</a:t>
            </a:r>
          </a:p>
          <a:p>
            <a:r>
              <a:rPr lang="hu-HU" sz="2000" dirty="0"/>
              <a:t>Google</a:t>
            </a:r>
          </a:p>
          <a:p>
            <a:pPr lvl="1"/>
            <a:r>
              <a:rPr lang="hu-HU" sz="1600" dirty="0">
                <a:hlinkClick r:id="rId3"/>
              </a:rPr>
              <a:t>Bazel</a:t>
            </a:r>
            <a:endParaRPr lang="hu-HU" sz="1600" dirty="0"/>
          </a:p>
          <a:p>
            <a:pPr lvl="1"/>
            <a:r>
              <a:rPr lang="hu-HU" sz="1600" dirty="0"/>
              <a:t>Eredetileg a Google fejlesztette</a:t>
            </a:r>
          </a:p>
          <a:p>
            <a:pPr lvl="1"/>
            <a:r>
              <a:rPr lang="hu-HU" sz="1600" dirty="0"/>
              <a:t>Egyéb felhasználók</a:t>
            </a:r>
          </a:p>
          <a:p>
            <a:pPr lvl="2"/>
            <a:r>
              <a:rPr lang="hu-HU" sz="1400" dirty="0"/>
              <a:t>Pinetrest</a:t>
            </a:r>
          </a:p>
          <a:p>
            <a:pPr lvl="2"/>
            <a:r>
              <a:rPr lang="hu-HU" sz="1400" dirty="0"/>
              <a:t>Dropbox</a:t>
            </a:r>
          </a:p>
          <a:p>
            <a:pPr lvl="2"/>
            <a:r>
              <a:rPr lang="hu-HU" sz="1400" dirty="0"/>
              <a:t>Huawei</a:t>
            </a:r>
          </a:p>
          <a:p>
            <a:r>
              <a:rPr lang="hu-HU" sz="2000" dirty="0"/>
              <a:t>Microsoft</a:t>
            </a:r>
          </a:p>
          <a:p>
            <a:pPr lvl="1"/>
            <a:r>
              <a:rPr lang="hu-HU" sz="1600" dirty="0">
                <a:hlinkClick r:id="rId4"/>
              </a:rPr>
              <a:t>MSBuild</a:t>
            </a:r>
            <a:endParaRPr lang="hu-HU" sz="1600" dirty="0"/>
          </a:p>
          <a:p>
            <a:pPr lvl="1"/>
            <a:r>
              <a:rPr lang="hu-HU" sz="1600" dirty="0"/>
              <a:t>Visual Studio része</a:t>
            </a:r>
          </a:p>
          <a:p>
            <a:r>
              <a:rPr lang="hu-HU" sz="2000" dirty="0"/>
              <a:t>Google Chrome</a:t>
            </a:r>
          </a:p>
          <a:p>
            <a:pPr lvl="1"/>
            <a:r>
              <a:rPr lang="hu-HU" sz="1600" dirty="0">
                <a:hlinkClick r:id="rId5"/>
              </a:rPr>
              <a:t>Ninja</a:t>
            </a:r>
            <a:endParaRPr lang="hu-HU" sz="1600" dirty="0"/>
          </a:p>
          <a:p>
            <a:pPr lvl="1"/>
            <a:r>
              <a:rPr lang="hu-HU" sz="1600" dirty="0"/>
              <a:t>Alacsonyszintű leíró, jól párhuzamosítható, más eszközzel kombinált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9403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Build leíró generálók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7989" y="1690466"/>
            <a:ext cx="7868427" cy="4762869"/>
          </a:xfrm>
        </p:spPr>
        <p:txBody>
          <a:bodyPr>
            <a:normAutofit lnSpcReduction="10000"/>
          </a:bodyPr>
          <a:lstStyle/>
          <a:p>
            <a:r>
              <a:rPr lang="hu-HU" sz="2400" dirty="0"/>
              <a:t>Ahogy láttuk az egyes build lépéseket leíró fájlok/szkriptek összetettek lehetnek</a:t>
            </a:r>
          </a:p>
          <a:p>
            <a:r>
              <a:rPr lang="hu-HU" sz="2400" dirty="0"/>
              <a:t>Bizonyos részei sok esetben ugyanazok</a:t>
            </a:r>
          </a:p>
          <a:p>
            <a:r>
              <a:rPr lang="hu-HU" sz="2400" dirty="0"/>
              <a:t>Variancia az alkalmazott operációs rendszer miatt</a:t>
            </a:r>
          </a:p>
          <a:p>
            <a:pPr lvl="1"/>
            <a:r>
              <a:rPr lang="hu-HU" sz="2000" dirty="0"/>
              <a:t>Kell egy build leíró pl. Windows-ra és Linux-ra</a:t>
            </a:r>
          </a:p>
          <a:p>
            <a:r>
              <a:rPr lang="hu-HU" sz="2400" u="sng" dirty="0"/>
              <a:t>Megoldás</a:t>
            </a:r>
            <a:r>
              <a:rPr lang="hu-HU" sz="2400" dirty="0"/>
              <a:t>: build leíró generáló eszközök</a:t>
            </a:r>
          </a:p>
          <a:p>
            <a:pPr lvl="1"/>
            <a:r>
              <a:rPr lang="hu-HU" sz="2000" dirty="0"/>
              <a:t>Egyszerű, platform és fordító független konfigurációs fájlok</a:t>
            </a:r>
          </a:p>
          <a:p>
            <a:pPr lvl="1"/>
            <a:r>
              <a:rPr lang="hu-HU" sz="2000" dirty="0"/>
              <a:t>Cél ezekből konkrét build leíró generálása, ami adott build automatizáló eszközzel végrehajtható</a:t>
            </a:r>
          </a:p>
          <a:p>
            <a:pPr lvl="2"/>
            <a:r>
              <a:rPr lang="hu-HU" sz="1600" dirty="0"/>
              <a:t>Konkrét fordítóval</a:t>
            </a:r>
          </a:p>
          <a:p>
            <a:pPr lvl="2"/>
            <a:r>
              <a:rPr lang="hu-HU" sz="1600" dirty="0"/>
              <a:t>Konkrét platformon</a:t>
            </a:r>
          </a:p>
          <a:p>
            <a:pPr lvl="2"/>
            <a:r>
              <a:rPr lang="hu-HU" sz="1600" dirty="0"/>
              <a:t>Konkrét konfigurációban</a:t>
            </a:r>
          </a:p>
          <a:p>
            <a:r>
              <a:rPr lang="hu-HU" sz="2400" dirty="0">
                <a:hlinkClick r:id="rId2"/>
              </a:rPr>
              <a:t>CMake</a:t>
            </a:r>
            <a:r>
              <a:rPr lang="hu-HU" sz="2400" dirty="0"/>
              <a:t>, </a:t>
            </a:r>
            <a:r>
              <a:rPr lang="hu-HU" sz="2400" dirty="0">
                <a:hlinkClick r:id="rId3"/>
              </a:rPr>
              <a:t>mmake</a:t>
            </a:r>
            <a:r>
              <a:rPr lang="hu-HU" sz="2400" dirty="0"/>
              <a:t>, </a:t>
            </a:r>
            <a:r>
              <a:rPr lang="hu-HU" sz="2400" dirty="0">
                <a:hlinkClick r:id="rId4"/>
              </a:rPr>
              <a:t>automake</a:t>
            </a:r>
            <a:r>
              <a:rPr lang="hu-HU" sz="2400" dirty="0"/>
              <a:t>, </a:t>
            </a:r>
            <a:r>
              <a:rPr lang="hu-HU" sz="2400" dirty="0">
                <a:hlinkClick r:id="rId5"/>
              </a:rPr>
              <a:t>cmvn</a:t>
            </a:r>
            <a:r>
              <a:rPr lang="hu-HU" sz="2400" dirty="0"/>
              <a:t>, </a:t>
            </a:r>
            <a:r>
              <a:rPr lang="hu-HU" sz="2400" dirty="0">
                <a:hlinkClick r:id="rId6"/>
              </a:rPr>
              <a:t>MPC</a:t>
            </a:r>
            <a:r>
              <a:rPr lang="hu-HU" sz="2400" dirty="0"/>
              <a:t>, stb.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5089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CMake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917080"/>
            <a:ext cx="8389440" cy="4824288"/>
          </a:xfrm>
        </p:spPr>
        <p:txBody>
          <a:bodyPr>
            <a:normAutofit lnSpcReduction="10000"/>
          </a:bodyPr>
          <a:lstStyle/>
          <a:p>
            <a:r>
              <a:rPr lang="hu-HU" sz="2800" dirty="0"/>
              <a:t>C/C++ rendszerek fordításához generál build leírókat</a:t>
            </a:r>
          </a:p>
          <a:p>
            <a:pPr lvl="1"/>
            <a:r>
              <a:rPr lang="hu-HU" sz="2400" dirty="0"/>
              <a:t>Makefile Unix környezetben</a:t>
            </a:r>
          </a:p>
          <a:p>
            <a:pPr lvl="1"/>
            <a:r>
              <a:rPr lang="hu-HU" sz="2400" dirty="0"/>
              <a:t>MSVC project fájlok Windows esetén (MSBuild-del végrehajtható)</a:t>
            </a:r>
          </a:p>
          <a:p>
            <a:pPr lvl="1"/>
            <a:r>
              <a:rPr lang="hu-HU" sz="2400" dirty="0"/>
              <a:t>Kézzel bővíthető</a:t>
            </a:r>
          </a:p>
          <a:p>
            <a:r>
              <a:rPr lang="hu-HU" sz="2800" dirty="0"/>
              <a:t>CMakeLists.txt</a:t>
            </a:r>
          </a:p>
          <a:p>
            <a:pPr lvl="1"/>
            <a:r>
              <a:rPr lang="hu-HU" sz="2400" dirty="0"/>
              <a:t>Minden könyvtárba</a:t>
            </a:r>
          </a:p>
          <a:p>
            <a:pPr lvl="1"/>
            <a:r>
              <a:rPr lang="hu-HU" sz="2400" dirty="0"/>
              <a:t>Egy vagy több parancsot tartalmazhat</a:t>
            </a:r>
          </a:p>
          <a:p>
            <a:pPr lvl="2"/>
            <a:r>
              <a:rPr lang="hu-HU" sz="1800" dirty="0"/>
              <a:t>COMMAND(args…) formában</a:t>
            </a:r>
          </a:p>
          <a:p>
            <a:pPr lvl="1"/>
            <a:r>
              <a:rPr lang="hu-HU" sz="2400" dirty="0"/>
              <a:t>Ezekből a CMake összeállítja a megfelelő build szkripteket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14" y="1187454"/>
            <a:ext cx="1905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77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none" dirty="0"/>
              <a:t>CMAKE </a:t>
            </a:r>
            <a:r>
              <a:rPr lang="hu-HU" dirty="0"/>
              <a:t>példa</a:t>
            </a:r>
            <a:endParaRPr lang="en-US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484784"/>
            <a:ext cx="7914032" cy="482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70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none" dirty="0"/>
              <a:t>CMVN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701056"/>
            <a:ext cx="8389440" cy="4824288"/>
          </a:xfrm>
        </p:spPr>
        <p:txBody>
          <a:bodyPr>
            <a:normAutofit/>
          </a:bodyPr>
          <a:lstStyle/>
          <a:p>
            <a:r>
              <a:rPr lang="hu-HU" sz="2200" dirty="0"/>
              <a:t>Maven POM leírók generálása</a:t>
            </a:r>
          </a:p>
          <a:p>
            <a:r>
              <a:rPr lang="hu-HU" sz="2200" dirty="0"/>
              <a:t>Egyszerű, deklaratív leírók alapján</a:t>
            </a:r>
          </a:p>
          <a:p>
            <a:r>
              <a:rPr lang="hu-HU" sz="2200" dirty="0"/>
              <a:t>JVM-re fordításnál tipikusan nincs „configure” lépés a build előtt</a:t>
            </a:r>
          </a:p>
          <a:p>
            <a:pPr lvl="1"/>
            <a:r>
              <a:rPr lang="hu-HU" sz="2000" dirty="0"/>
              <a:t>Cmvn ezt nyújtja</a:t>
            </a:r>
          </a:p>
          <a:p>
            <a:r>
              <a:rPr lang="hu-HU" sz="2200" dirty="0"/>
              <a:t>Build konfiguráció leírás alapján konkrét build szkriptek generálása</a:t>
            </a:r>
          </a:p>
          <a:p>
            <a:pPr lvl="1"/>
            <a:r>
              <a:rPr lang="hu-HU" sz="2000" dirty="0"/>
              <a:t>Konfiguráció változás esetén újragenerálás</a:t>
            </a:r>
          </a:p>
          <a:p>
            <a:pPr lvl="1"/>
            <a:r>
              <a:rPr lang="hu-HU" sz="2000" dirty="0"/>
              <a:t>Fordítást is elvégzi</a:t>
            </a:r>
          </a:p>
          <a:p>
            <a:pPr lvl="2"/>
            <a:r>
              <a:rPr lang="hu-HU" sz="1600" dirty="0"/>
              <a:t>Jelenleg Maven támigatott</a:t>
            </a:r>
          </a:p>
          <a:p>
            <a:pPr lvl="2"/>
            <a:r>
              <a:rPr lang="hu-HU" sz="1600" dirty="0"/>
              <a:t>Tervben van Ant, Ivy, SBT, Sbuild támogatás</a:t>
            </a:r>
          </a:p>
          <a:p>
            <a:r>
              <a:rPr lang="hu-HU" sz="2200" dirty="0"/>
              <a:t>Fenti Maven POM generálásához szükséges Cmvn konfiguráció</a:t>
            </a:r>
          </a:p>
          <a:p>
            <a:endParaRPr lang="hu-HU" sz="22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6067217"/>
            <a:ext cx="48577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08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492163" cy="936104"/>
          </a:xfrm>
        </p:spPr>
        <p:txBody>
          <a:bodyPr/>
          <a:lstStyle/>
          <a:p>
            <a:r>
              <a:rPr lang="hu-HU" dirty="0"/>
              <a:t>Build eszközök összehasonlítása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3040" y="1773064"/>
            <a:ext cx="8389440" cy="4824288"/>
          </a:xfrm>
        </p:spPr>
        <p:txBody>
          <a:bodyPr>
            <a:normAutofit lnSpcReduction="10000"/>
          </a:bodyPr>
          <a:lstStyle/>
          <a:p>
            <a:r>
              <a:rPr lang="hu-HU" sz="2400" dirty="0"/>
              <a:t>Az eddig tárgyalt eszközök leíró nyelvének és licenszeinek összehasonlítása</a:t>
            </a:r>
          </a:p>
          <a:p>
            <a:r>
              <a:rPr lang="en-US" sz="2400" dirty="0">
                <a:hlinkClick r:id="rId2"/>
              </a:rPr>
              <a:t>https://en.wikipedia.org/wiki/List_of_build_automation_software</a:t>
            </a:r>
            <a:endParaRPr lang="hu-HU" sz="2400" dirty="0"/>
          </a:p>
          <a:p>
            <a:r>
              <a:rPr lang="hu-HU" sz="2400" dirty="0"/>
              <a:t>Leírók</a:t>
            </a:r>
          </a:p>
          <a:p>
            <a:pPr lvl="1"/>
            <a:r>
              <a:rPr lang="hu-HU" sz="2000" dirty="0"/>
              <a:t>XML</a:t>
            </a:r>
          </a:p>
          <a:p>
            <a:pPr lvl="1"/>
            <a:r>
              <a:rPr lang="hu-HU" sz="2000" dirty="0"/>
              <a:t>Ruby</a:t>
            </a:r>
          </a:p>
          <a:p>
            <a:pPr lvl="1"/>
            <a:r>
              <a:rPr lang="hu-HU" sz="2000" dirty="0"/>
              <a:t>Clojure</a:t>
            </a:r>
          </a:p>
          <a:p>
            <a:pPr lvl="1"/>
            <a:r>
              <a:rPr lang="hu-HU" sz="2000" dirty="0"/>
              <a:t>Groovy</a:t>
            </a:r>
          </a:p>
          <a:p>
            <a:pPr lvl="1"/>
            <a:r>
              <a:rPr lang="hu-HU" sz="2000" dirty="0"/>
              <a:t>Scala</a:t>
            </a:r>
          </a:p>
          <a:p>
            <a:pPr lvl="1"/>
            <a:r>
              <a:rPr lang="hu-HU" sz="2000" dirty="0"/>
              <a:t>Python</a:t>
            </a:r>
          </a:p>
          <a:p>
            <a:pPr lvl="1"/>
            <a:r>
              <a:rPr lang="hu-HU" sz="2000" dirty="0"/>
              <a:t>JSON</a:t>
            </a:r>
          </a:p>
          <a:p>
            <a:pPr lvl="1"/>
            <a:r>
              <a:rPr lang="hu-HU" sz="2000" dirty="0"/>
              <a:t>Stb.</a:t>
            </a:r>
          </a:p>
        </p:txBody>
      </p:sp>
    </p:spTree>
    <p:extLst>
      <p:ext uri="{BB962C8B-B14F-4D97-AF65-F5344CB8AC3E}">
        <p14:creationId xmlns:p14="http://schemas.microsoft.com/office/powerpoint/2010/main" val="2522230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Build automatizáció előnyei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629048"/>
            <a:ext cx="8389440" cy="4824288"/>
          </a:xfrm>
        </p:spPr>
        <p:txBody>
          <a:bodyPr>
            <a:normAutofit lnSpcReduction="10000"/>
          </a:bodyPr>
          <a:lstStyle/>
          <a:p>
            <a:r>
              <a:rPr lang="hu-HU" sz="2400" dirty="0"/>
              <a:t>Folyamatos integráció (Continuous Integration, CI) alapfeltétele (lásd. következő előadás)</a:t>
            </a:r>
          </a:p>
          <a:p>
            <a:r>
              <a:rPr lang="hu-HU" sz="2400" dirty="0"/>
              <a:t>Fordítási folyamat lehetséges hibáinak kiküszöbölése</a:t>
            </a:r>
          </a:p>
          <a:p>
            <a:pPr lvl="1"/>
            <a:r>
              <a:rPr lang="hu-HU" sz="2000" dirty="0"/>
              <a:t>Sok-sok fordítási lépés -&gt; sok-sok hibalehetőség</a:t>
            </a:r>
          </a:p>
          <a:p>
            <a:r>
              <a:rPr lang="hu-HU" sz="2400" dirty="0"/>
              <a:t>A többnyire csak impliciten adott függőségek dokumentálásra kerülnek</a:t>
            </a:r>
          </a:p>
          <a:p>
            <a:pPr lvl="1"/>
            <a:r>
              <a:rPr lang="hu-HU" sz="2000" dirty="0"/>
              <a:t>Pl. a cél környezettel kapcsolatosan</a:t>
            </a:r>
          </a:p>
          <a:p>
            <a:pPr lvl="1"/>
            <a:r>
              <a:rPr lang="hu-HU" sz="2000" dirty="0"/>
              <a:t>Külső könyvtárakkal kapcsolatban</a:t>
            </a:r>
          </a:p>
          <a:p>
            <a:r>
              <a:rPr lang="hu-HU" sz="2400" dirty="0"/>
              <a:t>Fordítási folyamat felgyorsítása</a:t>
            </a:r>
          </a:p>
          <a:p>
            <a:pPr lvl="1"/>
            <a:r>
              <a:rPr lang="hu-HU" sz="2000" dirty="0"/>
              <a:t>Redundáns feladatok eltávolítása</a:t>
            </a:r>
          </a:p>
          <a:p>
            <a:pPr lvl="1"/>
            <a:r>
              <a:rPr lang="hu-HU" sz="2000" dirty="0"/>
              <a:t>Rossz build-ek számának minimalizálása</a:t>
            </a:r>
          </a:p>
          <a:p>
            <a:r>
              <a:rPr lang="hu-HU" sz="2400" dirty="0"/>
              <a:t>A fordítás folyamat, ezáltal a végtermék minőségének javítása</a:t>
            </a:r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3117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Konkrét dependency management eszközök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5048" y="1197000"/>
            <a:ext cx="8389440" cy="4824288"/>
          </a:xfrm>
        </p:spPr>
        <p:txBody>
          <a:bodyPr/>
          <a:lstStyle/>
          <a:p>
            <a:pPr marL="914400" lvl="2" indent="0">
              <a:buNone/>
            </a:pPr>
            <a:r>
              <a:rPr lang="hu-HU" sz="1800" dirty="0"/>
              <a:t>	</a:t>
            </a:r>
          </a:p>
          <a:p>
            <a:pPr lvl="1"/>
            <a:endParaRPr lang="en-US" sz="2400" dirty="0"/>
          </a:p>
        </p:txBody>
      </p:sp>
      <p:sp>
        <p:nvSpPr>
          <p:cNvPr id="5" name="Téglalap 4"/>
          <p:cNvSpPr/>
          <p:nvPr/>
        </p:nvSpPr>
        <p:spPr>
          <a:xfrm>
            <a:off x="447989" y="1916832"/>
            <a:ext cx="736437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A legtöbb modern build eszközbe integrálva van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De nem mindegyikbe, ezekhez külön függőség kezelő eszközt használhatunk</a:t>
            </a:r>
          </a:p>
          <a:p>
            <a:r>
              <a:rPr lang="hu-HU" sz="2400" dirty="0"/>
              <a:t>     </a:t>
            </a:r>
            <a:r>
              <a:rPr lang="hu-HU" dirty="0"/>
              <a:t>- Pl. Ant + Ivy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Szkript nyelvek esetén nincs (korlátozottan van) értelme a build-nek</a:t>
            </a:r>
          </a:p>
          <a:p>
            <a:r>
              <a:rPr lang="hu-HU" dirty="0"/>
              <a:t>       - Függőségek viszont ott is vannak, amik futáskor derülnek 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Webes környezetben szintén nincs build</a:t>
            </a:r>
          </a:p>
          <a:p>
            <a:r>
              <a:rPr lang="hu-HU" dirty="0"/>
              <a:t>       - De függőségek igen</a:t>
            </a:r>
          </a:p>
        </p:txBody>
      </p:sp>
    </p:spTree>
    <p:extLst>
      <p:ext uri="{BB962C8B-B14F-4D97-AF65-F5344CB8AC3E}">
        <p14:creationId xmlns:p14="http://schemas.microsoft.com/office/powerpoint/2010/main" val="3288190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Apache Ivy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557040"/>
            <a:ext cx="8389440" cy="4824288"/>
          </a:xfrm>
        </p:spPr>
        <p:txBody>
          <a:bodyPr>
            <a:normAutofit lnSpcReduction="10000"/>
          </a:bodyPr>
          <a:lstStyle/>
          <a:p>
            <a:r>
              <a:rPr lang="hu-HU" sz="2400" dirty="0">
                <a:hlinkClick r:id="rId2"/>
              </a:rPr>
              <a:t>http://ant.apache.org/ivy/index.html</a:t>
            </a:r>
            <a:endParaRPr lang="hu-HU" sz="2400" dirty="0"/>
          </a:p>
          <a:p>
            <a:r>
              <a:rPr lang="hu-HU" sz="2400" dirty="0"/>
              <a:t>Java orientált dependency manager eszköz</a:t>
            </a:r>
          </a:p>
          <a:p>
            <a:r>
              <a:rPr lang="hu-HU" sz="2400" dirty="0"/>
              <a:t>Ant-tal szorosan integrált</a:t>
            </a:r>
          </a:p>
          <a:p>
            <a:pPr lvl="1"/>
            <a:r>
              <a:rPr lang="hu-HU" sz="2000" dirty="0"/>
              <a:t>Az Ant struktúráját követi</a:t>
            </a:r>
          </a:p>
          <a:p>
            <a:pPr lvl="1"/>
            <a:r>
              <a:rPr lang="hu-HU" sz="2000" dirty="0"/>
              <a:t>Az Ant projekt alprojektje</a:t>
            </a:r>
          </a:p>
          <a:p>
            <a:r>
              <a:rPr lang="hu-HU" sz="2400" dirty="0"/>
              <a:t>Ant + Ivy -&gt; Maven jellegű funkcionalitás Ant-hoz</a:t>
            </a:r>
          </a:p>
          <a:p>
            <a:r>
              <a:rPr lang="hu-HU" sz="2400" dirty="0"/>
              <a:t>Függőségi riportok</a:t>
            </a:r>
          </a:p>
          <a:p>
            <a:r>
              <a:rPr lang="hu-HU" sz="2400" dirty="0"/>
              <a:t>Függőségek automatikus letöltése a lib könyvtárba</a:t>
            </a:r>
          </a:p>
          <a:p>
            <a:pPr lvl="1"/>
            <a:r>
              <a:rPr lang="hu-HU" sz="2000" dirty="0"/>
              <a:t>Tranzitív függőségek feloldása</a:t>
            </a:r>
          </a:p>
          <a:p>
            <a:pPr lvl="1"/>
            <a:r>
              <a:rPr lang="hu-HU" sz="2000" dirty="0"/>
              <a:t>Futtatáshoz nem kell az Ivy</a:t>
            </a:r>
          </a:p>
          <a:p>
            <a:r>
              <a:rPr lang="hu-HU" sz="2400" dirty="0"/>
              <a:t>Bővíthető</a:t>
            </a:r>
          </a:p>
          <a:p>
            <a:r>
              <a:rPr lang="hu-HU" sz="2400" dirty="0"/>
              <a:t>Maven repository támogatás</a:t>
            </a:r>
            <a:endParaRPr lang="en-US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331" y="1484784"/>
            <a:ext cx="1612475" cy="120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472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Apache Ivy példa</a:t>
            </a:r>
            <a:endParaRPr lang="en-US" dirty="0"/>
          </a:p>
        </p:txBody>
      </p:sp>
      <p:sp>
        <p:nvSpPr>
          <p:cNvPr id="6" name="Téglalap 5"/>
          <p:cNvSpPr/>
          <p:nvPr/>
        </p:nvSpPr>
        <p:spPr>
          <a:xfrm>
            <a:off x="286914" y="18448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Ivy leíró XML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628801"/>
            <a:ext cx="4578102" cy="1080120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286914" y="3057318"/>
            <a:ext cx="3154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Maven megfelelője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669" y="3356994"/>
            <a:ext cx="3048000" cy="885825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251520" y="4660059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Használat Ant build fájlban</a:t>
            </a:r>
            <a:endParaRPr lang="en-US" sz="2400" dirty="0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8311" y="5121724"/>
            <a:ext cx="5457825" cy="155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922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npm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hlinkClick r:id="rId2"/>
              </a:rPr>
              <a:t>https://www.npmjs.com/</a:t>
            </a:r>
            <a:endParaRPr lang="hu-HU" sz="2800" dirty="0"/>
          </a:p>
          <a:p>
            <a:r>
              <a:rPr lang="hu-HU" sz="2800" dirty="0"/>
              <a:t>JavaScript csomagkezelő</a:t>
            </a:r>
          </a:p>
          <a:p>
            <a:r>
              <a:rPr lang="hu-HU" sz="2800" dirty="0"/>
              <a:t>JS csomagok/modulok kezelése</a:t>
            </a:r>
          </a:p>
          <a:p>
            <a:pPr lvl="1"/>
            <a:r>
              <a:rPr lang="hu-HU" sz="2400" dirty="0"/>
              <a:t>Letöltése</a:t>
            </a:r>
          </a:p>
          <a:p>
            <a:pPr lvl="1"/>
            <a:r>
              <a:rPr lang="hu-HU" sz="2400" dirty="0"/>
              <a:t>Frissítése</a:t>
            </a:r>
          </a:p>
          <a:p>
            <a:r>
              <a:rPr lang="hu-HU" sz="2800" dirty="0"/>
              <a:t>JS csomag</a:t>
            </a:r>
          </a:p>
          <a:p>
            <a:pPr lvl="1"/>
            <a:r>
              <a:rPr lang="hu-HU" sz="2400" dirty="0"/>
              <a:t>Egy JS mappa, benne egy </a:t>
            </a:r>
            <a:r>
              <a:rPr lang="hu-H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package.json</a:t>
            </a:r>
            <a:r>
              <a:rPr lang="hu-HU" sz="2400" dirty="0"/>
              <a:t> fájllal</a:t>
            </a:r>
          </a:p>
          <a:p>
            <a:r>
              <a:rPr lang="hu-HU" sz="2800" dirty="0"/>
              <a:t>JS modul</a:t>
            </a:r>
          </a:p>
          <a:p>
            <a:pPr lvl="1"/>
            <a:r>
              <a:rPr lang="hu-HU" sz="2400" dirty="0"/>
              <a:t>Bármi, amit a </a:t>
            </a:r>
            <a:r>
              <a:rPr lang="hu-H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require() </a:t>
            </a:r>
            <a:r>
              <a:rPr lang="hu-HU" sz="2400" dirty="0"/>
              <a:t>segítségével be lehet tölteni egy Node.js programban</a:t>
            </a:r>
            <a:endParaRPr lang="en-US" sz="2400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788538"/>
            <a:ext cx="1536508" cy="153650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5877272"/>
            <a:ext cx="3501150" cy="3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654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none"/>
              <a:t>PIP</a:t>
            </a:r>
            <a:endParaRPr lang="hu-HU" cap="non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hlinkClick r:id="rId2"/>
              </a:rPr>
              <a:t>https://github.com/pypa/pip</a:t>
            </a:r>
            <a:endParaRPr lang="hu-HU" sz="2400" dirty="0"/>
          </a:p>
          <a:p>
            <a:r>
              <a:rPr lang="hu-HU" sz="2400" dirty="0"/>
              <a:t>Python Packaging Authority által javasolt módszer Python függőségek telepítéséhez</a:t>
            </a:r>
          </a:p>
          <a:p>
            <a:r>
              <a:rPr lang="hu-HU" sz="2400" dirty="0"/>
              <a:t>Függőségek telepítése több forrásból</a:t>
            </a:r>
          </a:p>
          <a:p>
            <a:pPr lvl="1"/>
            <a:r>
              <a:rPr lang="hu-HU" sz="2000" dirty="0">
                <a:hlinkClick r:id="rId3"/>
              </a:rPr>
              <a:t>PyPi</a:t>
            </a:r>
            <a:r>
              <a:rPr lang="hu-HU" sz="2000" dirty="0"/>
              <a:t> (Python Package Index)</a:t>
            </a:r>
          </a:p>
          <a:p>
            <a:pPr lvl="1"/>
            <a:r>
              <a:rPr lang="hu-HU" sz="2000" dirty="0"/>
              <a:t>VCS</a:t>
            </a:r>
          </a:p>
          <a:p>
            <a:pPr lvl="1"/>
            <a:r>
              <a:rPr lang="hu-HU" sz="2000" dirty="0"/>
              <a:t>Lokális projekt</a:t>
            </a:r>
          </a:p>
          <a:p>
            <a:pPr lvl="1"/>
            <a:r>
              <a:rPr lang="hu-HU" sz="2000" dirty="0"/>
              <a:t>Disztribúció fájlok</a:t>
            </a:r>
          </a:p>
          <a:p>
            <a:r>
              <a:rPr lang="hu-HU" sz="2400" dirty="0"/>
              <a:t>Közvetlen modul név/verzió alapján történő telepítés</a:t>
            </a:r>
          </a:p>
          <a:p>
            <a:r>
              <a:rPr lang="hu-HU" sz="2400" dirty="0"/>
              <a:t>Requirements file alapján</a:t>
            </a:r>
          </a:p>
          <a:p>
            <a:pPr lvl="1"/>
            <a:r>
              <a:rPr lang="hu-HU" sz="2000" dirty="0"/>
              <a:t>Több modul listája, amelyek pip-el telepíthetők</a:t>
            </a:r>
          </a:p>
          <a:p>
            <a:pPr lvl="1"/>
            <a:r>
              <a:rPr lang="hu-HU" sz="2000" dirty="0"/>
              <a:t>Verziószám megkötések</a:t>
            </a:r>
            <a:endParaRPr lang="en-US" sz="2000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206771"/>
            <a:ext cx="1800200" cy="8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333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Pip requirements file példa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484784"/>
            <a:ext cx="6397427" cy="524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446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https://rubygems.org/</a:t>
            </a:r>
            <a:endParaRPr lang="hu-HU" sz="2800" dirty="0"/>
          </a:p>
          <a:p>
            <a:r>
              <a:rPr lang="hu-HU" sz="2800" dirty="0"/>
              <a:t>Ruby csomagkezelő</a:t>
            </a:r>
          </a:p>
          <a:p>
            <a:r>
              <a:rPr lang="hu-HU" sz="2800" dirty="0"/>
              <a:t>„gem”</a:t>
            </a:r>
          </a:p>
          <a:p>
            <a:pPr lvl="1"/>
            <a:r>
              <a:rPr lang="hu-HU" sz="2400" dirty="0"/>
              <a:t>Tetszőleges kód, ami a Ruby környezetben fut</a:t>
            </a:r>
          </a:p>
          <a:p>
            <a:pPr lvl="1"/>
            <a:r>
              <a:rPr lang="hu-HU" sz="2400" dirty="0"/>
              <a:t>Parancssori program</a:t>
            </a:r>
          </a:p>
          <a:p>
            <a:r>
              <a:rPr lang="hu-HU" sz="2800" dirty="0"/>
              <a:t>Ruby kódban elhelyezett </a:t>
            </a:r>
            <a:r>
              <a:rPr lang="hu-H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require</a:t>
            </a:r>
            <a:r>
              <a:rPr lang="hu-HU" sz="2800" dirty="0"/>
              <a:t> utasítás</a:t>
            </a:r>
          </a:p>
          <a:p>
            <a:pPr lvl="1"/>
            <a:r>
              <a:rPr lang="hu-HU" sz="2400" dirty="0"/>
              <a:t>A hivatkozott gem letöltése, és megfelelő helyre történő elhelyezése</a:t>
            </a:r>
          </a:p>
          <a:p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RubyGems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268760"/>
            <a:ext cx="1081517" cy="124312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922" y="5085184"/>
            <a:ext cx="328612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68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FIGYELMET!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043608" y="3933056"/>
            <a:ext cx="5356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i="1" dirty="0">
                <a:solidFill>
                  <a:schemeClr val="bg1"/>
                </a:solidFill>
              </a:rPr>
              <a:t>„A tananyag az EFOP-3.5.1-16-2017-00004 pályázat támogatásával készült.”</a:t>
            </a:r>
            <a:endParaRPr lang="hu-H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Build automatizáció története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556792"/>
            <a:ext cx="8389440" cy="4824288"/>
          </a:xfrm>
        </p:spPr>
        <p:txBody>
          <a:bodyPr>
            <a:normAutofit lnSpcReduction="10000"/>
          </a:bodyPr>
          <a:lstStyle/>
          <a:p>
            <a:r>
              <a:rPr lang="hu-HU" sz="2800" b="1" dirty="0"/>
              <a:t>1977</a:t>
            </a:r>
            <a:r>
              <a:rPr lang="hu-HU" sz="2800" dirty="0"/>
              <a:t>: make eszköz Unix rendszerre</a:t>
            </a:r>
          </a:p>
          <a:p>
            <a:pPr lvl="1"/>
            <a:r>
              <a:rPr lang="hu-HU" sz="2400" dirty="0"/>
              <a:t>A szoftver építés folyamatának automatizálása már ekkor sem új ötlet</a:t>
            </a:r>
          </a:p>
          <a:p>
            <a:r>
              <a:rPr lang="hu-HU" sz="2800" b="1" dirty="0"/>
              <a:t>1990</a:t>
            </a:r>
            <a:r>
              <a:rPr lang="hu-HU" sz="2800" dirty="0"/>
              <a:t>-es évek: a RAD és IDE eszközök számának növekedésével a „make” típusú eszközök száma megnő</a:t>
            </a:r>
          </a:p>
          <a:p>
            <a:pPr lvl="1"/>
            <a:r>
              <a:rPr lang="hu-HU" sz="2400" dirty="0"/>
              <a:t>Vegyes fogadtatásban van részük</a:t>
            </a:r>
          </a:p>
          <a:p>
            <a:r>
              <a:rPr lang="hu-HU" sz="2800" b="1" dirty="0"/>
              <a:t>2000</a:t>
            </a:r>
            <a:r>
              <a:rPr lang="hu-HU" sz="2800" dirty="0"/>
              <a:t>-es évek: noha az ötlet nem új és nem is specifikus az agilis módszerekre, az agilis megközelítés ezen eszközök újra virágzását hozza el</a:t>
            </a:r>
            <a:endParaRPr lang="en-US" sz="2800" dirty="0"/>
          </a:p>
          <a:p>
            <a:pPr marL="914400" lvl="2" indent="0">
              <a:buNone/>
            </a:pPr>
            <a:r>
              <a:rPr lang="hu-HU" sz="1800" dirty="0"/>
              <a:t>	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5994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Build automatizáció típusa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773064"/>
            <a:ext cx="8389440" cy="4824288"/>
          </a:xfrm>
        </p:spPr>
        <p:txBody>
          <a:bodyPr>
            <a:normAutofit fontScale="92500" lnSpcReduction="20000"/>
          </a:bodyPr>
          <a:lstStyle/>
          <a:p>
            <a:r>
              <a:rPr lang="hu-HU" sz="2400" dirty="0"/>
              <a:t>Buil automatizáló eszközök</a:t>
            </a:r>
          </a:p>
          <a:p>
            <a:pPr lvl="1"/>
            <a:r>
              <a:rPr lang="hu-HU" sz="2000" dirty="0"/>
              <a:t>Elsődleges cél a build folyamat automatizálása</a:t>
            </a:r>
          </a:p>
          <a:p>
            <a:pPr lvl="1"/>
            <a:r>
              <a:rPr lang="hu-HU" sz="2000" dirty="0"/>
              <a:t>„Make”-hez hasonló eszközök</a:t>
            </a:r>
          </a:p>
          <a:p>
            <a:pPr lvl="2"/>
            <a:r>
              <a:rPr lang="hu-HU" sz="1800" dirty="0"/>
              <a:t>Konkrétan „make” alapú eszközök</a:t>
            </a:r>
          </a:p>
          <a:p>
            <a:pPr lvl="2"/>
            <a:r>
              <a:rPr lang="hu-HU" sz="1800" dirty="0"/>
              <a:t>Nem „make” alapú eszközök</a:t>
            </a:r>
          </a:p>
          <a:p>
            <a:r>
              <a:rPr lang="hu-HU" sz="2600" dirty="0"/>
              <a:t>Build szkript generáló eszközök</a:t>
            </a:r>
          </a:p>
          <a:p>
            <a:pPr lvl="1"/>
            <a:r>
              <a:rPr lang="hu-HU" sz="2200" dirty="0"/>
              <a:t>A fenti eszközök leíró fájljainak automatikus generálása</a:t>
            </a:r>
          </a:p>
          <a:p>
            <a:r>
              <a:rPr lang="hu-HU" sz="2400" dirty="0"/>
              <a:t>Build automatizáló szerverek (CI)</a:t>
            </a:r>
          </a:p>
          <a:p>
            <a:pPr lvl="1"/>
            <a:r>
              <a:rPr lang="hu-HU" sz="2000" dirty="0"/>
              <a:t>Általános, web-es alapú eszközök</a:t>
            </a:r>
          </a:p>
          <a:p>
            <a:pPr lvl="1"/>
            <a:r>
              <a:rPr lang="hu-HU" sz="2000" dirty="0"/>
              <a:t>A fenti build eszközöket hívják meg valamilyen ütemezésben</a:t>
            </a:r>
          </a:p>
          <a:p>
            <a:pPr lvl="2"/>
            <a:r>
              <a:rPr lang="hu-HU" sz="1800" dirty="0"/>
              <a:t>Fix ütemezés alapján</a:t>
            </a:r>
          </a:p>
          <a:p>
            <a:pPr lvl="2"/>
            <a:r>
              <a:rPr lang="hu-HU" sz="1800" dirty="0"/>
              <a:t>Forráskód változás alapján</a:t>
            </a:r>
          </a:p>
          <a:p>
            <a:pPr lvl="1"/>
            <a:r>
              <a:rPr lang="hu-HU" sz="2000" dirty="0"/>
              <a:t>Cél nem a fordítás automatizálása, hanem a build folyamat rendszeres ellenőrzése (unit test)</a:t>
            </a:r>
            <a:endParaRPr lang="en-US" sz="2400" dirty="0"/>
          </a:p>
          <a:p>
            <a:pPr lvl="2"/>
            <a:endParaRPr lang="hu-HU" sz="2000" dirty="0"/>
          </a:p>
          <a:p>
            <a:pPr marL="914400" lvl="2" indent="0">
              <a:buNone/>
            </a:pPr>
            <a:r>
              <a:rPr lang="hu-HU" sz="1800" dirty="0"/>
              <a:t>	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8667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Kapcsolódó fogalmak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629048"/>
            <a:ext cx="8389440" cy="4824288"/>
          </a:xfrm>
        </p:spPr>
        <p:txBody>
          <a:bodyPr>
            <a:normAutofit/>
          </a:bodyPr>
          <a:lstStyle/>
          <a:p>
            <a:r>
              <a:rPr lang="hu-HU" sz="2800" dirty="0"/>
              <a:t>Konfiguráció menedzsment</a:t>
            </a:r>
          </a:p>
          <a:p>
            <a:pPr lvl="1"/>
            <a:r>
              <a:rPr lang="hu-HU" sz="2400" dirty="0"/>
              <a:t>Még magasabb szint</a:t>
            </a:r>
          </a:p>
          <a:p>
            <a:pPr lvl="1"/>
            <a:r>
              <a:rPr lang="hu-HU" sz="2400" dirty="0"/>
              <a:t>Nem csak a build, CI-t foglalja magában</a:t>
            </a:r>
          </a:p>
          <a:p>
            <a:pPr lvl="2"/>
            <a:r>
              <a:rPr lang="hu-HU" sz="1800" dirty="0"/>
              <a:t>Verziókövetés is</a:t>
            </a:r>
          </a:p>
          <a:p>
            <a:pPr lvl="2"/>
            <a:r>
              <a:rPr lang="hu-HU" sz="1800" dirty="0"/>
              <a:t>Személyek</a:t>
            </a:r>
          </a:p>
          <a:p>
            <a:pPr lvl="2"/>
            <a:r>
              <a:rPr lang="hu-HU" sz="1800" dirty="0"/>
              <a:t>Változás követés</a:t>
            </a:r>
          </a:p>
          <a:p>
            <a:pPr lvl="2"/>
            <a:r>
              <a:rPr lang="hu-HU" sz="1800" dirty="0"/>
              <a:t>Stb.</a:t>
            </a:r>
          </a:p>
          <a:p>
            <a:r>
              <a:rPr lang="hu-HU" sz="2800" dirty="0"/>
              <a:t>Csomag kezelő eszközök</a:t>
            </a:r>
          </a:p>
          <a:p>
            <a:pPr lvl="1"/>
            <a:r>
              <a:rPr lang="hu-HU" sz="2400" dirty="0"/>
              <a:t>Telepítő csomagok előállítása/kezelése</a:t>
            </a:r>
          </a:p>
          <a:p>
            <a:pPr lvl="1"/>
            <a:r>
              <a:rPr lang="hu-HU" sz="2400" dirty="0"/>
              <a:t>Függőségek kezelése</a:t>
            </a:r>
          </a:p>
          <a:p>
            <a:pPr lvl="1"/>
            <a:r>
              <a:rPr lang="hu-HU" sz="2400" dirty="0"/>
              <a:t>Központi repository-k használata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0600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636179" cy="936104"/>
          </a:xfrm>
        </p:spPr>
        <p:txBody>
          <a:bodyPr>
            <a:normAutofit/>
          </a:bodyPr>
          <a:lstStyle/>
          <a:p>
            <a:r>
              <a:rPr lang="hu-HU" dirty="0"/>
              <a:t>Buil automatizáló eszközök általános tulajdonságai</a:t>
            </a:r>
            <a:endParaRPr lang="en-US" dirty="0"/>
          </a:p>
        </p:txBody>
      </p:sp>
      <p:sp>
        <p:nvSpPr>
          <p:cNvPr id="9" name="Szövegdoboz 8"/>
          <p:cNvSpPr txBox="1"/>
          <p:nvPr/>
        </p:nvSpPr>
        <p:spPr>
          <a:xfrm>
            <a:off x="323529" y="1628800"/>
            <a:ext cx="828092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A build lépései egy vagy több leíró fájlban vannak megadva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/>
              <a:t>Egy központi leíró, több másik leíró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/>
              <a:t>A leírók egymásra hivatkozhatnak (pl. inlcude, stb.)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/>
              <a:t>A leírók nyelve</a:t>
            </a:r>
          </a:p>
          <a:p>
            <a:pPr lvl="2"/>
            <a:r>
              <a:rPr lang="hu-HU" dirty="0"/>
              <a:t>- Egyedi, domain specifikus nyelv (DSL)</a:t>
            </a:r>
          </a:p>
          <a:p>
            <a:pPr lvl="2"/>
            <a:r>
              <a:rPr lang="hu-HU" dirty="0"/>
              <a:t>- XML</a:t>
            </a:r>
          </a:p>
          <a:p>
            <a:pPr lvl="2"/>
            <a:r>
              <a:rPr lang="hu-HU" dirty="0"/>
              <a:t>- JSON</a:t>
            </a:r>
          </a:p>
          <a:p>
            <a:pPr lvl="2"/>
            <a:r>
              <a:rPr lang="hu-HU" dirty="0"/>
              <a:t>- Más szkriptnyelv (pl. Groovy, Python)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A build leírót egy vagy több binárisból álló program értelmezi és hajtja végre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/>
              <a:t>Vagy maga a szkript interpreter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5126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Dependency management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629048"/>
            <a:ext cx="8389440" cy="4824288"/>
          </a:xfrm>
        </p:spPr>
        <p:txBody>
          <a:bodyPr>
            <a:normAutofit lnSpcReduction="10000"/>
          </a:bodyPr>
          <a:lstStyle/>
          <a:p>
            <a:r>
              <a:rPr lang="hu-HU" sz="2400" dirty="0"/>
              <a:t>A legtöbb korszerű build automatizáló eszköznek része</a:t>
            </a:r>
          </a:p>
          <a:p>
            <a:r>
              <a:rPr lang="hu-HU" sz="2400" dirty="0">
                <a:hlinkClick r:id="rId2"/>
              </a:rPr>
              <a:t>Dependency hell</a:t>
            </a:r>
            <a:r>
              <a:rPr lang="hu-HU" sz="2400" dirty="0"/>
              <a:t> </a:t>
            </a:r>
          </a:p>
          <a:p>
            <a:pPr lvl="1"/>
            <a:r>
              <a:rPr lang="hu-HU" sz="2000" dirty="0"/>
              <a:t>Software A v1.5 csak lib a &gt;v1.3 és lib b &gt;v2.3.0-al működik</a:t>
            </a:r>
          </a:p>
          <a:p>
            <a:pPr lvl="1"/>
            <a:r>
              <a:rPr lang="hu-HU" sz="2000" dirty="0"/>
              <a:t>lib a &gt;v1.3 számára szüksége lib c 2.x és lib d &gt;1.1.0</a:t>
            </a:r>
          </a:p>
          <a:p>
            <a:pPr lvl="1"/>
            <a:r>
              <a:rPr lang="hu-HU" sz="2000" dirty="0"/>
              <a:t>lib b-nek függősége lib c &gt;2.1</a:t>
            </a:r>
          </a:p>
          <a:p>
            <a:pPr lvl="1"/>
            <a:r>
              <a:rPr lang="hu-HU" sz="2000" dirty="0"/>
              <a:t>lib c függ…</a:t>
            </a:r>
          </a:p>
          <a:p>
            <a:pPr lvl="1"/>
            <a:r>
              <a:rPr lang="hu-HU" sz="2000" dirty="0"/>
              <a:t>lib d függ…</a:t>
            </a:r>
          </a:p>
          <a:p>
            <a:r>
              <a:rPr lang="hu-HU" sz="2400" dirty="0"/>
              <a:t>Dependency management eszköz automatikusan kezeli</a:t>
            </a:r>
          </a:p>
          <a:p>
            <a:pPr lvl="1"/>
            <a:r>
              <a:rPr lang="hu-HU" sz="2000" dirty="0"/>
              <a:t>Explicit könyvtár (3rd party lib) verziók</a:t>
            </a:r>
          </a:p>
          <a:p>
            <a:pPr lvl="1"/>
            <a:r>
              <a:rPr lang="hu-HU" sz="2000" dirty="0"/>
              <a:t>Központi repository-k használata az egyes könyvtárak egyes verzióinak letöltéséhez</a:t>
            </a:r>
          </a:p>
          <a:p>
            <a:pPr lvl="1"/>
            <a:r>
              <a:rPr lang="hu-HU" sz="2000" dirty="0"/>
              <a:t>Függőségek automatikus letöltése</a:t>
            </a:r>
          </a:p>
          <a:p>
            <a:pPr lvl="1"/>
            <a:r>
              <a:rPr lang="hu-HU" sz="2000" dirty="0"/>
              <a:t>Függőségek tranzitív letöltése</a:t>
            </a:r>
            <a:endParaRPr lang="en-US" sz="2000" dirty="0"/>
          </a:p>
          <a:p>
            <a:endParaRPr lang="hu-HU" sz="18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4272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Dependency management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7989" y="1556792"/>
            <a:ext cx="8389440" cy="5112568"/>
          </a:xfrm>
        </p:spPr>
        <p:txBody>
          <a:bodyPr>
            <a:normAutofit fontScale="85000" lnSpcReduction="20000"/>
          </a:bodyPr>
          <a:lstStyle/>
          <a:p>
            <a:r>
              <a:rPr lang="hu-HU" sz="3300" dirty="0"/>
              <a:t>Lehet különálló eszköz is</a:t>
            </a:r>
          </a:p>
          <a:p>
            <a:r>
              <a:rPr lang="hu-HU" sz="3300" dirty="0"/>
              <a:t>Tipikusan szkript nyelveknél/browser környezetben, ahol nincs build</a:t>
            </a:r>
          </a:p>
          <a:p>
            <a:pPr lvl="1"/>
            <a:r>
              <a:rPr lang="hu-HU" sz="2400" dirty="0"/>
              <a:t>Interpretáltak, de a függőségek ugyanúgy problémát okoznak</a:t>
            </a:r>
          </a:p>
          <a:p>
            <a:pPr lvl="1"/>
            <a:r>
              <a:rPr lang="hu-HU" sz="2400" dirty="0"/>
              <a:t>JavaScript</a:t>
            </a:r>
          </a:p>
          <a:p>
            <a:pPr lvl="2"/>
            <a:r>
              <a:rPr lang="hu-HU" sz="1900" dirty="0"/>
              <a:t>npm</a:t>
            </a:r>
          </a:p>
          <a:p>
            <a:pPr lvl="2"/>
            <a:r>
              <a:rPr lang="hu-HU" sz="1900" dirty="0"/>
              <a:t>Browserify</a:t>
            </a:r>
          </a:p>
          <a:p>
            <a:pPr lvl="2"/>
            <a:r>
              <a:rPr lang="hu-HU" sz="1900" dirty="0"/>
              <a:t>Jam</a:t>
            </a:r>
          </a:p>
          <a:p>
            <a:pPr lvl="2"/>
            <a:r>
              <a:rPr lang="hu-HU" sz="1900" dirty="0"/>
              <a:t>Bower</a:t>
            </a:r>
          </a:p>
          <a:p>
            <a:pPr lvl="1"/>
            <a:r>
              <a:rPr lang="hu-HU" sz="2400" dirty="0"/>
              <a:t>Python</a:t>
            </a:r>
          </a:p>
          <a:p>
            <a:pPr lvl="2"/>
            <a:r>
              <a:rPr lang="hu-HU" sz="1900" dirty="0"/>
              <a:t>pip</a:t>
            </a:r>
          </a:p>
          <a:p>
            <a:pPr lvl="1"/>
            <a:r>
              <a:rPr lang="hu-HU" sz="2400" dirty="0"/>
              <a:t>PHP</a:t>
            </a:r>
            <a:endParaRPr lang="hu-HU" sz="2100" dirty="0"/>
          </a:p>
          <a:p>
            <a:pPr lvl="2"/>
            <a:r>
              <a:rPr lang="hu-HU" sz="1900" dirty="0"/>
              <a:t>Composer</a:t>
            </a:r>
          </a:p>
          <a:p>
            <a:pPr lvl="1"/>
            <a:r>
              <a:rPr lang="hu-HU" sz="2400" dirty="0"/>
              <a:t>.NET</a:t>
            </a:r>
          </a:p>
          <a:p>
            <a:pPr lvl="2"/>
            <a:r>
              <a:rPr lang="hu-HU" sz="1900" dirty="0"/>
              <a:t>NuGet</a:t>
            </a:r>
          </a:p>
          <a:p>
            <a:pPr lvl="1"/>
            <a:r>
              <a:rPr lang="hu-HU" sz="2400" dirty="0"/>
              <a:t>General</a:t>
            </a:r>
          </a:p>
          <a:p>
            <a:pPr lvl="2"/>
            <a:r>
              <a:rPr lang="hu-HU" sz="1900" dirty="0" err="1"/>
              <a:t>Nanny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652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</TotalTime>
  <Words>1745</Words>
  <Application>Microsoft Office PowerPoint</Application>
  <PresentationFormat>Diavetítés a képernyőre (4:3 oldalarány)</PresentationFormat>
  <Paragraphs>351</Paragraphs>
  <Slides>37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37</vt:i4>
      </vt:variant>
    </vt:vector>
  </HeadingPairs>
  <TitlesOfParts>
    <vt:vector size="42" baseType="lpstr">
      <vt:lpstr>Arial</vt:lpstr>
      <vt:lpstr>Calibri</vt:lpstr>
      <vt:lpstr>Courier New</vt:lpstr>
      <vt:lpstr>Webdings</vt:lpstr>
      <vt:lpstr>Office-téma</vt:lpstr>
      <vt:lpstr>Build automatizálás és dependency management fogalma és eszközei</vt:lpstr>
      <vt:lpstr>Build automatizáció</vt:lpstr>
      <vt:lpstr>Build automatizáció előnyei</vt:lpstr>
      <vt:lpstr>Build automatizáció története</vt:lpstr>
      <vt:lpstr>Build automatizáció típusa</vt:lpstr>
      <vt:lpstr>Kapcsolódó fogalmak</vt:lpstr>
      <vt:lpstr>Buil automatizáló eszközök általános tulajdonságai</vt:lpstr>
      <vt:lpstr>Dependency management</vt:lpstr>
      <vt:lpstr>Dependency management</vt:lpstr>
      <vt:lpstr>Konkrét build eszközök</vt:lpstr>
      <vt:lpstr>Make</vt:lpstr>
      <vt:lpstr>Make Targets és Rules</vt:lpstr>
      <vt:lpstr>Make példa</vt:lpstr>
      <vt:lpstr>Ant</vt:lpstr>
      <vt:lpstr>Ant példa</vt:lpstr>
      <vt:lpstr>Maven</vt:lpstr>
      <vt:lpstr>Maven életciklus és célok</vt:lpstr>
      <vt:lpstr>Maven életciklus</vt:lpstr>
      <vt:lpstr>Maven projekt struktúra</vt:lpstr>
      <vt:lpstr>Maven POM.xml példa</vt:lpstr>
      <vt:lpstr>Maven repository</vt:lpstr>
      <vt:lpstr>Gradle</vt:lpstr>
      <vt:lpstr>Gradle teljes példa</vt:lpstr>
      <vt:lpstr>Mit használnak a nagyok?</vt:lpstr>
      <vt:lpstr>Build leíró generálók</vt:lpstr>
      <vt:lpstr>CMake</vt:lpstr>
      <vt:lpstr>CMAKE példa</vt:lpstr>
      <vt:lpstr>CMVN</vt:lpstr>
      <vt:lpstr>Build eszközök összehasonlítása</vt:lpstr>
      <vt:lpstr>Konkrét dependency management eszközök</vt:lpstr>
      <vt:lpstr>Apache Ivy</vt:lpstr>
      <vt:lpstr>Apache Ivy példa</vt:lpstr>
      <vt:lpstr>npm</vt:lpstr>
      <vt:lpstr>PIP</vt:lpstr>
      <vt:lpstr>Pip requirements file példa</vt:lpstr>
      <vt:lpstr>RubyGems</vt:lpstr>
      <vt:lpstr>KÖSZÖNÖM  A FIGYELMET!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Péter Hegedűs</cp:lastModifiedBy>
  <cp:revision>87</cp:revision>
  <dcterms:created xsi:type="dcterms:W3CDTF">2014-03-03T11:13:53Z</dcterms:created>
  <dcterms:modified xsi:type="dcterms:W3CDTF">2023-09-20T06:05:16Z</dcterms:modified>
</cp:coreProperties>
</file>