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35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5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 varScale="1">
        <p:scale>
          <a:sx n="153" d="100"/>
          <a:sy n="153" d="100"/>
        </p:scale>
        <p:origin x="2020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2023. 09. 22.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0095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2023. 09. 22.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2023. 09. 22.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2023. 09. 22.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2023. 09. 22.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2023. 09. 22.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2023. 09. 22.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2023. 09. 22.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2023. 09. 22.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jenkins.io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travis-ci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jetbrains.com/teamcity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about.gitlab.com/features/gitlab-ci-c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omparison_of_continuous_integration_softwar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gerritcodereview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about.gitlab.com/features/#revie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codacy.com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jetbrains.com/upsourc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352928" cy="2736304"/>
          </a:xfrm>
        </p:spPr>
        <p:txBody>
          <a:bodyPr/>
          <a:lstStyle/>
          <a:p>
            <a:r>
              <a:rPr lang="hu-HU" dirty="0"/>
              <a:t>Folyamatos integráció (continuous integration) és </a:t>
            </a:r>
            <a:r>
              <a:rPr lang="en-US" dirty="0"/>
              <a:t>code review</a:t>
            </a:r>
            <a:r>
              <a:rPr lang="hu-HU" dirty="0"/>
              <a:t> fogalma és eszközei</a:t>
            </a: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-1188640" y="5653088"/>
            <a:ext cx="7488832" cy="12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Webdings" pitchFamily="18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■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SzTx/>
              <a:buFont typeface="Webdings" pitchFamily="18" charset="2"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Vállalati Információs Rendszerek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9100"/>
              </a:buClr>
              <a:buSzTx/>
              <a:buFont typeface="Webdings" pitchFamily="18" charset="2"/>
              <a:buNone/>
              <a:tabLst/>
              <a:defRPr/>
            </a:pPr>
            <a:r>
              <a:rPr kumimoji="0" lang="hu-HU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2017-2023, </a:t>
            </a:r>
            <a:r>
              <a:rPr kumimoji="0" lang="hu-HU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Dr. Hegedűs Péter</a:t>
            </a: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852203" cy="936104"/>
          </a:xfrm>
        </p:spPr>
        <p:txBody>
          <a:bodyPr/>
          <a:lstStyle/>
          <a:p>
            <a:r>
              <a:rPr lang="hu-HU" dirty="0"/>
              <a:t>Folyamatos integráció eszközei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556792"/>
            <a:ext cx="8389440" cy="4968552"/>
          </a:xfrm>
        </p:spPr>
        <p:txBody>
          <a:bodyPr>
            <a:normAutofit/>
          </a:bodyPr>
          <a:lstStyle/>
          <a:p>
            <a:r>
              <a:rPr lang="hu-HU" sz="2400" dirty="0"/>
              <a:t>Szerver komponensek</a:t>
            </a:r>
          </a:p>
          <a:p>
            <a:pPr lvl="1"/>
            <a:r>
              <a:rPr lang="hu-HU" sz="2000" dirty="0"/>
              <a:t>CS/build server</a:t>
            </a:r>
          </a:p>
          <a:p>
            <a:pPr lvl="1"/>
            <a:r>
              <a:rPr lang="hu-HU" sz="2000" dirty="0"/>
              <a:t>Fizikai vagy virtuális gép</a:t>
            </a:r>
          </a:p>
          <a:p>
            <a:pPr lvl="1"/>
            <a:r>
              <a:rPr lang="hu-HU" sz="2000" dirty="0"/>
              <a:t>VCS kapcsolat</a:t>
            </a:r>
          </a:p>
          <a:p>
            <a:pPr lvl="1"/>
            <a:r>
              <a:rPr lang="hu-HU" sz="2000" dirty="0"/>
              <a:t>Build automatizáció</a:t>
            </a:r>
          </a:p>
          <a:p>
            <a:r>
              <a:rPr lang="hu-HU" sz="2400" dirty="0"/>
              <a:t>Egyéb funkciók</a:t>
            </a:r>
          </a:p>
          <a:p>
            <a:pPr lvl="1"/>
            <a:r>
              <a:rPr lang="hu-HU" sz="2000" dirty="0"/>
              <a:t>Kód analízis</a:t>
            </a:r>
          </a:p>
          <a:p>
            <a:pPr lvl="1"/>
            <a:r>
              <a:rPr lang="hu-HU" sz="2000" dirty="0"/>
              <a:t>Kód lefedettség</a:t>
            </a:r>
          </a:p>
          <a:p>
            <a:pPr lvl="1"/>
            <a:r>
              <a:rPr lang="hu-HU" sz="2000" dirty="0"/>
              <a:t>Kódminőség riportok</a:t>
            </a:r>
          </a:p>
          <a:p>
            <a:pPr lvl="1"/>
            <a:r>
              <a:rPr lang="hu-HU" sz="2000" dirty="0"/>
              <a:t>Pipeline-ok</a:t>
            </a:r>
          </a:p>
          <a:p>
            <a:pPr lvl="1"/>
            <a:r>
              <a:rPr lang="hu-HU" sz="2000" dirty="0"/>
              <a:t>Build összehasonlítás</a:t>
            </a:r>
          </a:p>
          <a:p>
            <a:pPr lvl="1"/>
            <a:r>
              <a:rPr lang="hu-HU" sz="2000" dirty="0"/>
              <a:t>IDE integráció</a:t>
            </a:r>
          </a:p>
          <a:p>
            <a:pPr lvl="1"/>
            <a:r>
              <a:rPr lang="hu-HU" sz="2000" dirty="0"/>
              <a:t>Egyéb eszközök támogatása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2823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6284251" cy="936104"/>
          </a:xfrm>
        </p:spPr>
        <p:txBody>
          <a:bodyPr/>
          <a:lstStyle/>
          <a:p>
            <a:r>
              <a:rPr lang="hu-HU" dirty="0"/>
              <a:t>Folyamatos integráció eszközei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5048" y="1197000"/>
            <a:ext cx="8389440" cy="4824288"/>
          </a:xfrm>
        </p:spPr>
        <p:txBody>
          <a:bodyPr/>
          <a:lstStyle/>
          <a:p>
            <a:pPr algn="just"/>
            <a:endParaRPr lang="hu-HU" sz="2400" dirty="0"/>
          </a:p>
          <a:p>
            <a:pPr lvl="1"/>
            <a:endParaRPr lang="hu-HU" sz="2000" dirty="0"/>
          </a:p>
          <a:p>
            <a:pPr lvl="1"/>
            <a:endParaRPr lang="hu-HU" sz="1600" dirty="0"/>
          </a:p>
          <a:p>
            <a:pPr marL="914400" lvl="2" indent="0">
              <a:buNone/>
            </a:pPr>
            <a:r>
              <a:rPr lang="hu-HU" sz="1800" dirty="0"/>
              <a:t>	</a:t>
            </a:r>
          </a:p>
          <a:p>
            <a:pPr lvl="1"/>
            <a:endParaRPr lang="en-US" sz="2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47989" y="1772816"/>
            <a:ext cx="758039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Nyílt forrású/ingyenes eszközök</a:t>
            </a:r>
          </a:p>
          <a:p>
            <a:pPr lvl="1"/>
            <a:r>
              <a:rPr lang="hu-HU" sz="2000" dirty="0"/>
              <a:t>- Jenkins</a:t>
            </a:r>
          </a:p>
          <a:p>
            <a:pPr lvl="1"/>
            <a:r>
              <a:rPr lang="hu-HU" sz="2000" dirty="0"/>
              <a:t>- Go CD (szakmai segítségnyújtás fizetős)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/>
              <a:t>Ipar/fizetős eszközök</a:t>
            </a:r>
          </a:p>
          <a:p>
            <a:pPr lvl="1"/>
            <a:r>
              <a:rPr lang="hu-HU" sz="2000" dirty="0"/>
              <a:t>- TeamCity (van ingyenes, korlátozott változata)</a:t>
            </a:r>
          </a:p>
          <a:p>
            <a:pPr lvl="1"/>
            <a:r>
              <a:rPr lang="hu-HU" sz="2000" dirty="0"/>
              <a:t>- Travis CI (GitHub open source projektekhez és az első 100 build-hez ingyenes)</a:t>
            </a:r>
          </a:p>
          <a:p>
            <a:pPr lvl="1"/>
            <a:r>
              <a:rPr lang="hu-HU" sz="2000" dirty="0"/>
              <a:t>- Bamboo</a:t>
            </a:r>
          </a:p>
          <a:p>
            <a:pPr lvl="1"/>
            <a:r>
              <a:rPr lang="hu-HU" sz="2000" dirty="0"/>
              <a:t>- GitLab CI (van ingyenes, próbaverziója)</a:t>
            </a:r>
          </a:p>
          <a:p>
            <a:pPr lvl="1"/>
            <a:r>
              <a:rPr lang="hu-HU" sz="2000" dirty="0"/>
              <a:t>- CircleCI (van ingyenes, próbaverziója)</a:t>
            </a:r>
          </a:p>
          <a:p>
            <a:pPr lvl="1"/>
            <a:r>
              <a:rPr lang="hu-HU" sz="2000" dirty="0"/>
              <a:t>- Codeship (havi 100 build ingyenes)</a:t>
            </a:r>
          </a:p>
          <a:p>
            <a:pPr lvl="1"/>
            <a:r>
              <a:rPr lang="hu-HU" sz="2000" dirty="0"/>
              <a:t>- Codefresh (havi 200build, 5 párhuzamos build, 1 környezet ingyenes)</a:t>
            </a:r>
          </a:p>
        </p:txBody>
      </p:sp>
    </p:spTree>
    <p:extLst>
      <p:ext uri="{BB962C8B-B14F-4D97-AF65-F5344CB8AC3E}">
        <p14:creationId xmlns:p14="http://schemas.microsoft.com/office/powerpoint/2010/main" val="890363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Jenkins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556792"/>
            <a:ext cx="8389440" cy="4824288"/>
          </a:xfrm>
        </p:spPr>
        <p:txBody>
          <a:bodyPr>
            <a:normAutofit fontScale="92500" lnSpcReduction="10000"/>
          </a:bodyPr>
          <a:lstStyle/>
          <a:p>
            <a:r>
              <a:rPr lang="hu-HU" sz="2400" dirty="0">
                <a:hlinkClick r:id="rId2"/>
              </a:rPr>
              <a:t>https://jenkins.io/</a:t>
            </a:r>
            <a:endParaRPr lang="hu-HU" sz="2400" dirty="0"/>
          </a:p>
          <a:p>
            <a:r>
              <a:rPr lang="hu-HU" sz="2400" dirty="0"/>
              <a:t>Nyílt forrású, 2011-ben jelent meg</a:t>
            </a:r>
          </a:p>
          <a:p>
            <a:r>
              <a:rPr lang="hu-HU" sz="2400" dirty="0"/>
              <a:t>Java nyelven írt</a:t>
            </a:r>
          </a:p>
          <a:p>
            <a:r>
              <a:rPr lang="hu-HU" sz="2400" dirty="0"/>
              <a:t>A Hudson CI eszközből származik</a:t>
            </a:r>
          </a:p>
          <a:p>
            <a:r>
              <a:rPr lang="hu-HU" sz="2400" dirty="0"/>
              <a:t>Alapból Apache Tomcat konténerben fut</a:t>
            </a:r>
          </a:p>
          <a:p>
            <a:r>
              <a:rPr lang="hu-HU" sz="2400" dirty="0"/>
              <a:t>VCS támogatás		Build támogatás</a:t>
            </a:r>
          </a:p>
          <a:p>
            <a:pPr lvl="1"/>
            <a:r>
              <a:rPr lang="hu-HU" sz="2000" dirty="0"/>
              <a:t>AccuRev			- Ant</a:t>
            </a:r>
          </a:p>
          <a:p>
            <a:pPr lvl="1"/>
            <a:r>
              <a:rPr lang="hu-HU" sz="2000" dirty="0"/>
              <a:t>CVS			- Maven</a:t>
            </a:r>
          </a:p>
          <a:p>
            <a:pPr lvl="1"/>
            <a:r>
              <a:rPr lang="hu-HU" sz="2000" dirty="0"/>
              <a:t>SVN			- Shell/batch szkript</a:t>
            </a:r>
          </a:p>
          <a:p>
            <a:pPr lvl="1"/>
            <a:r>
              <a:rPr lang="hu-HU" sz="2000" dirty="0"/>
              <a:t>Git			- + számos plug-in </a:t>
            </a:r>
          </a:p>
          <a:p>
            <a:pPr lvl="1"/>
            <a:r>
              <a:rPr lang="hu-HU" sz="2000" dirty="0"/>
              <a:t>Mercurial</a:t>
            </a:r>
          </a:p>
          <a:p>
            <a:pPr lvl="1"/>
            <a:r>
              <a:rPr lang="hu-HU" sz="2000" dirty="0"/>
              <a:t>Perforce</a:t>
            </a:r>
          </a:p>
          <a:p>
            <a:pPr lvl="1"/>
            <a:r>
              <a:rPr lang="hu-HU" sz="2000" dirty="0"/>
              <a:t>ClearCase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389" y="1340768"/>
            <a:ext cx="2480611" cy="162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39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Travis CI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5048" y="1197000"/>
            <a:ext cx="8389440" cy="4824288"/>
          </a:xfrm>
        </p:spPr>
        <p:txBody>
          <a:bodyPr/>
          <a:lstStyle/>
          <a:p>
            <a:endParaRPr lang="hu-HU" sz="2400" dirty="0"/>
          </a:p>
          <a:p>
            <a:pPr lvl="1"/>
            <a:endParaRPr lang="hu-HU" sz="2000" dirty="0"/>
          </a:p>
          <a:p>
            <a:pPr lvl="1"/>
            <a:endParaRPr lang="hu-HU" sz="1600" dirty="0"/>
          </a:p>
          <a:p>
            <a:pPr marL="914400" lvl="2" indent="0">
              <a:buNone/>
            </a:pPr>
            <a:r>
              <a:rPr lang="hu-HU" sz="1800" dirty="0"/>
              <a:t>	</a:t>
            </a:r>
          </a:p>
          <a:p>
            <a:pPr lvl="1"/>
            <a:endParaRPr lang="en-US" sz="2400" dirty="0"/>
          </a:p>
        </p:txBody>
      </p:sp>
      <p:sp>
        <p:nvSpPr>
          <p:cNvPr id="5" name="Téglalap 4"/>
          <p:cNvSpPr/>
          <p:nvPr/>
        </p:nvSpPr>
        <p:spPr>
          <a:xfrm>
            <a:off x="323528" y="1556792"/>
            <a:ext cx="655272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hlinkClick r:id="rId2"/>
              </a:rPr>
              <a:t>https://travis-ci.org/</a:t>
            </a: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Hosted megoldás</a:t>
            </a:r>
          </a:p>
          <a:p>
            <a:pPr lvl="1"/>
            <a:r>
              <a:rPr lang="hu-HU" sz="2000" dirty="0"/>
              <a:t>- CI szolgáltatás GitHub projektekhez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Saját telepítés fizetős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Ruby nyelven írt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YAML alapú konfiguráció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Minden GitHub commit után lefut</a:t>
            </a:r>
          </a:p>
          <a:p>
            <a:pPr lvl="1"/>
            <a:r>
              <a:rPr lang="hu-HU" sz="2000" dirty="0"/>
              <a:t>- Branchek is konfigurálhatók</a:t>
            </a:r>
          </a:p>
          <a:p>
            <a:pPr lvl="1"/>
            <a:r>
              <a:rPr lang="hu-HU" sz="2000" dirty="0"/>
              <a:t>- Értesítés e-mailben vagy IRC üzenetben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Külső eszközökkel integrálható</a:t>
            </a:r>
          </a:p>
          <a:p>
            <a:pPr lvl="1"/>
            <a:r>
              <a:rPr lang="hu-HU" sz="2000" dirty="0"/>
              <a:t>- Lefedettség mérő (coverage), statikus elemző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Számos nyelv fordításának támogatása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955" y="1375936"/>
            <a:ext cx="2786533" cy="9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11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TeamCity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628800"/>
            <a:ext cx="8389440" cy="4896544"/>
          </a:xfrm>
        </p:spPr>
        <p:txBody>
          <a:bodyPr>
            <a:normAutofit lnSpcReduction="10000"/>
          </a:bodyPr>
          <a:lstStyle/>
          <a:p>
            <a:r>
              <a:rPr lang="hu-HU" sz="2400" dirty="0">
                <a:hlinkClick r:id="rId2"/>
              </a:rPr>
              <a:t>https://www.jetbrains.com/teamcity/</a:t>
            </a:r>
            <a:endParaRPr lang="hu-HU" sz="2400" dirty="0"/>
          </a:p>
          <a:p>
            <a:r>
              <a:rPr lang="hu-HU" sz="2400" dirty="0"/>
              <a:t>JetBrains fejleszti (IntelliJ, PyCharm, stb.)</a:t>
            </a:r>
          </a:p>
          <a:p>
            <a:r>
              <a:rPr lang="hu-HU" sz="2400" dirty="0"/>
              <a:t>Java nyelven írt, 2006</a:t>
            </a:r>
          </a:p>
          <a:p>
            <a:r>
              <a:rPr lang="hu-HU" sz="2400" dirty="0"/>
              <a:t>Fizetős</a:t>
            </a:r>
          </a:p>
          <a:p>
            <a:r>
              <a:rPr lang="hu-HU" sz="2400" dirty="0"/>
              <a:t>Extra szolgáltatások</a:t>
            </a:r>
          </a:p>
          <a:p>
            <a:pPr lvl="1"/>
            <a:r>
              <a:rPr lang="hu-HU" sz="2000" dirty="0"/>
              <a:t>Gated commit (commit előtti build futtatás)</a:t>
            </a:r>
          </a:p>
          <a:p>
            <a:pPr lvl="1"/>
            <a:r>
              <a:rPr lang="hu-HU" sz="2000" dirty="0"/>
              <a:t>Build grid</a:t>
            </a:r>
          </a:p>
          <a:p>
            <a:pPr lvl="1"/>
            <a:r>
              <a:rPr lang="hu-HU" sz="2000" dirty="0"/>
              <a:t>Integrált kódlefedettség, inspekció és duplikátum keresés</a:t>
            </a:r>
          </a:p>
          <a:p>
            <a:pPr lvl="1"/>
            <a:r>
              <a:rPr lang="hu-HU" sz="2000" dirty="0"/>
              <a:t>IDE integráció</a:t>
            </a:r>
          </a:p>
          <a:p>
            <a:pPr lvl="1"/>
            <a:r>
              <a:rPr lang="hu-HU" sz="2000" dirty="0"/>
              <a:t>Java, .NET, Ruby támogatás</a:t>
            </a:r>
          </a:p>
          <a:p>
            <a:r>
              <a:rPr lang="hu-HU" sz="2400" dirty="0"/>
              <a:t>VCS támogatás</a:t>
            </a:r>
          </a:p>
          <a:p>
            <a:pPr lvl="1"/>
            <a:r>
              <a:rPr lang="hu-HU" sz="2000" dirty="0"/>
              <a:t>SVN, Perforce, CVS, Git, Mercurial, Visual Studio Team Services, stb.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196752"/>
            <a:ext cx="2527785" cy="165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66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38406"/>
            <a:ext cx="4700075" cy="936104"/>
          </a:xfrm>
        </p:spPr>
        <p:txBody>
          <a:bodyPr/>
          <a:lstStyle/>
          <a:p>
            <a:r>
              <a:rPr lang="hu-HU" dirty="0"/>
              <a:t>GitLab CI</a:t>
            </a:r>
            <a:endParaRPr lang="en-US" dirty="0"/>
          </a:p>
        </p:txBody>
      </p:sp>
      <p:sp>
        <p:nvSpPr>
          <p:cNvPr id="3" name="Téglalap 2"/>
          <p:cNvSpPr/>
          <p:nvPr/>
        </p:nvSpPr>
        <p:spPr>
          <a:xfrm>
            <a:off x="539552" y="1556792"/>
            <a:ext cx="669674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hlinkClick r:id="rId2"/>
              </a:rPr>
              <a:t>https://about.gitlab.com/features/gitlab-ci-cd/</a:t>
            </a: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GitLab szerves része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Nyílt forráskódú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Skálázható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Multi-platform</a:t>
            </a:r>
          </a:p>
          <a:p>
            <a:pPr lvl="1"/>
            <a:r>
              <a:rPr lang="hu-HU" sz="2000" dirty="0"/>
              <a:t>- Java, PHP, Ruby, C, stb.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Párhuzamos build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Pipeline mechanizmus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Docker támogatás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GitLab Runner</a:t>
            </a:r>
          </a:p>
          <a:p>
            <a:pPr lvl="1"/>
            <a:r>
              <a:rPr lang="hu-HU" sz="2000" dirty="0"/>
              <a:t>- Build futtatását végzi</a:t>
            </a:r>
          </a:p>
          <a:p>
            <a:pPr lvl="1"/>
            <a:r>
              <a:rPr lang="hu-HU" sz="2000" dirty="0"/>
              <a:t>- Go-ban íródott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3598635"/>
            <a:ext cx="3582837" cy="229780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701" y="1412776"/>
            <a:ext cx="1758779" cy="98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58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780195" cy="936104"/>
          </a:xfrm>
        </p:spPr>
        <p:txBody>
          <a:bodyPr/>
          <a:lstStyle/>
          <a:p>
            <a:r>
              <a:rPr lang="hu-HU" dirty="0"/>
              <a:t>CI eszközök összehasonlítása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701056"/>
            <a:ext cx="8389440" cy="4824288"/>
          </a:xfrm>
        </p:spPr>
        <p:txBody>
          <a:bodyPr>
            <a:normAutofit/>
          </a:bodyPr>
          <a:lstStyle/>
          <a:p>
            <a:r>
              <a:rPr lang="hu-HU" sz="2400" dirty="0">
                <a:hlinkClick r:id="rId2"/>
              </a:rPr>
              <a:t>https://en.wikipedia.org/wiki/Comparison_of_continuous_integration_software</a:t>
            </a:r>
            <a:endParaRPr lang="hu-HU" sz="2400" dirty="0"/>
          </a:p>
          <a:p>
            <a:r>
              <a:rPr lang="hu-HU" sz="2400" dirty="0"/>
              <a:t>Platform</a:t>
            </a:r>
          </a:p>
          <a:p>
            <a:r>
              <a:rPr lang="hu-HU" sz="2400" dirty="0"/>
              <a:t>Licensz</a:t>
            </a:r>
          </a:p>
          <a:p>
            <a:r>
              <a:rPr lang="hu-HU" sz="2400" dirty="0"/>
              <a:t>Támogatott build eszközök</a:t>
            </a:r>
          </a:p>
          <a:p>
            <a:r>
              <a:rPr lang="hu-HU" sz="2400" dirty="0"/>
              <a:t>Értesítés küldés</a:t>
            </a:r>
          </a:p>
          <a:p>
            <a:r>
              <a:rPr lang="hu-HU" sz="2400" dirty="0"/>
              <a:t>IDE integráció</a:t>
            </a:r>
          </a:p>
          <a:p>
            <a:r>
              <a:rPr lang="hu-HU" sz="2400" dirty="0"/>
              <a:t>Egyéb integráció</a:t>
            </a:r>
          </a:p>
          <a:p>
            <a:r>
              <a:rPr lang="hu-HU" sz="2400" dirty="0"/>
              <a:t>VCS támogatás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8585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492163" cy="936104"/>
          </a:xfrm>
        </p:spPr>
        <p:txBody>
          <a:bodyPr/>
          <a:lstStyle/>
          <a:p>
            <a:r>
              <a:rPr lang="hu-HU" dirty="0"/>
              <a:t>Mit használnak a nagyok?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701056"/>
            <a:ext cx="8389440" cy="4824288"/>
          </a:xfrm>
        </p:spPr>
        <p:txBody>
          <a:bodyPr>
            <a:normAutofit/>
          </a:bodyPr>
          <a:lstStyle/>
          <a:p>
            <a:r>
              <a:rPr lang="hu-HU" sz="2800" dirty="0"/>
              <a:t>Nincs sok nyilvános adat</a:t>
            </a:r>
          </a:p>
          <a:p>
            <a:r>
              <a:rPr lang="hu-HU" sz="2800" dirty="0"/>
              <a:t>Sokan egyedi, saját megoldásokat használnak</a:t>
            </a:r>
          </a:p>
          <a:p>
            <a:r>
              <a:rPr lang="hu-HU" sz="2800" dirty="0"/>
              <a:t>A következők azonban gyakoriak</a:t>
            </a:r>
          </a:p>
          <a:p>
            <a:pPr lvl="1"/>
            <a:r>
              <a:rPr lang="hu-HU" sz="2000" dirty="0"/>
              <a:t>Jenkins</a:t>
            </a:r>
          </a:p>
          <a:p>
            <a:pPr lvl="1"/>
            <a:r>
              <a:rPr lang="hu-HU" sz="2000" dirty="0"/>
              <a:t>TeamCity</a:t>
            </a:r>
          </a:p>
          <a:p>
            <a:pPr lvl="1"/>
            <a:r>
              <a:rPr lang="hu-HU" sz="2000" dirty="0"/>
              <a:t>Bamboo</a:t>
            </a:r>
          </a:p>
          <a:p>
            <a:pPr lvl="1"/>
            <a:r>
              <a:rPr lang="hu-HU" sz="2000" dirty="0"/>
              <a:t>Buildbot</a:t>
            </a:r>
          </a:p>
          <a:p>
            <a:pPr lvl="1"/>
            <a:r>
              <a:rPr lang="hu-HU" sz="2000" dirty="0"/>
              <a:t>Go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356992"/>
            <a:ext cx="5916339" cy="361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28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852203" cy="936104"/>
          </a:xfrm>
        </p:spPr>
        <p:txBody>
          <a:bodyPr/>
          <a:lstStyle/>
          <a:p>
            <a:r>
              <a:rPr lang="hu-HU" dirty="0"/>
              <a:t>Kód átvizsgálás (code review)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r>
              <a:rPr lang="hu-HU" sz="2800" dirty="0"/>
              <a:t>A minőségbiztosítás másik zászlóshajója</a:t>
            </a:r>
          </a:p>
          <a:p>
            <a:pPr lvl="1"/>
            <a:r>
              <a:rPr lang="hu-HU" sz="2400" dirty="0"/>
              <a:t>CI és tesztelés mellett/előtt</a:t>
            </a:r>
          </a:p>
          <a:p>
            <a:r>
              <a:rPr lang="hu-HU" sz="2800" dirty="0"/>
              <a:t>Forráskód változtatások kézi ellenőrzése</a:t>
            </a:r>
          </a:p>
          <a:p>
            <a:pPr lvl="1"/>
            <a:r>
              <a:rPr lang="hu-HU" sz="2400" dirty="0"/>
              <a:t>Fejlesztési folyamat részeként</a:t>
            </a:r>
          </a:p>
          <a:p>
            <a:pPr lvl="1"/>
            <a:r>
              <a:rPr lang="hu-HU" sz="2400" dirty="0"/>
              <a:t>Mielőtt új kód bekerülhetne a VCS/CI vérkeringésbe</a:t>
            </a:r>
          </a:p>
          <a:p>
            <a:pPr lvl="1"/>
            <a:r>
              <a:rPr lang="hu-HU" sz="2400" dirty="0"/>
              <a:t>Fejlesztők egymás kódját ellenőrzik</a:t>
            </a:r>
          </a:p>
          <a:p>
            <a:pPr lvl="2"/>
            <a:r>
              <a:rPr lang="hu-HU" sz="2000" dirty="0"/>
              <a:t>Minőségjavítás</a:t>
            </a:r>
          </a:p>
          <a:p>
            <a:pPr lvl="2"/>
            <a:r>
              <a:rPr lang="hu-HU" sz="2000" dirty="0"/>
              <a:t>Hibák korai feltárása</a:t>
            </a:r>
          </a:p>
          <a:p>
            <a:r>
              <a:rPr lang="hu-HU" sz="2800" dirty="0"/>
              <a:t>Code review típusai</a:t>
            </a:r>
          </a:p>
          <a:p>
            <a:pPr lvl="1"/>
            <a:r>
              <a:rPr lang="hu-HU" sz="2400" dirty="0"/>
              <a:t>Wakthrough</a:t>
            </a:r>
          </a:p>
          <a:p>
            <a:pPr lvl="1"/>
            <a:r>
              <a:rPr lang="hu-HU" sz="2400" dirty="0"/>
              <a:t>Technical review</a:t>
            </a:r>
          </a:p>
          <a:p>
            <a:pPr lvl="1"/>
            <a:r>
              <a:rPr lang="hu-HU" sz="2400" dirty="0" err="1"/>
              <a:t>Inspection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006522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Walkthrough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916832"/>
            <a:ext cx="7848872" cy="4248472"/>
          </a:xfrm>
        </p:spPr>
        <p:txBody>
          <a:bodyPr>
            <a:normAutofit lnSpcReduction="10000"/>
          </a:bodyPr>
          <a:lstStyle/>
          <a:p>
            <a:r>
              <a:rPr lang="hu-HU" dirty="0"/>
              <a:t>Nem formális folyamat</a:t>
            </a:r>
          </a:p>
          <a:p>
            <a:r>
              <a:rPr lang="hu-HU" dirty="0"/>
              <a:t>A forráskód szerzője vezeti</a:t>
            </a:r>
          </a:p>
          <a:p>
            <a:pPr lvl="1"/>
            <a:r>
              <a:rPr lang="hu-HU" dirty="0"/>
              <a:t>Elmagyarázza az átvizsgálandó kód/dokumentum tartalmát</a:t>
            </a:r>
          </a:p>
          <a:p>
            <a:r>
              <a:rPr lang="hu-HU" dirty="0"/>
              <a:t>Célja inkább a tudás transzfer</a:t>
            </a:r>
          </a:p>
          <a:p>
            <a:r>
              <a:rPr lang="hu-HU" dirty="0"/>
              <a:t>A résztvevők beavatása</a:t>
            </a:r>
          </a:p>
          <a:p>
            <a:r>
              <a:rPr lang="hu-HU" dirty="0"/>
              <a:t>A megoldás átbeszélése, helyességének validálása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69273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Folyamatos integráció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4824288"/>
          </a:xfrm>
        </p:spPr>
        <p:txBody>
          <a:bodyPr>
            <a:normAutofit lnSpcReduction="10000"/>
          </a:bodyPr>
          <a:lstStyle/>
          <a:p>
            <a:r>
              <a:rPr lang="hu-HU" sz="2800" dirty="0"/>
              <a:t>Összes fejlesztői forráskód változat folyamatos összefésülése</a:t>
            </a:r>
          </a:p>
          <a:p>
            <a:pPr lvl="1"/>
            <a:r>
              <a:rPr lang="hu-HU" sz="2400" dirty="0"/>
              <a:t>Egy központi, közös verzióba</a:t>
            </a:r>
          </a:p>
          <a:p>
            <a:pPr lvl="1"/>
            <a:r>
              <a:rPr lang="hu-HU" sz="2400" dirty="0"/>
              <a:t>Napi többszöri merge</a:t>
            </a:r>
          </a:p>
          <a:p>
            <a:pPr lvl="1"/>
            <a:r>
              <a:rPr lang="hu-HU" sz="2400" dirty="0"/>
              <a:t>Az összefésült változat build-je</a:t>
            </a:r>
          </a:p>
          <a:p>
            <a:r>
              <a:rPr lang="hu-HU" sz="2800" dirty="0"/>
              <a:t>1991-ben jelent meg a kifejezés</a:t>
            </a:r>
          </a:p>
          <a:p>
            <a:pPr lvl="1"/>
            <a:r>
              <a:rPr lang="hu-HU" sz="2400" dirty="0"/>
              <a:t>Grady Booch</a:t>
            </a:r>
          </a:p>
          <a:p>
            <a:pPr lvl="1"/>
            <a:r>
              <a:rPr lang="hu-HU" sz="2400" dirty="0"/>
              <a:t>Napi szintű integrációt javasoltak</a:t>
            </a:r>
          </a:p>
          <a:p>
            <a:r>
              <a:rPr lang="hu-HU" sz="2800" dirty="0"/>
              <a:t>Később az XP model adoptálta</a:t>
            </a:r>
          </a:p>
          <a:p>
            <a:pPr lvl="1"/>
            <a:r>
              <a:rPr lang="hu-HU" sz="2400" dirty="0"/>
              <a:t>Bevezette a napi többszöri integrációt</a:t>
            </a:r>
          </a:p>
          <a:p>
            <a:pPr lvl="1"/>
            <a:r>
              <a:rPr lang="hu-HU" sz="2400" dirty="0"/>
              <a:t>Akár napi néhány 10-szer 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90827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Technical review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Kevésbé formális folyamat</a:t>
            </a:r>
          </a:p>
          <a:p>
            <a:pPr lvl="1"/>
            <a:r>
              <a:rPr lang="hu-HU" sz="2400" dirty="0"/>
              <a:t>Pontosabban bármi lehet a teljesen informálistól a formálisig</a:t>
            </a:r>
          </a:p>
          <a:p>
            <a:r>
              <a:rPr lang="hu-HU" sz="2800" dirty="0"/>
              <a:t>Egy kiképzett moderátor vezeti</a:t>
            </a:r>
          </a:p>
          <a:p>
            <a:r>
              <a:rPr lang="hu-HU" sz="2800" dirty="0"/>
              <a:t>Gyakran peer review, a menedzsment részvétele nélkül</a:t>
            </a:r>
          </a:p>
          <a:p>
            <a:r>
              <a:rPr lang="hu-HU" sz="2800" dirty="0"/>
              <a:t>Célok a hibák korai feltárása</a:t>
            </a:r>
          </a:p>
          <a:p>
            <a:r>
              <a:rPr lang="hu-HU" sz="2800" dirty="0"/>
              <a:t>Korai technikai irányvonalak tisztázása</a:t>
            </a:r>
          </a:p>
          <a:p>
            <a:r>
              <a:rPr lang="hu-HU" sz="2800" dirty="0"/>
              <a:t>A résztvevők technikai informálása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67561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Inspection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3040" y="1701056"/>
            <a:ext cx="8389440" cy="4824288"/>
          </a:xfrm>
        </p:spPr>
        <p:txBody>
          <a:bodyPr>
            <a:normAutofit lnSpcReduction="10000"/>
          </a:bodyPr>
          <a:lstStyle/>
          <a:p>
            <a:r>
              <a:rPr lang="hu-HU" sz="2400" dirty="0"/>
              <a:t>Leginkább formális folyamat</a:t>
            </a:r>
          </a:p>
          <a:p>
            <a:r>
              <a:rPr lang="hu-HU" sz="2400" dirty="0"/>
              <a:t>Egy gyakorlott moderátor vezeti</a:t>
            </a:r>
          </a:p>
          <a:p>
            <a:r>
              <a:rPr lang="hu-HU" sz="2400" dirty="0"/>
              <a:t>A review-ra szánt dokumentumok/kód már a review előtt átnézésre kerülnek</a:t>
            </a:r>
          </a:p>
          <a:p>
            <a:pPr lvl="1"/>
            <a:r>
              <a:rPr lang="hu-HU" sz="2000" dirty="0"/>
              <a:t>A közös megbeszélésen ezeket egyeztetik</a:t>
            </a:r>
          </a:p>
          <a:p>
            <a:r>
              <a:rPr lang="hu-HU" sz="2400" dirty="0"/>
              <a:t>A folyamat során talált hibák naplózásra, lejegyzésre kerülnek</a:t>
            </a:r>
          </a:p>
          <a:p>
            <a:r>
              <a:rPr lang="hu-HU" sz="2400" dirty="0"/>
              <a:t>A review után egy formális utókövetés (follow-up) is megtörténik a moderátor által</a:t>
            </a:r>
          </a:p>
          <a:p>
            <a:r>
              <a:rPr lang="hu-HU" sz="2400" dirty="0"/>
              <a:t>A cél általában a kód/dokumentum minőségének javítása</a:t>
            </a:r>
          </a:p>
          <a:p>
            <a:r>
              <a:rPr lang="hu-HU" sz="2400" dirty="0"/>
              <a:t>Hibák felfedezése</a:t>
            </a:r>
          </a:p>
          <a:p>
            <a:r>
              <a:rPr lang="hu-HU" sz="2400" dirty="0"/>
              <a:t>Információ csere</a:t>
            </a:r>
          </a:p>
        </p:txBody>
      </p:sp>
    </p:spTree>
    <p:extLst>
      <p:ext uri="{BB962C8B-B14F-4D97-AF65-F5344CB8AC3E}">
        <p14:creationId xmlns:p14="http://schemas.microsoft.com/office/powerpoint/2010/main" val="1776917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Code review eszközei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629048"/>
            <a:ext cx="8389440" cy="4824288"/>
          </a:xfrm>
        </p:spPr>
        <p:txBody>
          <a:bodyPr>
            <a:normAutofit fontScale="92500" lnSpcReduction="10000"/>
          </a:bodyPr>
          <a:lstStyle/>
          <a:p>
            <a:r>
              <a:rPr lang="hu-HU" sz="2800" dirty="0"/>
              <a:t>Tipikusan web alapú kollaboratív eszközök</a:t>
            </a:r>
          </a:p>
          <a:p>
            <a:pPr lvl="1"/>
            <a:r>
              <a:rPr lang="hu-HU" sz="2400" dirty="0"/>
              <a:t>„Offline” kód átvizsgálás</a:t>
            </a:r>
          </a:p>
          <a:p>
            <a:r>
              <a:rPr lang="hu-HU" sz="2800" dirty="0"/>
              <a:t>Fejlesztők egymás forráskód módosításait áttekinthetik</a:t>
            </a:r>
          </a:p>
          <a:p>
            <a:pPr lvl="1"/>
            <a:r>
              <a:rPr lang="hu-HU" sz="2400" dirty="0"/>
              <a:t>Egy diff-hez hasonló webes nézeten</a:t>
            </a:r>
          </a:p>
          <a:p>
            <a:pPr lvl="1"/>
            <a:r>
              <a:rPr lang="hu-HU" sz="2400" dirty="0"/>
              <a:t>Megjegyzések beszúrása, akár kódsor szinten</a:t>
            </a:r>
          </a:p>
          <a:p>
            <a:r>
              <a:rPr lang="hu-HU" sz="2800" dirty="0"/>
              <a:t>Tipikus eszközök</a:t>
            </a:r>
          </a:p>
          <a:p>
            <a:pPr lvl="1"/>
            <a:r>
              <a:rPr lang="hu-HU" sz="2400" dirty="0"/>
              <a:t>Gerrit</a:t>
            </a:r>
          </a:p>
          <a:p>
            <a:pPr lvl="1"/>
            <a:r>
              <a:rPr lang="hu-HU" sz="2400" dirty="0"/>
              <a:t>Rietveld</a:t>
            </a:r>
          </a:p>
          <a:p>
            <a:pPr lvl="1"/>
            <a:r>
              <a:rPr lang="hu-HU" sz="2400" dirty="0"/>
              <a:t>GitLab</a:t>
            </a:r>
          </a:p>
          <a:p>
            <a:pPr lvl="1"/>
            <a:r>
              <a:rPr lang="hu-HU" sz="2400" dirty="0"/>
              <a:t>Codacy</a:t>
            </a:r>
          </a:p>
          <a:p>
            <a:pPr lvl="1"/>
            <a:r>
              <a:rPr lang="hu-HU" sz="2400" dirty="0"/>
              <a:t>Upsource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680059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Gerrit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>
                <a:hlinkClick r:id="rId2"/>
              </a:rPr>
              <a:t>https://www.gerritcodereview.com/</a:t>
            </a:r>
            <a:endParaRPr lang="hu-HU" dirty="0"/>
          </a:p>
          <a:p>
            <a:r>
              <a:rPr lang="hu-HU" dirty="0"/>
              <a:t>Rietveld fork-ja</a:t>
            </a:r>
          </a:p>
          <a:p>
            <a:r>
              <a:rPr lang="hu-HU" dirty="0"/>
              <a:t>Code review eszköz Git-hez</a:t>
            </a:r>
          </a:p>
          <a:p>
            <a:r>
              <a:rPr lang="hu-HU" dirty="0"/>
              <a:t>Web alapú megjelenítés</a:t>
            </a:r>
          </a:p>
          <a:p>
            <a:r>
              <a:rPr lang="hu-HU" dirty="0"/>
              <a:t>Régi és új forráskód megjelenítése diff nézetben</a:t>
            </a:r>
          </a:p>
          <a:p>
            <a:r>
              <a:rPr lang="hu-HU" dirty="0"/>
              <a:t>Sor alapú kommentelés</a:t>
            </a:r>
          </a:p>
          <a:p>
            <a:r>
              <a:rPr lang="hu-HU" dirty="0"/>
              <a:t>Git repository-k kezelése</a:t>
            </a:r>
          </a:p>
          <a:p>
            <a:r>
              <a:rPr lang="hu-HU" dirty="0"/>
              <a:t>Plug-in támogatás</a:t>
            </a:r>
          </a:p>
          <a:p>
            <a:r>
              <a:rPr lang="hu-HU" dirty="0"/>
              <a:t>Java + GWT (JS) megjelenítés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484784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43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988107" cy="936104"/>
          </a:xfrm>
        </p:spPr>
        <p:txBody>
          <a:bodyPr/>
          <a:lstStyle/>
          <a:p>
            <a:r>
              <a:rPr lang="hu-HU" dirty="0"/>
              <a:t>Gerrit kód nézet</a:t>
            </a:r>
            <a:endParaRPr lang="en-US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852936"/>
            <a:ext cx="856895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03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Gerrit felhasználói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7989" y="1690466"/>
            <a:ext cx="7868427" cy="4762869"/>
          </a:xfrm>
        </p:spPr>
        <p:txBody>
          <a:bodyPr>
            <a:normAutofit/>
          </a:bodyPr>
          <a:lstStyle/>
          <a:p>
            <a:r>
              <a:rPr lang="hu-HU" sz="2400" dirty="0"/>
              <a:t>Android</a:t>
            </a:r>
          </a:p>
          <a:p>
            <a:r>
              <a:rPr lang="hu-HU" sz="2400" dirty="0"/>
              <a:t>Chrome OS</a:t>
            </a:r>
          </a:p>
          <a:p>
            <a:r>
              <a:rPr lang="hu-HU" sz="2400" dirty="0"/>
              <a:t>eBay</a:t>
            </a:r>
          </a:p>
          <a:p>
            <a:r>
              <a:rPr lang="hu-HU" sz="2400" dirty="0"/>
              <a:t>Eclipse Foundation</a:t>
            </a:r>
          </a:p>
          <a:p>
            <a:r>
              <a:rPr lang="hu-HU" sz="2400" dirty="0"/>
              <a:t>Garmin</a:t>
            </a:r>
          </a:p>
          <a:p>
            <a:r>
              <a:rPr lang="hu-HU" sz="2400" dirty="0"/>
              <a:t>Go</a:t>
            </a:r>
          </a:p>
          <a:p>
            <a:r>
              <a:rPr lang="hu-HU" sz="2400" dirty="0"/>
              <a:t>GWT</a:t>
            </a:r>
          </a:p>
          <a:p>
            <a:r>
              <a:rPr lang="hu-HU" sz="2400" dirty="0"/>
              <a:t>LibreOffice</a:t>
            </a:r>
          </a:p>
          <a:p>
            <a:r>
              <a:rPr lang="hu-HU" sz="2400" dirty="0"/>
              <a:t>OpenStack</a:t>
            </a:r>
          </a:p>
          <a:p>
            <a:r>
              <a:rPr lang="hu-HU" sz="2400" dirty="0"/>
              <a:t>Qt</a:t>
            </a:r>
          </a:p>
        </p:txBody>
      </p:sp>
    </p:spTree>
    <p:extLst>
      <p:ext uri="{BB962C8B-B14F-4D97-AF65-F5344CB8AC3E}">
        <p14:creationId xmlns:p14="http://schemas.microsoft.com/office/powerpoint/2010/main" val="905089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GitLab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628800"/>
            <a:ext cx="8389440" cy="4824288"/>
          </a:xfrm>
        </p:spPr>
        <p:txBody>
          <a:bodyPr>
            <a:normAutofit/>
          </a:bodyPr>
          <a:lstStyle/>
          <a:p>
            <a:r>
              <a:rPr lang="hu-HU" sz="2800" dirty="0">
                <a:hlinkClick r:id="rId2"/>
              </a:rPr>
              <a:t>https://about.gitlab.com/features/#review</a:t>
            </a:r>
            <a:endParaRPr lang="hu-HU" sz="2800" dirty="0"/>
          </a:p>
          <a:p>
            <a:r>
              <a:rPr lang="hu-HU" sz="2800" dirty="0"/>
              <a:t>GitLab része</a:t>
            </a:r>
          </a:p>
          <a:p>
            <a:r>
              <a:rPr lang="hu-HU" sz="2800" dirty="0"/>
              <a:t>Jóváhagyás mechanizmus</a:t>
            </a:r>
          </a:p>
          <a:p>
            <a:r>
              <a:rPr lang="hu-HU" sz="2800" dirty="0"/>
              <a:t>Inline kommentezés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005064"/>
            <a:ext cx="6024575" cy="273630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620" y="1268760"/>
            <a:ext cx="1763688" cy="62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77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Codacy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70080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hu-HU" sz="2800" dirty="0">
                <a:hlinkClick r:id="rId2"/>
              </a:rPr>
              <a:t>https://www.codacy.com/</a:t>
            </a:r>
            <a:endParaRPr lang="hu-HU" sz="2800" dirty="0"/>
          </a:p>
          <a:p>
            <a:r>
              <a:rPr lang="hu-HU" sz="2800" dirty="0"/>
              <a:t>Szokásos funkcionalitás +</a:t>
            </a:r>
          </a:p>
          <a:p>
            <a:pPr lvl="1"/>
            <a:r>
              <a:rPr lang="hu-HU" sz="2400" dirty="0"/>
              <a:t>Statikus elemzés</a:t>
            </a:r>
          </a:p>
          <a:p>
            <a:pPr lvl="1"/>
            <a:r>
              <a:rPr lang="hu-HU" sz="2400" dirty="0"/>
              <a:t>Python, Ruby, PHP, Java, JS, Scala, Swift, TypeScript támogatás</a:t>
            </a:r>
          </a:p>
          <a:p>
            <a:pPr lvl="1"/>
            <a:r>
              <a:rPr lang="hu-HU" sz="2400" dirty="0"/>
              <a:t>Git integráció</a:t>
            </a:r>
          </a:p>
          <a:p>
            <a:pPr lvl="1"/>
            <a:r>
              <a:rPr lang="hu-HU" sz="2400" dirty="0"/>
              <a:t>Kód minőség osztályozás minden commit-ra</a:t>
            </a:r>
          </a:p>
          <a:p>
            <a:r>
              <a:rPr lang="hu-HU" sz="2800" dirty="0"/>
              <a:t>Magas konfigurálhatóság</a:t>
            </a:r>
          </a:p>
          <a:p>
            <a:r>
              <a:rPr lang="hu-HU" sz="2800" dirty="0"/>
              <a:t>Nyílt, ingyenes</a:t>
            </a:r>
          </a:p>
          <a:p>
            <a:r>
              <a:rPr lang="hu-HU" sz="2800" dirty="0"/>
              <a:t>Más eszközökkel való integrálhatóság</a:t>
            </a:r>
          </a:p>
          <a:p>
            <a:pPr lvl="1"/>
            <a:r>
              <a:rPr lang="hu-HU" sz="2400" dirty="0"/>
              <a:t>Jenkins, GitHub, Bitbucket, JIRA, stb.</a:t>
            </a:r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083" y="1628800"/>
            <a:ext cx="2360315" cy="44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70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Codacy felület</a:t>
            </a:r>
            <a:endParaRPr lang="en-US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2896"/>
            <a:ext cx="8389938" cy="257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08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492163" cy="936104"/>
          </a:xfrm>
        </p:spPr>
        <p:txBody>
          <a:bodyPr/>
          <a:lstStyle/>
          <a:p>
            <a:r>
              <a:rPr lang="hu-HU" dirty="0"/>
              <a:t>Upsource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3040" y="1773064"/>
            <a:ext cx="8389440" cy="4824288"/>
          </a:xfrm>
        </p:spPr>
        <p:txBody>
          <a:bodyPr>
            <a:normAutofit/>
          </a:bodyPr>
          <a:lstStyle/>
          <a:p>
            <a:r>
              <a:rPr lang="hu-HU" sz="2800" dirty="0">
                <a:hlinkClick r:id="rId2"/>
              </a:rPr>
              <a:t>https://www.jetbrains.com/upsource/</a:t>
            </a:r>
            <a:endParaRPr lang="hu-HU" sz="2800" dirty="0"/>
          </a:p>
          <a:p>
            <a:r>
              <a:rPr lang="hu-HU" sz="2800" dirty="0"/>
              <a:t>Code review és repository böngésző</a:t>
            </a:r>
          </a:p>
          <a:p>
            <a:r>
              <a:rPr lang="hu-HU" sz="2800" dirty="0"/>
              <a:t>IDE integráció</a:t>
            </a:r>
          </a:p>
          <a:p>
            <a:pPr lvl="1"/>
            <a:r>
              <a:rPr lang="hu-HU" sz="2400" dirty="0"/>
              <a:t>Kód módosítások megtekintése az IDE-ben</a:t>
            </a:r>
          </a:p>
          <a:p>
            <a:r>
              <a:rPr lang="hu-HU" sz="2800" dirty="0"/>
              <a:t>Syntax highlight</a:t>
            </a:r>
          </a:p>
          <a:p>
            <a:r>
              <a:rPr lang="hu-HU" sz="2800" dirty="0"/>
              <a:t>Pull request</a:t>
            </a:r>
          </a:p>
          <a:p>
            <a:r>
              <a:rPr lang="hu-HU" sz="2800" dirty="0"/>
              <a:t>Branch review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792938"/>
            <a:ext cx="5521671" cy="2804414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404073"/>
            <a:ext cx="1328465" cy="132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30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Folyamatos integráció</a:t>
            </a:r>
            <a:endParaRPr lang="en-US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12776"/>
            <a:ext cx="5754419" cy="482441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6443390"/>
            <a:ext cx="3359187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17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340035" cy="936104"/>
          </a:xfrm>
        </p:spPr>
        <p:txBody>
          <a:bodyPr/>
          <a:lstStyle/>
          <a:p>
            <a:r>
              <a:rPr lang="hu-HU" dirty="0"/>
              <a:t>Egy valós code</a:t>
            </a:r>
            <a:br>
              <a:rPr lang="hu-HU" dirty="0"/>
            </a:br>
            <a:r>
              <a:rPr lang="hu-HU" dirty="0"/>
              <a:t>review + CI folyamat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5048" y="1197000"/>
            <a:ext cx="8389440" cy="4824288"/>
          </a:xfrm>
        </p:spPr>
        <p:txBody>
          <a:bodyPr/>
          <a:lstStyle/>
          <a:p>
            <a:pPr marL="914400" lvl="2" indent="0">
              <a:buNone/>
            </a:pPr>
            <a:r>
              <a:rPr lang="hu-HU" sz="1800" dirty="0"/>
              <a:t>	</a:t>
            </a:r>
          </a:p>
          <a:p>
            <a:pPr lvl="1"/>
            <a:endParaRPr lang="en-US" sz="2400" dirty="0"/>
          </a:p>
        </p:txBody>
      </p:sp>
      <p:sp>
        <p:nvSpPr>
          <p:cNvPr id="5" name="Téglalap 4"/>
          <p:cNvSpPr/>
          <p:nvPr/>
        </p:nvSpPr>
        <p:spPr>
          <a:xfrm>
            <a:off x="323528" y="1628800"/>
            <a:ext cx="736437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/>
              <a:t>OpenStack felhő platform</a:t>
            </a:r>
          </a:p>
          <a:p>
            <a:pPr lvl="1"/>
            <a:r>
              <a:rPr lang="hu-HU" sz="2400" dirty="0"/>
              <a:t>Nyílt forrású, teljesen nyitott közösség és fejlesztés</a:t>
            </a:r>
          </a:p>
          <a:p>
            <a:pPr lvl="1"/>
            <a:r>
              <a:rPr lang="hu-HU" sz="2400" dirty="0"/>
              <a:t>Több millió Python kódsor</a:t>
            </a:r>
          </a:p>
          <a:p>
            <a:pPr lvl="1"/>
            <a:r>
              <a:rPr lang="hu-HU" sz="2400" dirty="0"/>
              <a:t>Több ezres fejlesztői bázis</a:t>
            </a:r>
          </a:p>
          <a:p>
            <a:r>
              <a:rPr lang="hu-HU" sz="2800" dirty="0"/>
              <a:t>Infrastruktúra</a:t>
            </a:r>
          </a:p>
          <a:p>
            <a:pPr lvl="1"/>
            <a:r>
              <a:rPr lang="hu-HU" sz="2400" dirty="0"/>
              <a:t>Git</a:t>
            </a:r>
          </a:p>
          <a:p>
            <a:pPr lvl="1"/>
            <a:r>
              <a:rPr lang="hu-HU" sz="2400" dirty="0"/>
              <a:t>Jenkins</a:t>
            </a:r>
          </a:p>
          <a:p>
            <a:pPr lvl="1"/>
            <a:r>
              <a:rPr lang="hu-HU" sz="2400" dirty="0"/>
              <a:t>Gerrit</a:t>
            </a:r>
          </a:p>
          <a:p>
            <a:pPr lvl="1"/>
            <a:r>
              <a:rPr lang="hu-HU" sz="2400" dirty="0"/>
              <a:t>Launchpad</a:t>
            </a:r>
          </a:p>
          <a:p>
            <a:r>
              <a:rPr lang="hu-HU" sz="2800" dirty="0"/>
              <a:t>Kód módosítása patch-ek formájában</a:t>
            </a:r>
          </a:p>
          <a:p>
            <a:pPr lvl="1"/>
            <a:r>
              <a:rPr lang="hu-HU" sz="2400" dirty="0"/>
              <a:t>Csak jóváhagyott kód merge-elődik a fő ágba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247144"/>
            <a:ext cx="2267744" cy="10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90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492163" cy="936104"/>
          </a:xfrm>
        </p:spPr>
        <p:txBody>
          <a:bodyPr/>
          <a:lstStyle/>
          <a:p>
            <a:r>
              <a:rPr lang="hu-HU" dirty="0"/>
              <a:t>OS code review + CI folyamat</a:t>
            </a:r>
            <a:endParaRPr lang="en-US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800" dirty="0"/>
              <a:t>Sikeres kontribúció lépései</a:t>
            </a:r>
          </a:p>
          <a:p>
            <a:pPr lvl="1"/>
            <a:r>
              <a:rPr lang="hu-HU" sz="2000" dirty="0"/>
              <a:t>Kód letöltése</a:t>
            </a:r>
          </a:p>
          <a:p>
            <a:pPr lvl="1"/>
            <a:r>
              <a:rPr lang="hu-HU" sz="2000" dirty="0"/>
              <a:t>Kód módosítása</a:t>
            </a:r>
          </a:p>
          <a:p>
            <a:pPr lvl="1"/>
            <a:r>
              <a:rPr lang="hu-HU" sz="2000" dirty="0"/>
              <a:t>Lokális gépen tesztek futtatása (tox)</a:t>
            </a:r>
          </a:p>
          <a:p>
            <a:pPr lvl="1"/>
            <a:r>
              <a:rPr lang="hu-HU" sz="2000" dirty="0"/>
              <a:t>Módosítási javaslat felterjesztése (gerrit)</a:t>
            </a:r>
          </a:p>
          <a:p>
            <a:pPr lvl="1"/>
            <a:r>
              <a:rPr lang="hu-HU" sz="2000" dirty="0"/>
              <a:t>Automatikus Jenkins build (+1)</a:t>
            </a:r>
          </a:p>
          <a:p>
            <a:pPr lvl="2"/>
            <a:r>
              <a:rPr lang="hu-HU" sz="1600" dirty="0"/>
              <a:t>Unit tesztek</a:t>
            </a:r>
          </a:p>
          <a:p>
            <a:pPr lvl="2"/>
            <a:r>
              <a:rPr lang="hu-HU" sz="1600" dirty="0"/>
              <a:t>Funkcionális tesztek</a:t>
            </a:r>
          </a:p>
          <a:p>
            <a:pPr lvl="1"/>
            <a:r>
              <a:rPr lang="hu-HU" sz="2000" dirty="0"/>
              <a:t>Code review más fejlesztőktől (+1)</a:t>
            </a:r>
          </a:p>
          <a:p>
            <a:pPr lvl="1"/>
            <a:r>
              <a:rPr lang="hu-HU" sz="2000" dirty="0"/>
              <a:t>Code review core tagoktól (+2)</a:t>
            </a:r>
          </a:p>
          <a:p>
            <a:pPr lvl="2"/>
            <a:r>
              <a:rPr lang="hu-HU" sz="1600" dirty="0"/>
              <a:t>2 darab után Workflow+1</a:t>
            </a:r>
          </a:p>
          <a:p>
            <a:pPr lvl="2"/>
            <a:r>
              <a:rPr lang="hu-HU" sz="1600" dirty="0"/>
              <a:t>Újabb Jenkins elemzés (gate job) (+2)</a:t>
            </a:r>
          </a:p>
          <a:p>
            <a:pPr lvl="3"/>
            <a:r>
              <a:rPr lang="hu-HU" sz="1400" dirty="0"/>
              <a:t>Integrációs és platform tesztek</a:t>
            </a:r>
          </a:p>
          <a:p>
            <a:pPr lvl="1"/>
            <a:r>
              <a:rPr lang="hu-HU" sz="2200" dirty="0"/>
              <a:t>Sikeres Jenkins build után a kód merge-elése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465472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420155" cy="936104"/>
          </a:xfrm>
        </p:spPr>
        <p:txBody>
          <a:bodyPr/>
          <a:lstStyle/>
          <a:p>
            <a:r>
              <a:rPr lang="hu-HU" dirty="0"/>
              <a:t>OS code review + CI folyamat</a:t>
            </a:r>
            <a:endParaRPr lang="en-US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92" y="1340768"/>
            <a:ext cx="7439926" cy="5257548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904" y="6491627"/>
            <a:ext cx="3090940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922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FIGYELMET!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043608" y="3933056"/>
            <a:ext cx="5356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000" i="1" dirty="0">
                <a:solidFill>
                  <a:schemeClr val="bg1"/>
                </a:solidFill>
              </a:rPr>
              <a:t>„A tananyag az EFOP-3.5.1-16-2017-00004 pályázat támogatásával készült.”</a:t>
            </a:r>
            <a:endParaRPr lang="hu-H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1" y="116632"/>
            <a:ext cx="4608512" cy="936104"/>
          </a:xfrm>
        </p:spPr>
        <p:txBody>
          <a:bodyPr/>
          <a:lstStyle/>
          <a:p>
            <a:r>
              <a:rPr lang="hu-HU" dirty="0"/>
              <a:t>Folyamatos integráció célja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556792"/>
            <a:ext cx="8389440" cy="4824288"/>
          </a:xfrm>
        </p:spPr>
        <p:txBody>
          <a:bodyPr>
            <a:normAutofit fontScale="92500" lnSpcReduction="10000"/>
          </a:bodyPr>
          <a:lstStyle/>
          <a:p>
            <a:r>
              <a:rPr lang="hu-HU" sz="2400" dirty="0"/>
              <a:t>Integrációs problémák kiküszöbölése</a:t>
            </a:r>
          </a:p>
          <a:p>
            <a:pPr lvl="1"/>
            <a:r>
              <a:rPr lang="hu-HU" sz="2000" dirty="0"/>
              <a:t>„Integration hell”</a:t>
            </a:r>
          </a:p>
          <a:p>
            <a:r>
              <a:rPr lang="hu-HU" sz="2400" dirty="0"/>
              <a:t>Központi szerver, mely biztosítja</a:t>
            </a:r>
          </a:p>
          <a:p>
            <a:pPr lvl="1"/>
            <a:r>
              <a:rPr lang="hu-HU" sz="2000" dirty="0"/>
              <a:t>A forráskódból mindig előállíthatók a szükséges állományok</a:t>
            </a:r>
          </a:p>
          <a:p>
            <a:pPr lvl="1"/>
            <a:r>
              <a:rPr lang="hu-HU" sz="2000" dirty="0"/>
              <a:t>Tesztek futtatása, amely segít az alap funkciók működési problémáit feltárni</a:t>
            </a:r>
          </a:p>
          <a:p>
            <a:pPr lvl="2"/>
            <a:r>
              <a:rPr lang="hu-HU" sz="1800" dirty="0"/>
              <a:t>Unit tesztek</a:t>
            </a:r>
          </a:p>
          <a:p>
            <a:pPr lvl="2"/>
            <a:r>
              <a:rPr lang="hu-HU" sz="1800" dirty="0"/>
              <a:t>Integrációs tesztek</a:t>
            </a:r>
          </a:p>
          <a:p>
            <a:pPr lvl="1"/>
            <a:r>
              <a:rPr lang="hu-HU" sz="2000" dirty="0"/>
              <a:t>Egyéb periodikusan elvégzendő feladatok</a:t>
            </a:r>
          </a:p>
          <a:p>
            <a:pPr lvl="2"/>
            <a:r>
              <a:rPr lang="hu-HU" sz="1800" dirty="0"/>
              <a:t>Minőségbiztosítás (statikus/dinamikus elemzés)</a:t>
            </a:r>
          </a:p>
          <a:p>
            <a:pPr lvl="2"/>
            <a:r>
              <a:rPr lang="hu-HU" sz="1800" dirty="0"/>
              <a:t>Teljesítmény mérés/profilozás</a:t>
            </a:r>
          </a:p>
          <a:p>
            <a:pPr lvl="2"/>
            <a:r>
              <a:rPr lang="hu-HU" sz="1800" dirty="0"/>
              <a:t>Dokumentáció generálása forráskód alapján</a:t>
            </a:r>
          </a:p>
          <a:p>
            <a:r>
              <a:rPr lang="hu-HU" sz="2400" dirty="0"/>
              <a:t>Csökkenti a termék piacra kerülési idejét</a:t>
            </a:r>
          </a:p>
          <a:p>
            <a:pPr lvl="1"/>
            <a:r>
              <a:rPr lang="hu-HU" sz="2000" dirty="0"/>
              <a:t>Continuous deployment (CD) tovább megy, minden kód módosítás után telepíthető a rendszer ügyfelek számára</a:t>
            </a:r>
          </a:p>
          <a:p>
            <a:pPr marL="914400" lvl="2" indent="0">
              <a:buNone/>
            </a:pP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1975994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Folyamatos integráció a gyakorlatban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412776"/>
            <a:ext cx="8389440" cy="5184576"/>
          </a:xfrm>
        </p:spPr>
        <p:txBody>
          <a:bodyPr>
            <a:normAutofit/>
          </a:bodyPr>
          <a:lstStyle/>
          <a:p>
            <a:r>
              <a:rPr lang="hu-HU" sz="2000" dirty="0"/>
              <a:t>VCS-el összehangolt működés</a:t>
            </a:r>
          </a:p>
          <a:p>
            <a:pPr lvl="1"/>
            <a:r>
              <a:rPr lang="hu-HU" sz="1800" dirty="0"/>
              <a:t>Nem periodikus integráció, hanem minden egyes commit után</a:t>
            </a:r>
          </a:p>
          <a:p>
            <a:pPr lvl="1"/>
            <a:r>
              <a:rPr lang="hu-HU" sz="1800" dirty="0"/>
              <a:t>A trigger automatikus, a CI szerver figyeli a VCS-t (vagy a VCS indítja a CI build-et)</a:t>
            </a:r>
          </a:p>
          <a:p>
            <a:pPr lvl="1"/>
            <a:r>
              <a:rPr lang="hu-HU" sz="1800" dirty="0"/>
              <a:t>Fejlesztők gyakran commit-álnak</a:t>
            </a:r>
          </a:p>
          <a:p>
            <a:r>
              <a:rPr lang="hu-HU" sz="2000" dirty="0"/>
              <a:t>A rendszer építése automatizált</a:t>
            </a:r>
          </a:p>
          <a:p>
            <a:pPr lvl="1"/>
            <a:r>
              <a:rPr lang="hu-HU" sz="1800" dirty="0"/>
              <a:t>Lásd build automatizáló eszközök</a:t>
            </a:r>
          </a:p>
          <a:p>
            <a:pPr lvl="1"/>
            <a:r>
              <a:rPr lang="hu-HU" sz="1800" dirty="0"/>
              <a:t>Tesztelés integrálva, minden sikeres build után lefutnak</a:t>
            </a:r>
          </a:p>
          <a:p>
            <a:pPr lvl="1"/>
            <a:r>
              <a:rPr lang="hu-HU" sz="1800" dirty="0"/>
              <a:t>A build folyamatnak gyorsnak kell lennie</a:t>
            </a:r>
          </a:p>
          <a:p>
            <a:r>
              <a:rPr lang="hu-HU" sz="2000" dirty="0"/>
              <a:t>A tesztelés az éles környezet replikáján történik</a:t>
            </a:r>
          </a:p>
          <a:p>
            <a:r>
              <a:rPr lang="hu-HU" sz="2000" dirty="0"/>
              <a:t>Nagyon gyorsan előállíthatók az átadandók (binárisok, telepítők, dokumentáció, stb.)</a:t>
            </a:r>
          </a:p>
          <a:p>
            <a:r>
              <a:rPr lang="hu-HU" sz="2000" dirty="0"/>
              <a:t>Nagyon könnyen kideríthető, ha a rendszer nem fordul</a:t>
            </a:r>
          </a:p>
          <a:p>
            <a:r>
              <a:rPr lang="hu-HU" sz="2000" dirty="0"/>
              <a:t>Nem csak integráció, hanem automatikus deployment is történik a fordítás után (CD)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388667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Folyamatos integráció a gyakorlatban</a:t>
            </a:r>
            <a:endParaRPr lang="en-US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6"/>
            <a:ext cx="6730240" cy="482441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6411515"/>
            <a:ext cx="4840644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00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996219" cy="936104"/>
          </a:xfrm>
        </p:spPr>
        <p:txBody>
          <a:bodyPr>
            <a:normAutofit/>
          </a:bodyPr>
          <a:lstStyle/>
          <a:p>
            <a:r>
              <a:rPr lang="hu-HU" dirty="0"/>
              <a:t>Folyamatos integráció előnyei</a:t>
            </a:r>
            <a:endParaRPr lang="en-US" dirty="0"/>
          </a:p>
        </p:txBody>
      </p:sp>
      <p:sp>
        <p:nvSpPr>
          <p:cNvPr id="9" name="Szövegdoboz 8"/>
          <p:cNvSpPr txBox="1"/>
          <p:nvPr/>
        </p:nvSpPr>
        <p:spPr>
          <a:xfrm>
            <a:off x="418362" y="1772816"/>
            <a:ext cx="82809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Integrációs hibák korai felderítése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Kiadás előtti káosz elkerülése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Aktuális build állandóan elérhető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/>
              <a:t>Teszteléshez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/>
              <a:t>Demohoz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/>
              <a:t>Kiadáshoz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Gyakori check-in rákényszeríti a fejlesztőket a moduláris, kevésbé komplex kód előállítására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A tesztelés futtatása miatt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/>
              <a:t>Azonnali visszajelzés egy módosítás negatív hatásáról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/>
              <a:t>Tesztelési és QA mérőszámok elérhetősége</a:t>
            </a:r>
          </a:p>
          <a:p>
            <a:pPr lvl="2"/>
            <a:r>
              <a:rPr lang="hu-HU" sz="1600" dirty="0"/>
              <a:t>- Kód lefedettség</a:t>
            </a:r>
          </a:p>
          <a:p>
            <a:pPr lvl="2"/>
            <a:r>
              <a:rPr lang="hu-HU" sz="1600" dirty="0"/>
              <a:t>- Forráskód metrikiák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735126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6284251" cy="936104"/>
          </a:xfrm>
        </p:spPr>
        <p:txBody>
          <a:bodyPr/>
          <a:lstStyle/>
          <a:p>
            <a:r>
              <a:rPr lang="hu-HU" dirty="0"/>
              <a:t>Folyamatos integráció hátrányai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629048"/>
            <a:ext cx="8389440" cy="4824288"/>
          </a:xfrm>
        </p:spPr>
        <p:txBody>
          <a:bodyPr>
            <a:normAutofit lnSpcReduction="10000"/>
          </a:bodyPr>
          <a:lstStyle/>
          <a:p>
            <a:r>
              <a:rPr lang="hu-HU" sz="2400" dirty="0"/>
              <a:t>Automatizált tesztkörnyezet előállítása időigényes és költséges</a:t>
            </a:r>
          </a:p>
          <a:p>
            <a:r>
              <a:rPr lang="hu-HU" sz="2400" dirty="0"/>
              <a:t>Automatizált build környezet felállítása erőforrásigényes lehet</a:t>
            </a:r>
          </a:p>
          <a:p>
            <a:pPr lvl="1"/>
            <a:r>
              <a:rPr lang="hu-HU" sz="2000" dirty="0"/>
              <a:t>De ezt egyébként is elvégeznénk</a:t>
            </a:r>
          </a:p>
          <a:p>
            <a:r>
              <a:rPr lang="hu-HU" sz="2400" dirty="0"/>
              <a:t>Nem mindig éri meg használni</a:t>
            </a:r>
          </a:p>
          <a:p>
            <a:pPr lvl="1"/>
            <a:r>
              <a:rPr lang="hu-HU" sz="2000" dirty="0"/>
              <a:t>Pl. nagyon kicsi projekt</a:t>
            </a:r>
          </a:p>
          <a:p>
            <a:pPr lvl="1"/>
            <a:r>
              <a:rPr lang="hu-HU" sz="2000" dirty="0"/>
              <a:t>Nem tesztelhető legacy kód</a:t>
            </a:r>
          </a:p>
          <a:p>
            <a:r>
              <a:rPr lang="hu-HU" sz="2400" dirty="0"/>
              <a:t>A hozzáadott értéke nagyban függ a kapcsolódó tesztek minőségétől</a:t>
            </a:r>
          </a:p>
          <a:p>
            <a:r>
              <a:rPr lang="hu-HU" sz="2400" dirty="0"/>
              <a:t>Nagyon nagy csapat esetén a gyakori </a:t>
            </a:r>
            <a:r>
              <a:rPr lang="hu-HU" sz="2400" dirty="0" err="1"/>
              <a:t>check</a:t>
            </a:r>
            <a:r>
              <a:rPr lang="hu-HU" sz="2400" dirty="0"/>
              <a:t>-in miatt a CI szerver leterhelt lehet, ami a folyamatokat lassíthatja</a:t>
            </a:r>
          </a:p>
          <a:p>
            <a:r>
              <a:rPr lang="hu-HU" sz="2400" dirty="0"/>
              <a:t>Részleges feature feltöltése hibát okozhat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4272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924211" cy="936104"/>
          </a:xfrm>
        </p:spPr>
        <p:txBody>
          <a:bodyPr>
            <a:normAutofit fontScale="90000"/>
          </a:bodyPr>
          <a:lstStyle/>
          <a:p>
            <a:r>
              <a:rPr lang="hu-HU" dirty="0"/>
              <a:t>Continuous integration/delivery/deployment</a:t>
            </a:r>
            <a:endParaRPr lang="en-US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389938" cy="478488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6416332"/>
            <a:ext cx="3566469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52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1317</Words>
  <Application>Microsoft Office PowerPoint</Application>
  <PresentationFormat>Diavetítés a képernyőre (4:3 oldalarány)</PresentationFormat>
  <Paragraphs>303</Paragraphs>
  <Slides>33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7" baseType="lpstr">
      <vt:lpstr>Arial</vt:lpstr>
      <vt:lpstr>Calibri</vt:lpstr>
      <vt:lpstr>Webdings</vt:lpstr>
      <vt:lpstr>Office-téma</vt:lpstr>
      <vt:lpstr>Folyamatos integráció (continuous integration) és code review fogalma és eszközei</vt:lpstr>
      <vt:lpstr>Folyamatos integráció</vt:lpstr>
      <vt:lpstr>Folyamatos integráció</vt:lpstr>
      <vt:lpstr>Folyamatos integráció célja</vt:lpstr>
      <vt:lpstr>Folyamatos integráció a gyakorlatban</vt:lpstr>
      <vt:lpstr>Folyamatos integráció a gyakorlatban</vt:lpstr>
      <vt:lpstr>Folyamatos integráció előnyei</vt:lpstr>
      <vt:lpstr>Folyamatos integráció hátrányai</vt:lpstr>
      <vt:lpstr>Continuous integration/delivery/deployment</vt:lpstr>
      <vt:lpstr>Folyamatos integráció eszközei</vt:lpstr>
      <vt:lpstr>Folyamatos integráció eszközei</vt:lpstr>
      <vt:lpstr>Jenkins</vt:lpstr>
      <vt:lpstr>Travis CI</vt:lpstr>
      <vt:lpstr>TeamCity</vt:lpstr>
      <vt:lpstr>GitLab CI</vt:lpstr>
      <vt:lpstr>CI eszközök összehasonlítása</vt:lpstr>
      <vt:lpstr>Mit használnak a nagyok?</vt:lpstr>
      <vt:lpstr>Kód átvizsgálás (code review)</vt:lpstr>
      <vt:lpstr>Walkthrough</vt:lpstr>
      <vt:lpstr>Technical review</vt:lpstr>
      <vt:lpstr>Inspection</vt:lpstr>
      <vt:lpstr>Code review eszközei</vt:lpstr>
      <vt:lpstr>Gerrit</vt:lpstr>
      <vt:lpstr>Gerrit kód nézet</vt:lpstr>
      <vt:lpstr>Gerrit felhasználói</vt:lpstr>
      <vt:lpstr>GitLab</vt:lpstr>
      <vt:lpstr>Codacy</vt:lpstr>
      <vt:lpstr>Codacy felület</vt:lpstr>
      <vt:lpstr>Upsource</vt:lpstr>
      <vt:lpstr>Egy valós code review + CI folyamat</vt:lpstr>
      <vt:lpstr>OS code review + CI folyamat</vt:lpstr>
      <vt:lpstr>OS code review + CI folyamat</vt:lpstr>
      <vt:lpstr>KÖSZÖNÖM  A FIGYELMET!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Péter Hegedűs</cp:lastModifiedBy>
  <cp:revision>98</cp:revision>
  <dcterms:created xsi:type="dcterms:W3CDTF">2014-03-03T11:13:53Z</dcterms:created>
  <dcterms:modified xsi:type="dcterms:W3CDTF">2023-09-22T12:39:27Z</dcterms:modified>
</cp:coreProperties>
</file>