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bin" ContentType="image/x-emf"/>
  <Override PartName="/ppt/media/image4.bin" ContentType="image/x-emf"/>
  <Override PartName="/ppt/media/image5.bin" ContentType="image/x-emf"/>
  <Override PartName="/ppt/media/image7.bin" ContentType="image/x-emf"/>
  <Override PartName="/ppt/media/image8.bin" ContentType="image/x-emf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8"/>
  </p:notesMasterIdLst>
  <p:sldIdLst>
    <p:sldId id="256" r:id="rId2"/>
    <p:sldId id="260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5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90" d="100"/>
          <a:sy n="90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2024. 10. 14.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hxql/argon2-jv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g/scry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2448272"/>
          </a:xfrm>
        </p:spPr>
        <p:txBody>
          <a:bodyPr/>
          <a:lstStyle/>
          <a:p>
            <a:pPr algn="ctr"/>
            <a:r>
              <a:rPr lang="hu-HU" dirty="0"/>
              <a:t>Felhasználó és jelszóadatok biztonságos kezelése</a:t>
            </a: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-1188640" y="5653088"/>
            <a:ext cx="7488832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Webdings" pitchFamily="18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■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Vállalati Információs Rendszerek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2017-2024, Dr. Hegedűs Péter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644291" cy="936104"/>
          </a:xfrm>
        </p:spPr>
        <p:txBody>
          <a:bodyPr>
            <a:normAutofit/>
          </a:bodyPr>
          <a:lstStyle/>
          <a:p>
            <a:r>
              <a:rPr lang="hu-HU" dirty="0"/>
              <a:t>A biztonsági funkciók helytelen használata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996952"/>
            <a:ext cx="8229600" cy="1108720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/>
              <a:t>Esettanulmány</a:t>
            </a:r>
            <a:r>
              <a:rPr lang="en-US" dirty="0"/>
              <a:t> – </a:t>
            </a:r>
            <a:r>
              <a:rPr lang="hu-HU" dirty="0"/>
              <a:t>az</a:t>
            </a:r>
            <a:r>
              <a:rPr lang="en-US" dirty="0"/>
              <a:t> Ashley Madison </a:t>
            </a:r>
            <a:r>
              <a:rPr lang="hu-HU" dirty="0"/>
              <a:t>adatlopás</a:t>
            </a:r>
          </a:p>
        </p:txBody>
      </p:sp>
    </p:spTree>
    <p:extLst>
      <p:ext uri="{BB962C8B-B14F-4D97-AF65-F5344CB8AC3E}">
        <p14:creationId xmlns:p14="http://schemas.microsoft.com/office/powerpoint/2010/main" val="117903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96219" cy="936104"/>
          </a:xfrm>
        </p:spPr>
        <p:txBody>
          <a:bodyPr/>
          <a:lstStyle/>
          <a:p>
            <a:r>
              <a:rPr lang="en-US" dirty="0" err="1"/>
              <a:t>Esettanulmány</a:t>
            </a:r>
            <a:r>
              <a:rPr lang="en-US" dirty="0"/>
              <a:t> – </a:t>
            </a:r>
            <a:r>
              <a:rPr lang="en-US" dirty="0" err="1"/>
              <a:t>az</a:t>
            </a:r>
            <a:r>
              <a:rPr lang="en-US" dirty="0"/>
              <a:t> Ashley Madison </a:t>
            </a:r>
            <a:r>
              <a:rPr lang="en-US" dirty="0" err="1"/>
              <a:t>adatlopás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2"/>
            <a:ext cx="8389440" cy="5040560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2015 augusztusában az</a:t>
            </a:r>
            <a:r>
              <a:rPr lang="en-US" sz="2400" dirty="0"/>
              <a:t> Ashley Madison </a:t>
            </a:r>
            <a:r>
              <a:rPr lang="hu-HU" sz="2400" dirty="0"/>
              <a:t>„randioldalt” feltörték, és lopott adatok kerültek nyilvánosságra</a:t>
            </a:r>
            <a:endParaRPr lang="en-US" sz="2400" dirty="0"/>
          </a:p>
          <a:p>
            <a:pPr lvl="1"/>
            <a:r>
              <a:rPr lang="hu-HU" sz="2000" dirty="0"/>
              <a:t>Tagok adatai a tranzakciókat beleértve (kártyaadatok nem)</a:t>
            </a:r>
            <a:endParaRPr lang="en-US" sz="2000" dirty="0"/>
          </a:p>
          <a:p>
            <a:pPr lvl="1"/>
            <a:r>
              <a:rPr lang="hu-HU" sz="2000" dirty="0"/>
              <a:t>36 millió felhasználói jelszó</a:t>
            </a:r>
            <a:endParaRPr lang="en-US" sz="2000" dirty="0"/>
          </a:p>
          <a:p>
            <a:pPr lvl="2"/>
            <a:r>
              <a:rPr lang="en-US" sz="2000" dirty="0" err="1"/>
              <a:t>Bcrypt</a:t>
            </a:r>
            <a:r>
              <a:rPr lang="hu-HU" sz="2000" dirty="0"/>
              <a:t> algoritmussal védve,</a:t>
            </a:r>
            <a:r>
              <a:rPr lang="en-US" sz="2000" dirty="0"/>
              <a:t> 12</a:t>
            </a:r>
            <a:r>
              <a:rPr lang="hu-HU" sz="2000" dirty="0"/>
              <a:t>-es költséggel</a:t>
            </a:r>
            <a:r>
              <a:rPr lang="en-US" sz="2000" dirty="0"/>
              <a:t> (2</a:t>
            </a:r>
            <a:r>
              <a:rPr lang="en-US" sz="2000" baseline="30000" dirty="0"/>
              <a:t>12</a:t>
            </a:r>
            <a:r>
              <a:rPr lang="en-US" sz="2000" dirty="0"/>
              <a:t>=4096 </a:t>
            </a:r>
            <a:r>
              <a:rPr lang="en-US" sz="2000" dirty="0" err="1"/>
              <a:t>iter</a:t>
            </a:r>
            <a:r>
              <a:rPr lang="hu-HU" sz="2000" dirty="0" err="1"/>
              <a:t>áció</a:t>
            </a:r>
            <a:r>
              <a:rPr lang="en-US" sz="2000" dirty="0"/>
              <a:t>)</a:t>
            </a:r>
          </a:p>
          <a:p>
            <a:r>
              <a:rPr lang="hu-HU" sz="2400" dirty="0"/>
              <a:t>Kutatók </a:t>
            </a:r>
            <a:r>
              <a:rPr lang="hu-HU" sz="2400" dirty="0" err="1"/>
              <a:t>brute</a:t>
            </a:r>
            <a:r>
              <a:rPr lang="hu-HU" sz="2400" dirty="0"/>
              <a:t> </a:t>
            </a:r>
            <a:r>
              <a:rPr lang="hu-HU" sz="2400" dirty="0" err="1"/>
              <a:t>force</a:t>
            </a:r>
            <a:r>
              <a:rPr lang="hu-HU" sz="2400" dirty="0"/>
              <a:t> támadást intéztek a </a:t>
            </a:r>
            <a:r>
              <a:rPr lang="hu-HU" sz="2400" dirty="0" err="1"/>
              <a:t>bcrypt</a:t>
            </a:r>
            <a:r>
              <a:rPr lang="hu-HU" sz="2400" dirty="0"/>
              <a:t> ellen</a:t>
            </a:r>
            <a:endParaRPr lang="en-US" sz="2400" dirty="0"/>
          </a:p>
          <a:p>
            <a:pPr lvl="1"/>
            <a:r>
              <a:rPr lang="hu-HU" sz="2000" dirty="0"/>
              <a:t>Szótáras támadás 4 GPU-</a:t>
            </a:r>
            <a:r>
              <a:rPr lang="hu-HU" sz="2000" dirty="0" err="1"/>
              <a:t>val</a:t>
            </a:r>
            <a:endParaRPr lang="en-US" sz="2000" dirty="0"/>
          </a:p>
          <a:p>
            <a:pPr lvl="1"/>
            <a:r>
              <a:rPr lang="hu-HU" sz="2000" dirty="0"/>
              <a:t>A leggyengébb </a:t>
            </a:r>
            <a:r>
              <a:rPr lang="en-US" sz="2000" b="1" dirty="0"/>
              <a:t>4007 </a:t>
            </a:r>
            <a:r>
              <a:rPr lang="hu-HU" sz="2000" dirty="0"/>
              <a:t>jelszót sikerült feltörniük </a:t>
            </a:r>
            <a:r>
              <a:rPr lang="hu-HU" sz="2000" b="1" dirty="0"/>
              <a:t>5 nap alatt</a:t>
            </a:r>
            <a:endParaRPr lang="en-US" sz="2000" dirty="0"/>
          </a:p>
          <a:p>
            <a:pPr lvl="1"/>
            <a:r>
              <a:rPr lang="hu-HU" sz="2000" dirty="0"/>
              <a:t>Mind a 36M jelszó feltörése csak szótáras módszerrel több mint egy évszázadba telt volna!</a:t>
            </a:r>
            <a:endParaRPr lang="en-US" sz="2000" dirty="0"/>
          </a:p>
          <a:p>
            <a:r>
              <a:rPr lang="hu-HU" sz="2400" dirty="0"/>
              <a:t>Azonban a rendszer forráskódja is kiszivárgott</a:t>
            </a:r>
            <a:endParaRPr lang="en-US" sz="2400" dirty="0"/>
          </a:p>
          <a:p>
            <a:pPr lvl="1"/>
            <a:r>
              <a:rPr lang="hu-HU" sz="2000" dirty="0"/>
              <a:t>Felfedve egy használható </a:t>
            </a:r>
            <a:r>
              <a:rPr lang="hu-HU" sz="2000" dirty="0" err="1"/>
              <a:t>brute</a:t>
            </a:r>
            <a:r>
              <a:rPr lang="hu-HU" sz="2000" dirty="0"/>
              <a:t> </a:t>
            </a:r>
            <a:r>
              <a:rPr lang="hu-HU" sz="2000" dirty="0" err="1"/>
              <a:t>force</a:t>
            </a:r>
            <a:r>
              <a:rPr lang="hu-HU" sz="2000" dirty="0"/>
              <a:t> módszert a jelszavak feltörésére</a:t>
            </a:r>
            <a:endParaRPr lang="en-US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2711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348147" cy="936104"/>
          </a:xfrm>
        </p:spPr>
        <p:txBody>
          <a:bodyPr/>
          <a:lstStyle/>
          <a:p>
            <a:r>
              <a:rPr lang="hu-HU" dirty="0"/>
              <a:t>A</a:t>
            </a:r>
            <a:r>
              <a:rPr lang="en-US" dirty="0"/>
              <a:t> loginkey token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1496" y="1412776"/>
            <a:ext cx="8389440" cy="52565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520"/>
              </a:spcBef>
            </a:pPr>
            <a:r>
              <a:rPr lang="hu-HU" sz="2100" dirty="0"/>
              <a:t>A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loginkey</a:t>
            </a:r>
            <a:r>
              <a:rPr lang="en-US" sz="2000" dirty="0"/>
              <a:t> MD5</a:t>
            </a:r>
            <a:r>
              <a:rPr lang="hu-HU" sz="2000" dirty="0"/>
              <a:t> algoritmussal generálódott, amit az adatbázisban is </a:t>
            </a:r>
            <a:r>
              <a:rPr lang="hu-HU" sz="2000" b="1" dirty="0"/>
              <a:t>tároltak</a:t>
            </a:r>
            <a:endParaRPr lang="en-US" sz="2000" dirty="0"/>
          </a:p>
          <a:p>
            <a:pPr lvl="1">
              <a:spcBef>
                <a:spcPts val="520"/>
              </a:spcBef>
            </a:pPr>
            <a:r>
              <a:rPr lang="hu-HU" sz="2000" dirty="0"/>
              <a:t>Valószínűleg automatikus beléptetéshez használták</a:t>
            </a:r>
            <a:endParaRPr lang="en-US" sz="2000" dirty="0"/>
          </a:p>
          <a:p>
            <a:pPr>
              <a:spcBef>
                <a:spcPts val="520"/>
              </a:spcBef>
            </a:pPr>
            <a:r>
              <a:rPr lang="hu-HU" sz="2000" dirty="0"/>
              <a:t>Ez a kulcs regisztrációkor ill. profil módosításkor generálódott</a:t>
            </a:r>
            <a:endParaRPr lang="en-US" sz="2000" dirty="0"/>
          </a:p>
          <a:p>
            <a:pPr lvl="1">
              <a:spcBef>
                <a:spcPts val="520"/>
              </a:spcBef>
            </a:pPr>
            <a:r>
              <a:rPr lang="hu-HU" sz="2000" dirty="0"/>
              <a:t>A korai időszakban így</a:t>
            </a:r>
            <a:r>
              <a:rPr lang="en-US" sz="2000" dirty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hu-HU" sz="1600" dirty="0"/>
          </a:p>
          <a:p>
            <a:pPr marL="0" indent="0">
              <a:lnSpc>
                <a:spcPct val="80000"/>
              </a:lnSpc>
              <a:buNone/>
            </a:pPr>
            <a:r>
              <a:rPr lang="hu-HU" sz="1600" dirty="0"/>
              <a:t>	</a:t>
            </a:r>
            <a:r>
              <a:rPr lang="en-US" sz="1700" dirty="0">
                <a:solidFill>
                  <a:srgbClr val="C00000"/>
                </a:solidFill>
              </a:rPr>
              <a:t>md5(lc($username).”::”.lc($pass))</a:t>
            </a:r>
          </a:p>
          <a:p>
            <a:pPr>
              <a:lnSpc>
                <a:spcPct val="80000"/>
              </a:lnSpc>
            </a:pPr>
            <a:endParaRPr lang="hu-HU" sz="2000" dirty="0"/>
          </a:p>
          <a:p>
            <a:pPr>
              <a:lnSpc>
                <a:spcPct val="80000"/>
              </a:lnSpc>
            </a:pPr>
            <a:r>
              <a:rPr lang="hu-HU" sz="2000" dirty="0"/>
              <a:t>Később a generálást erre cserélték:</a:t>
            </a:r>
          </a:p>
          <a:p>
            <a:pPr>
              <a:lnSpc>
                <a:spcPct val="80000"/>
              </a:lnSpc>
            </a:pPr>
            <a:endParaRPr lang="hu-HU" sz="2000" dirty="0"/>
          </a:p>
          <a:p>
            <a:pPr marL="0" indent="0">
              <a:lnSpc>
                <a:spcPct val="80000"/>
              </a:lnSpc>
              <a:buNone/>
            </a:pPr>
            <a:r>
              <a:rPr lang="hu-HU" sz="2000" dirty="0"/>
              <a:t>	</a:t>
            </a:r>
            <a:r>
              <a:rPr lang="en-US" sz="1700" dirty="0">
                <a:solidFill>
                  <a:srgbClr val="C00000"/>
                </a:solidFill>
              </a:rPr>
              <a:t>md5(lc($username).”::”.lc($pass)</a:t>
            </a:r>
            <a:r>
              <a:rPr lang="en-US" sz="1700" b="1" dirty="0">
                <a:solidFill>
                  <a:srgbClr val="C00000"/>
                </a:solidFill>
              </a:rPr>
              <a:t>.”:”.lc($email).”:73@^bhhs&amp;#@&amp;^@8@*$”)</a:t>
            </a:r>
          </a:p>
          <a:p>
            <a:pPr>
              <a:lnSpc>
                <a:spcPct val="80000"/>
              </a:lnSpc>
            </a:pPr>
            <a:endParaRPr lang="hu-HU" sz="2000" dirty="0"/>
          </a:p>
          <a:p>
            <a:pPr>
              <a:lnSpc>
                <a:spcPct val="80000"/>
              </a:lnSpc>
            </a:pPr>
            <a:r>
              <a:rPr lang="hu-HU" sz="2000" dirty="0"/>
              <a:t>Végül, 2012-ben egy sokkal jobb megoldást választottak:</a:t>
            </a:r>
          </a:p>
          <a:p>
            <a:pPr marL="0" indent="0">
              <a:lnSpc>
                <a:spcPct val="80000"/>
              </a:lnSpc>
              <a:buNone/>
            </a:pPr>
            <a:endParaRPr lang="hu-HU" sz="2000" dirty="0"/>
          </a:p>
          <a:p>
            <a:pPr marL="0" indent="0">
              <a:lnSpc>
                <a:spcPct val="80000"/>
              </a:lnSpc>
              <a:buNone/>
            </a:pPr>
            <a:r>
              <a:rPr lang="hu-HU" sz="2000" dirty="0"/>
              <a:t>	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md5(lc($username).”::”.lc(bcrypt($pass)))</a:t>
            </a:r>
            <a:endParaRPr lang="hu-HU" sz="17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hu-HU" sz="2000" dirty="0"/>
          </a:p>
          <a:p>
            <a:pPr>
              <a:lnSpc>
                <a:spcPct val="80000"/>
              </a:lnSpc>
            </a:pPr>
            <a:r>
              <a:rPr lang="hu-HU" sz="2000" dirty="0"/>
              <a:t>Azonban ezt csak az újonnan </a:t>
            </a:r>
            <a:r>
              <a:rPr lang="hu-HU" sz="2000" dirty="0" err="1"/>
              <a:t>regisztráltaknál</a:t>
            </a:r>
            <a:r>
              <a:rPr lang="hu-HU" sz="2000" dirty="0"/>
              <a:t> alkalmazták</a:t>
            </a:r>
            <a:endParaRPr lang="en-US" sz="2000" dirty="0"/>
          </a:p>
          <a:p>
            <a:pPr lvl="1">
              <a:spcBef>
                <a:spcPts val="520"/>
              </a:spcBef>
            </a:pPr>
            <a:r>
              <a:rPr lang="hu-HU" sz="2000" dirty="0"/>
              <a:t>A már meglévő felhasználók kulcsait meghagyták a régi, sérülékeny formában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9926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38406"/>
            <a:ext cx="5760640" cy="936104"/>
          </a:xfrm>
        </p:spPr>
        <p:txBody>
          <a:bodyPr/>
          <a:lstStyle/>
          <a:p>
            <a:r>
              <a:rPr lang="hu-HU" dirty="0"/>
              <a:t>Jelszavak feltörése </a:t>
            </a:r>
            <a:r>
              <a:rPr lang="hu-HU" dirty="0" err="1"/>
              <a:t>brute</a:t>
            </a:r>
            <a:r>
              <a:rPr lang="hu-HU" dirty="0"/>
              <a:t> </a:t>
            </a:r>
            <a:r>
              <a:rPr lang="hu-HU" dirty="0" err="1"/>
              <a:t>force</a:t>
            </a:r>
            <a:r>
              <a:rPr lang="hu-HU" dirty="0"/>
              <a:t> módszerrel</a:t>
            </a:r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539552" y="1556792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000" dirty="0"/>
          </a:p>
          <a:p>
            <a:endParaRPr lang="hu-HU" sz="2000" dirty="0"/>
          </a:p>
        </p:txBody>
      </p:sp>
      <p:sp>
        <p:nvSpPr>
          <p:cNvPr id="10" name="CONTENT"/>
          <p:cNvSpPr>
            <a:spLocks noGrp="1"/>
          </p:cNvSpPr>
          <p:nvPr>
            <p:ph idx="4294967295"/>
          </p:nvPr>
        </p:nvSpPr>
        <p:spPr>
          <a:xfrm>
            <a:off x="395536" y="1340769"/>
            <a:ext cx="8568952" cy="482453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hu-HU" sz="2400" dirty="0" err="1"/>
              <a:t>Brute</a:t>
            </a:r>
            <a:r>
              <a:rPr lang="hu-HU" sz="2400" dirty="0"/>
              <a:t> </a:t>
            </a:r>
            <a:r>
              <a:rPr lang="hu-HU" sz="2400" dirty="0" err="1"/>
              <a:t>force</a:t>
            </a:r>
            <a:r>
              <a:rPr lang="hu-HU" sz="2400" dirty="0"/>
              <a:t> módszerrel támadhatjuk az MD5</a:t>
            </a:r>
            <a:r>
              <a:rPr lang="en-US" sz="2400" dirty="0"/>
              <a:t> </a:t>
            </a:r>
            <a:r>
              <a:rPr lang="hu-HU" sz="2400" dirty="0" err="1"/>
              <a:t>hash</a:t>
            </a:r>
            <a:r>
              <a:rPr lang="hu-HU" sz="2400" dirty="0"/>
              <a:t>-t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loginkey</a:t>
            </a:r>
            <a:r>
              <a:rPr lang="en-US" sz="2400" dirty="0"/>
              <a:t>) </a:t>
            </a:r>
            <a:r>
              <a:rPr lang="hu-HU" sz="2400" dirty="0"/>
              <a:t>a </a:t>
            </a:r>
            <a:r>
              <a:rPr lang="en-US" sz="2400" dirty="0" err="1"/>
              <a:t>bcrypt</a:t>
            </a:r>
            <a:r>
              <a:rPr lang="hu-HU" sz="2400" dirty="0"/>
              <a:t> helyett</a:t>
            </a:r>
            <a:endParaRPr lang="en-US" sz="2400" dirty="0"/>
          </a:p>
          <a:p>
            <a:pPr lvl="1"/>
            <a:r>
              <a:rPr lang="hu-HU" sz="2000" dirty="0"/>
              <a:t>A sima szöveg jelszó az egyetlen ismeretlen az MD5 </a:t>
            </a:r>
            <a:r>
              <a:rPr lang="hu-HU" sz="2000" dirty="0" err="1"/>
              <a:t>hash-ben</a:t>
            </a:r>
            <a:endParaRPr lang="hu-HU" sz="2000" dirty="0"/>
          </a:p>
          <a:p>
            <a:pPr lvl="1"/>
            <a:r>
              <a:rPr lang="hu-HU" sz="2000" dirty="0"/>
              <a:t>Mivel minden kisbetűs, még hatékonyabb is</a:t>
            </a:r>
            <a:endParaRPr lang="en-US" sz="2000" dirty="0"/>
          </a:p>
          <a:p>
            <a:r>
              <a:rPr lang="hu-HU" sz="2400" dirty="0"/>
              <a:t>Kis/nagybetű javítás szükséges a végén</a:t>
            </a:r>
            <a:endParaRPr lang="en-US" sz="2400" dirty="0"/>
          </a:p>
          <a:p>
            <a:pPr lvl="1"/>
            <a:r>
              <a:rPr lang="hu-HU" sz="2000" dirty="0"/>
              <a:t>A feltört (lehetséges) jelszó csupa kisbetűs</a:t>
            </a:r>
          </a:p>
          <a:p>
            <a:pPr lvl="1"/>
            <a:r>
              <a:rPr lang="hu-HU" sz="2000" dirty="0"/>
              <a:t>Minden karakter egyesével kicserélhető nagyra (a </a:t>
            </a:r>
            <a:r>
              <a:rPr lang="hu-HU" sz="2000" dirty="0" err="1"/>
              <a:t>bcrypt</a:t>
            </a:r>
            <a:r>
              <a:rPr lang="hu-HU" sz="2000" dirty="0"/>
              <a:t> értékkel összevethetők kombinációk), hogy megtaláljuk a valós jelszót</a:t>
            </a:r>
            <a:endParaRPr lang="en-US" sz="2000" dirty="0"/>
          </a:p>
          <a:p>
            <a:r>
              <a:rPr lang="hu-HU" sz="2400" dirty="0"/>
              <a:t>A 2012 előtt regisztrált felhasználók </a:t>
            </a:r>
            <a:r>
              <a:rPr lang="hu-HU" sz="2400" dirty="0" err="1"/>
              <a:t>jelszavai</a:t>
            </a:r>
            <a:r>
              <a:rPr lang="hu-HU" sz="2400" dirty="0"/>
              <a:t> közül</a:t>
            </a:r>
            <a:r>
              <a:rPr lang="hu-HU" sz="2400" b="1" dirty="0"/>
              <a:t> </a:t>
            </a:r>
            <a:r>
              <a:rPr lang="en-US" sz="2400" b="1" dirty="0"/>
              <a:t>11</a:t>
            </a:r>
            <a:r>
              <a:rPr lang="hu-HU" sz="2400" b="1" dirty="0"/>
              <a:t>,</a:t>
            </a:r>
            <a:r>
              <a:rPr lang="en-US" sz="2400" b="1" dirty="0"/>
              <a:t>2 </a:t>
            </a:r>
            <a:r>
              <a:rPr lang="hu-HU" sz="2400" b="1" dirty="0"/>
              <a:t>millió </a:t>
            </a:r>
            <a:r>
              <a:rPr lang="en-US" sz="2400" dirty="0" err="1"/>
              <a:t>bcrypt</a:t>
            </a:r>
            <a:r>
              <a:rPr lang="hu-HU" sz="2400" dirty="0"/>
              <a:t>-</a:t>
            </a:r>
            <a:r>
              <a:rPr lang="hu-HU" sz="2400" dirty="0" err="1"/>
              <a:t>elt</a:t>
            </a:r>
            <a:r>
              <a:rPr lang="hu-HU" sz="2400" dirty="0"/>
              <a:t> verziót sikerült feltörni néhány nap alatt</a:t>
            </a:r>
            <a:endParaRPr lang="en-US" sz="2400" b="1" dirty="0"/>
          </a:p>
          <a:p>
            <a:r>
              <a:rPr lang="hu-HU" sz="2400" dirty="0"/>
              <a:t>Leckék</a:t>
            </a:r>
            <a:endParaRPr lang="en-US" sz="2400" dirty="0"/>
          </a:p>
          <a:p>
            <a:pPr lvl="1"/>
            <a:r>
              <a:rPr lang="hu-HU" sz="2000" dirty="0"/>
              <a:t>Soha ne használjuk a sima szöveges jelszót </a:t>
            </a:r>
            <a:r>
              <a:rPr lang="hu-HU" sz="2000" dirty="0" err="1"/>
              <a:t>token</a:t>
            </a:r>
            <a:r>
              <a:rPr lang="hu-HU" sz="2000" dirty="0"/>
              <a:t> </a:t>
            </a:r>
            <a:r>
              <a:rPr lang="hu-HU" sz="2000" dirty="0" err="1"/>
              <a:t>hash-ekben</a:t>
            </a:r>
            <a:endParaRPr lang="hu-HU" sz="2000" dirty="0"/>
          </a:p>
          <a:p>
            <a:pPr lvl="1"/>
            <a:r>
              <a:rPr lang="hu-HU" sz="2000" dirty="0"/>
              <a:t>Ha cseréljük a jelszó </a:t>
            </a:r>
            <a:r>
              <a:rPr lang="hu-HU" sz="2000" dirty="0" err="1"/>
              <a:t>hash-elést</a:t>
            </a:r>
            <a:r>
              <a:rPr lang="hu-HU" sz="2000" dirty="0"/>
              <a:t> erősebbre, visszamenőleg minden értéket </a:t>
            </a:r>
            <a:r>
              <a:rPr lang="hu-HU" sz="2000" dirty="0" err="1"/>
              <a:t>migráljunk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785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780195" cy="936104"/>
          </a:xfrm>
        </p:spPr>
        <p:txBody>
          <a:bodyPr/>
          <a:lstStyle/>
          <a:p>
            <a:r>
              <a:rPr lang="hu-HU" dirty="0"/>
              <a:t>Jelszó tárolás tipikus hibái</a:t>
            </a:r>
            <a:endParaRPr lang="en-US" dirty="0"/>
          </a:p>
        </p:txBody>
      </p:sp>
      <p:sp>
        <p:nvSpPr>
          <p:cNvPr id="6" name="CONTENT"/>
          <p:cNvSpPr>
            <a:spLocks noGrp="1"/>
          </p:cNvSpPr>
          <p:nvPr>
            <p:ph idx="4294967295"/>
          </p:nvPr>
        </p:nvSpPr>
        <p:spPr>
          <a:xfrm>
            <a:off x="456088" y="1484784"/>
            <a:ext cx="8229600" cy="5120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hu-HU" sz="2400" dirty="0"/>
              <a:t>Gyenge titkosítás</a:t>
            </a:r>
            <a:endParaRPr lang="en-US" sz="2400" dirty="0"/>
          </a:p>
          <a:p>
            <a:pPr lvl="1"/>
            <a:r>
              <a:rPr lang="hu-HU" sz="2000" dirty="0"/>
              <a:t>A gyengén titkosított jelszavak nem védettek</a:t>
            </a:r>
            <a:endParaRPr lang="en-US" sz="2000" dirty="0"/>
          </a:p>
          <a:p>
            <a:r>
              <a:rPr lang="hu-HU" sz="2400" dirty="0"/>
              <a:t>Jelszó levágás</a:t>
            </a:r>
          </a:p>
          <a:p>
            <a:pPr lvl="1"/>
            <a:r>
              <a:rPr lang="hu-HU" sz="2000" dirty="0"/>
              <a:t>A hosszú jelszavak biztonságának csorbítása</a:t>
            </a:r>
            <a:endParaRPr lang="en-US" sz="2000" dirty="0"/>
          </a:p>
          <a:p>
            <a:r>
              <a:rPr lang="hu-HU" sz="2400" dirty="0"/>
              <a:t>Jelszó naplózása</a:t>
            </a:r>
          </a:p>
          <a:p>
            <a:pPr lvl="1"/>
            <a:r>
              <a:rPr lang="hu-HU" sz="2000" dirty="0"/>
              <a:t>Ne naplózzunk semmilyen jelszót, még a helyteleneket sem</a:t>
            </a:r>
            <a:endParaRPr lang="en-US" sz="2000" dirty="0"/>
          </a:p>
          <a:p>
            <a:r>
              <a:rPr lang="hu-HU" sz="2400" dirty="0"/>
              <a:t>Alapértelmezett jelszavak</a:t>
            </a:r>
            <a:endParaRPr lang="en-US" sz="2400" dirty="0"/>
          </a:p>
          <a:p>
            <a:pPr lvl="1"/>
            <a:r>
              <a:rPr lang="hu-HU" sz="2000" dirty="0"/>
              <a:t>Ne használjuk ugyanazt a jelszót mindenütt, vagy legalább vegyük rá a felhasználókat, hogy időnként lecseréljék</a:t>
            </a:r>
            <a:endParaRPr lang="en-US" sz="2000" dirty="0"/>
          </a:p>
          <a:p>
            <a:r>
              <a:rPr lang="hu-HU" sz="2400" dirty="0"/>
              <a:t>Beégetett jelszavak</a:t>
            </a:r>
            <a:endParaRPr lang="en-US" sz="2400" dirty="0"/>
          </a:p>
          <a:p>
            <a:pPr lvl="1"/>
            <a:r>
              <a:rPr lang="hu-HU" sz="2000" dirty="0"/>
              <a:t>A forráskódban elhelyezett jelszavak könnyen felfedhetők</a:t>
            </a:r>
            <a:endParaRPr lang="en-US" sz="2000" dirty="0"/>
          </a:p>
          <a:p>
            <a:pPr lvl="1"/>
            <a:r>
              <a:rPr lang="hu-HU" sz="2000" b="1" dirty="0">
                <a:solidFill>
                  <a:srgbClr val="A50021"/>
                </a:solidFill>
              </a:rPr>
              <a:t>A forráskódra mindig „nyilvános adatként” tekintsünk</a:t>
            </a:r>
            <a:endParaRPr lang="en-US" sz="20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585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356259" cy="936104"/>
          </a:xfrm>
        </p:spPr>
        <p:txBody>
          <a:bodyPr/>
          <a:lstStyle/>
          <a:p>
            <a:r>
              <a:rPr lang="hu-HU" dirty="0"/>
              <a:t>Kliens oldali </a:t>
            </a:r>
            <a:r>
              <a:rPr lang="hu-HU" dirty="0" err="1"/>
              <a:t>authentikáció</a:t>
            </a:r>
            <a:r>
              <a:rPr lang="hu-HU" dirty="0"/>
              <a:t> és jelszó kezelés</a:t>
            </a:r>
            <a:endParaRPr lang="en-US" dirty="0"/>
          </a:p>
        </p:txBody>
      </p:sp>
      <p:sp>
        <p:nvSpPr>
          <p:cNvPr id="5" name="CONTENT"/>
          <p:cNvSpPr>
            <a:spLocks noGrp="1"/>
          </p:cNvSpPr>
          <p:nvPr>
            <p:ph idx="4294967295"/>
          </p:nvPr>
        </p:nvSpPr>
        <p:spPr>
          <a:xfrm>
            <a:off x="539552" y="1844824"/>
            <a:ext cx="8229600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hu-HU" sz="2800" dirty="0"/>
              <a:t>Tipikus hibák</a:t>
            </a:r>
            <a:endParaRPr lang="en-US" sz="2800" dirty="0"/>
          </a:p>
          <a:p>
            <a:pPr lvl="1"/>
            <a:r>
              <a:rPr lang="hu-HU" sz="2400" dirty="0"/>
              <a:t>Kliens oldali </a:t>
            </a:r>
            <a:r>
              <a:rPr lang="hu-HU" sz="2400" dirty="0" err="1"/>
              <a:t>authentikáció</a:t>
            </a:r>
            <a:r>
              <a:rPr lang="hu-HU" sz="2400" dirty="0"/>
              <a:t> vagy biztonsági funkcionalitás</a:t>
            </a:r>
          </a:p>
          <a:p>
            <a:pPr lvl="1"/>
            <a:r>
              <a:rPr lang="hu-HU" sz="2400" dirty="0"/>
              <a:t>Beégetett jelszavak</a:t>
            </a:r>
            <a:endParaRPr lang="en-US" sz="2400" dirty="0"/>
          </a:p>
          <a:p>
            <a:r>
              <a:rPr lang="hu-HU" sz="2800" dirty="0"/>
              <a:t>Jó praktikák</a:t>
            </a:r>
            <a:endParaRPr lang="en-US" sz="2800" dirty="0"/>
          </a:p>
          <a:p>
            <a:pPr lvl="1"/>
            <a:r>
              <a:rPr lang="hu-HU" sz="2400" dirty="0"/>
              <a:t>Mindig szerver oldali </a:t>
            </a:r>
            <a:r>
              <a:rPr lang="hu-HU" sz="2400" dirty="0" err="1"/>
              <a:t>authentikációt</a:t>
            </a:r>
            <a:r>
              <a:rPr lang="hu-HU" sz="2400" dirty="0"/>
              <a:t> használjunk</a:t>
            </a:r>
          </a:p>
          <a:p>
            <a:pPr lvl="1"/>
            <a:r>
              <a:rPr lang="hu-HU" sz="2400" dirty="0"/>
              <a:t>Ne használjunk beégetett jelszavakat a JavaScript kódban, még titkosítva sem</a:t>
            </a:r>
          </a:p>
          <a:p>
            <a:pPr lvl="2"/>
            <a:r>
              <a:rPr lang="hu-HU" sz="2000" dirty="0"/>
              <a:t>A hackerek mindig megtalálják a módját, hogy ezeket kiderítsék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5428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6345" y="52977"/>
            <a:ext cx="6779951" cy="936104"/>
          </a:xfrm>
        </p:spPr>
        <p:txBody>
          <a:bodyPr/>
          <a:lstStyle/>
          <a:p>
            <a:r>
              <a:rPr lang="hu-HU" dirty="0"/>
              <a:t>Kliens oldali biztonság – hol a hiba?</a:t>
            </a:r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1043608" y="1340768"/>
            <a:ext cx="7056784" cy="26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check()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{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    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( SHA1(document.auth.pass.value) ==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     '43206512b209ba29cb5c642edc85bdac133354fe')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    {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        window.location.href="admin_page.jsp";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    } </a:t>
            </a:r>
            <a:br>
              <a:rPr lang="en-US" sz="1400" dirty="0">
                <a:solidFill>
                  <a:srgbClr val="000000"/>
                </a:solidFill>
                <a:latin typeface="Consolas"/>
              </a:rPr>
            </a:br>
            <a:r>
              <a:rPr lang="en-US" sz="1400" dirty="0">
                <a:solidFill>
                  <a:srgbClr val="000000"/>
                </a:solidFill>
                <a:latin typeface="Consolas"/>
              </a:rPr>
              <a:t>    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        alert('Invalid password!');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    }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}</a:t>
            </a:r>
            <a:endParaRPr lang="hu-HU" sz="14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CONTENT"/>
          <p:cNvSpPr>
            <a:spLocks noGrp="1"/>
          </p:cNvSpPr>
          <p:nvPr>
            <p:ph sz="quarter" idx="4294967295"/>
          </p:nvPr>
        </p:nvSpPr>
        <p:spPr>
          <a:xfrm>
            <a:off x="374848" y="1124744"/>
            <a:ext cx="8229600" cy="43204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2200"/>
              </a:spcBef>
            </a:pPr>
            <a:endParaRPr lang="en-US" sz="2400" dirty="0"/>
          </a:p>
          <a:p>
            <a:endParaRPr lang="hu-HU" sz="2400" b="1" dirty="0"/>
          </a:p>
          <a:p>
            <a:endParaRPr lang="hu-HU" sz="2400" b="1" dirty="0"/>
          </a:p>
          <a:p>
            <a:endParaRPr lang="hu-HU" sz="2400" b="1" dirty="0"/>
          </a:p>
          <a:p>
            <a:endParaRPr lang="hu-HU" sz="2400" b="1" dirty="0"/>
          </a:p>
          <a:p>
            <a:endParaRPr lang="hu-HU" sz="2400" b="1" dirty="0"/>
          </a:p>
          <a:p>
            <a:endParaRPr lang="hu-HU" sz="2400" b="1" dirty="0"/>
          </a:p>
          <a:p>
            <a:r>
              <a:rPr lang="hu-HU" sz="2400" b="1" dirty="0"/>
              <a:t>Kliens oldali biztonság nem biztonság!</a:t>
            </a:r>
            <a:endParaRPr lang="en-US" sz="2400" b="1" dirty="0"/>
          </a:p>
          <a:p>
            <a:pPr lvl="1"/>
            <a:r>
              <a:rPr lang="hu-HU" sz="2400" dirty="0"/>
              <a:t>Ne támaszkodjunk semmi féle kliens oldali ellenőrzésre/biztonsági funkcionalitásra</a:t>
            </a:r>
            <a:endParaRPr lang="en-US" sz="2400" dirty="0"/>
          </a:p>
          <a:p>
            <a:pPr lvl="1"/>
            <a:r>
              <a:rPr lang="hu-HU" sz="2400" dirty="0"/>
              <a:t>A bemenet ellenőrzése kliens oldalon csökkentheti a hálózati forgalmat</a:t>
            </a:r>
            <a:endParaRPr lang="en-US" sz="2400" dirty="0"/>
          </a:p>
          <a:p>
            <a:pPr lvl="2"/>
            <a:r>
              <a:rPr lang="hu-HU" sz="1800" b="1" dirty="0"/>
              <a:t>De meg kell ismételni szerver oldalon is!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065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132123" cy="936104"/>
          </a:xfrm>
        </p:spPr>
        <p:txBody>
          <a:bodyPr/>
          <a:lstStyle/>
          <a:p>
            <a:r>
              <a:rPr lang="hu-HU" dirty="0"/>
              <a:t>Java biztonsági szolgáltatások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Független az implementációtól</a:t>
            </a:r>
            <a:endParaRPr lang="en-US" sz="2800" dirty="0"/>
          </a:p>
          <a:p>
            <a:pPr lvl="1"/>
            <a:r>
              <a:rPr lang="hu-HU" sz="2400" dirty="0"/>
              <a:t>Az alkalmazások nem implementálnak biztonsági algoritmusokat</a:t>
            </a:r>
            <a:endParaRPr lang="en-US" sz="2400" dirty="0"/>
          </a:p>
          <a:p>
            <a:pPr lvl="1"/>
            <a:r>
              <a:rPr lang="hu-HU" sz="2400" dirty="0"/>
              <a:t>A biztonsági szolgáltatásokat ún. </a:t>
            </a:r>
            <a:r>
              <a:rPr lang="hu-HU" sz="2400" dirty="0" err="1"/>
              <a:t>provider-ek</a:t>
            </a:r>
            <a:r>
              <a:rPr lang="hu-HU" sz="2400" dirty="0"/>
              <a:t> biztosítják</a:t>
            </a:r>
          </a:p>
          <a:p>
            <a:r>
              <a:rPr lang="hu-HU" sz="2800" dirty="0"/>
              <a:t>Felcserélhetőség</a:t>
            </a:r>
            <a:endParaRPr lang="en-US" sz="2800" dirty="0"/>
          </a:p>
          <a:p>
            <a:pPr lvl="1"/>
            <a:r>
              <a:rPr lang="hu-HU" sz="2400" dirty="0"/>
              <a:t>Egy alkalmazás nincs egyetlen </a:t>
            </a:r>
            <a:r>
              <a:rPr lang="hu-HU" sz="2400" dirty="0" err="1"/>
              <a:t>provider-hez</a:t>
            </a:r>
            <a:r>
              <a:rPr lang="hu-HU" sz="2400" dirty="0"/>
              <a:t> sem kötve</a:t>
            </a:r>
            <a:endParaRPr lang="en-US" sz="2400" dirty="0"/>
          </a:p>
          <a:p>
            <a:pPr lvl="1"/>
            <a:r>
              <a:rPr lang="hu-HU" sz="2400" dirty="0"/>
              <a:t>Egy </a:t>
            </a:r>
            <a:r>
              <a:rPr lang="hu-HU" sz="2400" dirty="0" err="1"/>
              <a:t>provider</a:t>
            </a:r>
            <a:r>
              <a:rPr lang="hu-HU" sz="2400" dirty="0"/>
              <a:t> sincs egyik alkalmazáshoz sem kötve</a:t>
            </a:r>
            <a:endParaRPr lang="en-US" sz="2400" dirty="0"/>
          </a:p>
          <a:p>
            <a:r>
              <a:rPr lang="hu-HU" sz="2800" dirty="0"/>
              <a:t>Algoritmusok kiterjeszthetősége</a:t>
            </a:r>
            <a:endParaRPr lang="en-US" sz="2800" dirty="0"/>
          </a:p>
          <a:p>
            <a:pPr lvl="1"/>
            <a:r>
              <a:rPr lang="hu-HU" sz="2400" dirty="0"/>
              <a:t>A </a:t>
            </a:r>
            <a:r>
              <a:rPr lang="en-US" sz="2400" dirty="0"/>
              <a:t>Java platform </a:t>
            </a:r>
            <a:r>
              <a:rPr lang="hu-HU" sz="2400" dirty="0"/>
              <a:t>számos beépített </a:t>
            </a:r>
            <a:r>
              <a:rPr lang="hu-HU" sz="2400" dirty="0" err="1"/>
              <a:t>provider</a:t>
            </a:r>
            <a:r>
              <a:rPr lang="hu-HU" sz="2400" dirty="0"/>
              <a:t>-t tartalmaz</a:t>
            </a:r>
            <a:endParaRPr lang="en-US" sz="2400" dirty="0"/>
          </a:p>
          <a:p>
            <a:pPr lvl="1"/>
            <a:r>
              <a:rPr lang="hu-HU" sz="2400" dirty="0"/>
              <a:t>De támogatja saját </a:t>
            </a:r>
            <a:r>
              <a:rPr lang="hu-HU" sz="2400" dirty="0" err="1"/>
              <a:t>provider-ek</a:t>
            </a:r>
            <a:r>
              <a:rPr lang="hu-HU" sz="2400" dirty="0"/>
              <a:t> telepítését is</a:t>
            </a:r>
          </a:p>
        </p:txBody>
      </p:sp>
    </p:spTree>
    <p:extLst>
      <p:ext uri="{BB962C8B-B14F-4D97-AF65-F5344CB8AC3E}">
        <p14:creationId xmlns:p14="http://schemas.microsoft.com/office/powerpoint/2010/main" val="3167561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148347" cy="936104"/>
          </a:xfrm>
        </p:spPr>
        <p:txBody>
          <a:bodyPr/>
          <a:lstStyle/>
          <a:p>
            <a:r>
              <a:rPr lang="hu-HU" dirty="0"/>
              <a:t>Java biztonsági szolgáltatások</a:t>
            </a:r>
            <a:r>
              <a:rPr lang="en-US" dirty="0"/>
              <a:t> – </a:t>
            </a:r>
            <a:r>
              <a:rPr lang="hu-HU" dirty="0"/>
              <a:t>architektúra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3040" y="1556792"/>
            <a:ext cx="8389440" cy="4968552"/>
          </a:xfrm>
        </p:spPr>
        <p:txBody>
          <a:bodyPr>
            <a:normAutofit/>
          </a:bodyPr>
          <a:lstStyle/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pPr marL="0" indent="0">
              <a:buNone/>
            </a:pPr>
            <a:endParaRPr lang="hu-HU" sz="2800" dirty="0"/>
          </a:p>
          <a:p>
            <a:pPr marL="0" indent="0">
              <a:buNone/>
            </a:pP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702701"/>
            <a:ext cx="6861177" cy="482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91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428267" cy="936104"/>
          </a:xfrm>
        </p:spPr>
        <p:txBody>
          <a:bodyPr/>
          <a:lstStyle/>
          <a:p>
            <a:r>
              <a:rPr lang="hu-HU" dirty="0"/>
              <a:t>Java biztonsági szolgáltatások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6046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Java Cryptographic Architecture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800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824288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A legtöbb információs rendszernél előforduló feladat</a:t>
            </a:r>
          </a:p>
          <a:p>
            <a:pPr lvl="1"/>
            <a:r>
              <a:rPr lang="hu-HU" sz="2400" dirty="0"/>
              <a:t>Felhasználók kezelése</a:t>
            </a:r>
          </a:p>
          <a:p>
            <a:pPr lvl="1"/>
            <a:r>
              <a:rPr lang="hu-HU" sz="2400" dirty="0"/>
              <a:t>Authentikáció megvalósítása</a:t>
            </a:r>
          </a:p>
          <a:p>
            <a:pPr lvl="1"/>
            <a:r>
              <a:rPr lang="hu-HU" sz="2400" dirty="0"/>
              <a:t>Felhasználói adatok tárolása (beleértve jelszó is)</a:t>
            </a:r>
          </a:p>
          <a:p>
            <a:pPr lvl="1"/>
            <a:r>
              <a:rPr lang="hu-HU" sz="2400" dirty="0"/>
              <a:t>Az egyes erőforrások hozzáférésének korlátozása, szabályozása</a:t>
            </a:r>
          </a:p>
          <a:p>
            <a:r>
              <a:rPr lang="hu-HU" sz="2800" dirty="0"/>
              <a:t>Megoldandó problémák jellege</a:t>
            </a:r>
          </a:p>
          <a:p>
            <a:pPr lvl="1"/>
            <a:r>
              <a:rPr lang="hu-HU" sz="2400" dirty="0"/>
              <a:t>Biztonsági</a:t>
            </a:r>
          </a:p>
          <a:p>
            <a:pPr lvl="1"/>
            <a:r>
              <a:rPr lang="hu-HU" sz="2400" dirty="0"/>
              <a:t>Technikai</a:t>
            </a:r>
          </a:p>
          <a:p>
            <a:pPr lvl="1"/>
            <a:r>
              <a:rPr lang="hu-HU" sz="2400" dirty="0"/>
              <a:t>Jogi (adatvédelem)</a:t>
            </a:r>
          </a:p>
        </p:txBody>
      </p:sp>
    </p:spTree>
    <p:extLst>
      <p:ext uri="{BB962C8B-B14F-4D97-AF65-F5344CB8AC3E}">
        <p14:creationId xmlns:p14="http://schemas.microsoft.com/office/powerpoint/2010/main" val="2390827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3050" y="44624"/>
            <a:ext cx="8131398" cy="936104"/>
          </a:xfrm>
        </p:spPr>
        <p:txBody>
          <a:bodyPr>
            <a:normAutofit/>
          </a:bodyPr>
          <a:lstStyle/>
          <a:p>
            <a:r>
              <a:rPr lang="hu-HU" dirty="0"/>
              <a:t>Java Cryptography Architecture </a:t>
            </a:r>
            <a:r>
              <a:rPr lang="en-US" dirty="0"/>
              <a:t>/ Extension </a:t>
            </a:r>
            <a:r>
              <a:rPr lang="hu-HU" dirty="0"/>
              <a:t>(JCA</a:t>
            </a:r>
            <a:r>
              <a:rPr lang="en-US" dirty="0"/>
              <a:t>/JCE</a:t>
            </a:r>
            <a:r>
              <a:rPr lang="hu-HU" dirty="0"/>
              <a:t>) </a:t>
            </a:r>
            <a:endParaRPr lang="en-US" dirty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69486"/>
              </p:ext>
            </p:extLst>
          </p:nvPr>
        </p:nvGraphicFramePr>
        <p:xfrm>
          <a:off x="2443249" y="1556792"/>
          <a:ext cx="4191000" cy="482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031976" imgH="3494020" progId="Visio.Drawing.11">
                  <p:embed/>
                </p:oleObj>
              </mc:Choice>
              <mc:Fallback>
                <p:oleObj name="Visio" r:id="rId2" imgW="3031976" imgH="34940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43249" y="1556792"/>
                        <a:ext cx="4191000" cy="4829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743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636179" cy="936104"/>
          </a:xfrm>
        </p:spPr>
        <p:txBody>
          <a:bodyPr/>
          <a:lstStyle/>
          <a:p>
            <a:r>
              <a:rPr lang="hu-HU" dirty="0"/>
              <a:t>Kriptográfiai </a:t>
            </a:r>
            <a:r>
              <a:rPr lang="hu-HU" dirty="0" err="1"/>
              <a:t>provider-ek</a:t>
            </a:r>
            <a:r>
              <a:rPr lang="hu-HU" dirty="0"/>
              <a:t> használata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</p:txBody>
      </p:sp>
      <p:sp>
        <p:nvSpPr>
          <p:cNvPr id="3" name="Téglalap 2"/>
          <p:cNvSpPr/>
          <p:nvPr/>
        </p:nvSpPr>
        <p:spPr>
          <a:xfrm>
            <a:off x="802432" y="1751869"/>
            <a:ext cx="7884368" cy="36933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hash = MessageDigest.getInstance(</a:t>
            </a:r>
            <a:r>
              <a:rPr lang="en-US" dirty="0">
                <a:solidFill>
                  <a:srgbClr val="800000"/>
                </a:solidFill>
                <a:latin typeface="Consolas"/>
              </a:rPr>
              <a:t>"SHA1"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>
                <a:solidFill>
                  <a:srgbClr val="800000"/>
                </a:solidFill>
                <a:latin typeface="Consolas"/>
              </a:rPr>
              <a:t>"Provider</a:t>
            </a:r>
            <a:r>
              <a:rPr lang="hu-HU" dirty="0">
                <a:solidFill>
                  <a:srgbClr val="800000"/>
                </a:solidFill>
                <a:latin typeface="Consolas"/>
              </a:rPr>
              <a:t>C</a:t>
            </a:r>
            <a:r>
              <a:rPr lang="en-US" dirty="0">
                <a:solidFill>
                  <a:srgbClr val="80000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latin typeface="Consolas"/>
            </a:endParaRP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741493"/>
              </p:ext>
            </p:extLst>
          </p:nvPr>
        </p:nvGraphicFramePr>
        <p:xfrm>
          <a:off x="2866575" y="2564904"/>
          <a:ext cx="3032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041154" imgH="3469726" progId="Visio.Drawing.11">
                  <p:embed/>
                </p:oleObj>
              </mc:Choice>
              <mc:Fallback>
                <p:oleObj name="Visio" r:id="rId2" imgW="3041154" imgH="346972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66575" y="2564904"/>
                        <a:ext cx="3032125" cy="343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9403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24211" cy="936104"/>
          </a:xfrm>
        </p:spPr>
        <p:txBody>
          <a:bodyPr/>
          <a:lstStyle/>
          <a:p>
            <a:r>
              <a:rPr lang="hu-HU" dirty="0"/>
              <a:t>Fő</a:t>
            </a:r>
            <a:r>
              <a:rPr lang="en-US" dirty="0"/>
              <a:t> </a:t>
            </a:r>
            <a:r>
              <a:rPr lang="hu-HU" dirty="0"/>
              <a:t>osztályok</a:t>
            </a:r>
            <a:r>
              <a:rPr lang="en-US" dirty="0"/>
              <a:t> </a:t>
            </a:r>
            <a:r>
              <a:rPr lang="hu-HU" dirty="0"/>
              <a:t>és</a:t>
            </a:r>
            <a:r>
              <a:rPr lang="en-US" dirty="0"/>
              <a:t> </a:t>
            </a:r>
            <a:r>
              <a:rPr lang="en-US" dirty="0" err="1"/>
              <a:t>algorit</a:t>
            </a:r>
            <a:r>
              <a:rPr lang="hu-HU" dirty="0" err="1"/>
              <a:t>musok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690466"/>
            <a:ext cx="7868427" cy="476286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SecureRandom</a:t>
            </a:r>
          </a:p>
          <a:p>
            <a:pPr lvl="1"/>
            <a:r>
              <a:rPr lang="hu-HU" dirty="0" err="1"/>
              <a:t>Kriptográfiailag</a:t>
            </a:r>
            <a:r>
              <a:rPr lang="hu-HU" dirty="0"/>
              <a:t> erős véletlen számok generálása</a:t>
            </a:r>
            <a:endParaRPr lang="en-US" dirty="0"/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MessageDigest</a:t>
            </a:r>
          </a:p>
          <a:p>
            <a:pPr lvl="1"/>
            <a:r>
              <a:rPr lang="hu-HU" dirty="0"/>
              <a:t>Egy adat </a:t>
            </a:r>
            <a:r>
              <a:rPr lang="hu-HU" dirty="0" err="1"/>
              <a:t>hash</a:t>
            </a:r>
            <a:r>
              <a:rPr lang="hu-HU" dirty="0"/>
              <a:t> értékének kiszámítása</a:t>
            </a:r>
            <a:endParaRPr lang="en-US" dirty="0"/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Signature</a:t>
            </a:r>
          </a:p>
          <a:p>
            <a:pPr lvl="1"/>
            <a:r>
              <a:rPr lang="hu-HU" dirty="0"/>
              <a:t>Privát és publikus kulcsokkal inicializáljuk, adatok aláírására és aláírások ellenőrzésére használható</a:t>
            </a:r>
            <a:endParaRPr lang="en-US" dirty="0"/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Cipher</a:t>
            </a:r>
          </a:p>
          <a:p>
            <a:pPr lvl="1"/>
            <a:r>
              <a:rPr lang="hu-HU" dirty="0"/>
              <a:t>Kulcsokkal inicializáljuk, titkosításra/visszafejtésre használható</a:t>
            </a:r>
          </a:p>
          <a:p>
            <a:pPr lvl="1"/>
            <a:r>
              <a:rPr lang="en-US" dirty="0"/>
              <a:t>AES, DES, DESede, Blowfish, IDEA, RC4, RSA, PBE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MAC</a:t>
            </a:r>
            <a:r>
              <a:rPr lang="en-US" dirty="0"/>
              <a:t> (Message Authentication Codes)</a:t>
            </a:r>
          </a:p>
          <a:p>
            <a:pPr lvl="1"/>
            <a:r>
              <a:rPr lang="hu-HU" dirty="0"/>
              <a:t>Kulcsokkal inicializálva </a:t>
            </a:r>
            <a:r>
              <a:rPr lang="hu-HU" dirty="0" err="1"/>
              <a:t>hash</a:t>
            </a:r>
            <a:r>
              <a:rPr lang="hu-HU" dirty="0"/>
              <a:t> értékek generálására szolgál (</a:t>
            </a:r>
            <a:r>
              <a:rPr lang="hu-HU" dirty="0" err="1"/>
              <a:t>adat+kulcs</a:t>
            </a:r>
            <a:r>
              <a:rPr lang="hu-HU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89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24211" cy="936104"/>
          </a:xfrm>
        </p:spPr>
        <p:txBody>
          <a:bodyPr/>
          <a:lstStyle/>
          <a:p>
            <a:r>
              <a:rPr lang="hu-HU" dirty="0"/>
              <a:t>Fő</a:t>
            </a:r>
            <a:r>
              <a:rPr lang="en-US" dirty="0"/>
              <a:t> </a:t>
            </a:r>
            <a:r>
              <a:rPr lang="hu-HU" dirty="0"/>
              <a:t>osztályok</a:t>
            </a:r>
            <a:r>
              <a:rPr lang="en-US" dirty="0"/>
              <a:t> </a:t>
            </a:r>
            <a:r>
              <a:rPr lang="hu-HU" dirty="0"/>
              <a:t>és</a:t>
            </a:r>
            <a:r>
              <a:rPr lang="en-US" dirty="0"/>
              <a:t> </a:t>
            </a:r>
            <a:r>
              <a:rPr lang="en-US" dirty="0" err="1"/>
              <a:t>algorit</a:t>
            </a:r>
            <a:r>
              <a:rPr lang="hu-HU" dirty="0" err="1"/>
              <a:t>musok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389440" cy="5229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KeyPairGenerator</a:t>
            </a:r>
          </a:p>
          <a:p>
            <a:pPr lvl="1"/>
            <a:r>
              <a:rPr lang="hu-HU" sz="2400" dirty="0"/>
              <a:t>Új publikus/privát kulcspár generálása specifikus algoritmusokhoz</a:t>
            </a:r>
            <a:endParaRPr lang="en-US" sz="2400" dirty="0"/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KeyFactory</a:t>
            </a:r>
          </a:p>
          <a:p>
            <a:pPr lvl="1"/>
            <a:r>
              <a:rPr lang="hu-HU" sz="2400" dirty="0" err="1"/>
              <a:t>Titkosító</a:t>
            </a:r>
            <a:r>
              <a:rPr lang="hu-HU" sz="2400" dirty="0"/>
              <a:t> kulcsok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Key</a:t>
            </a:r>
            <a:r>
              <a:rPr lang="en-US" sz="2400" dirty="0"/>
              <a:t> </a:t>
            </a:r>
            <a:r>
              <a:rPr lang="hu-HU" sz="2400" dirty="0"/>
              <a:t>típusának átalakítása kulcs specifikációvá</a:t>
            </a:r>
            <a:endParaRPr lang="en-US" sz="2400" dirty="0"/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KeyGenerator</a:t>
            </a:r>
          </a:p>
          <a:p>
            <a:pPr lvl="1"/>
            <a:r>
              <a:rPr lang="hu-HU" sz="2400" dirty="0"/>
              <a:t>Új privát kulcs generálása specifikus algoritmusokhoz</a:t>
            </a:r>
            <a:endParaRPr lang="en-US" sz="2400" dirty="0"/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SecretKeyFactory</a:t>
            </a:r>
          </a:p>
          <a:p>
            <a:pPr lvl="1"/>
            <a:r>
              <a:rPr lang="hu-HU" sz="2400" dirty="0" err="1"/>
              <a:t>Titkosító</a:t>
            </a:r>
            <a:r>
              <a:rPr lang="hu-HU" sz="2400" dirty="0"/>
              <a:t> kulcsok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SecretKey</a:t>
            </a:r>
            <a:r>
              <a:rPr lang="en-US" sz="2400" dirty="0"/>
              <a:t> </a:t>
            </a:r>
            <a:r>
              <a:rPr lang="hu-HU" sz="2400" dirty="0"/>
              <a:t>típusának átalakítása kulcs specifikációvá</a:t>
            </a:r>
            <a:endParaRPr lang="en-US" sz="2400" dirty="0"/>
          </a:p>
          <a:p>
            <a:pPr lvl="1"/>
            <a:r>
              <a:rPr lang="hu-HU" sz="2400" dirty="0"/>
              <a:t>(Szimmetrikus) </a:t>
            </a:r>
            <a:r>
              <a:rPr lang="hu-HU" sz="2400" dirty="0" err="1"/>
              <a:t>titkosító</a:t>
            </a:r>
            <a:r>
              <a:rPr lang="hu-HU" sz="2400" dirty="0"/>
              <a:t> kulcsokat gyárt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4577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00275" cy="936104"/>
          </a:xfrm>
        </p:spPr>
        <p:txBody>
          <a:bodyPr/>
          <a:lstStyle/>
          <a:p>
            <a:r>
              <a:rPr lang="hu-HU" dirty="0"/>
              <a:t>A</a:t>
            </a:r>
            <a:r>
              <a:rPr lang="en-US" dirty="0"/>
              <a:t> Bouncy Castle (BC) provider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hu-HU" sz="2400" dirty="0"/>
              <a:t>Szimmetrikus blokk </a:t>
            </a:r>
            <a:r>
              <a:rPr lang="hu-HU" sz="2400" dirty="0" err="1"/>
              <a:t>titkosító</a:t>
            </a:r>
            <a:r>
              <a:rPr lang="hu-HU" sz="2400" dirty="0"/>
              <a:t> algoritmusok</a:t>
            </a:r>
            <a:endParaRPr lang="en-US" sz="2400" dirty="0"/>
          </a:p>
          <a:p>
            <a:pPr lvl="1"/>
            <a:r>
              <a:rPr lang="en-US" sz="2000" dirty="0"/>
              <a:t>AES, Rijndael, Blowfish, IDEA, RC6, Serpent, Twofish, TEA, …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Szimmetrikus </a:t>
            </a:r>
            <a:r>
              <a:rPr lang="hu-HU" sz="2400" dirty="0" err="1"/>
              <a:t>stream</a:t>
            </a:r>
            <a:r>
              <a:rPr lang="hu-HU" sz="2400" dirty="0"/>
              <a:t> </a:t>
            </a:r>
            <a:r>
              <a:rPr lang="hu-HU" sz="2400" dirty="0" err="1"/>
              <a:t>titkosító</a:t>
            </a:r>
            <a:r>
              <a:rPr lang="hu-HU" sz="2400" dirty="0"/>
              <a:t> algoritmusok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RC4, HC256, Salsa20, ISAAC, VMPC, …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Aszimmetrikus algoritmusok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RSA, ElGamal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Key Agreement </a:t>
            </a:r>
            <a:r>
              <a:rPr lang="hu-HU" sz="2400" dirty="0"/>
              <a:t>algoritmusok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Diffie-Hellman (using DH, ECDH, ECCDH, ECMQV)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Digest </a:t>
            </a:r>
            <a:r>
              <a:rPr lang="hu-HU" sz="2400" dirty="0"/>
              <a:t>algoritmusok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MD2, MD4, MD5, GOST3411, RipeMD…, Tiger, Whirlpool, SHA1, SHA224, SHA256, SHA384, SHA512, SHA3, …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Jelszó </a:t>
            </a:r>
            <a:r>
              <a:rPr lang="hu-HU" sz="2000" dirty="0" err="1"/>
              <a:t>hash-elés</a:t>
            </a:r>
            <a:r>
              <a:rPr lang="en-US" sz="2000" dirty="0"/>
              <a:t>: BCrypt, OpenBSDBcrypt, SCrypt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MAC </a:t>
            </a:r>
            <a:r>
              <a:rPr lang="hu-HU" sz="2400" dirty="0"/>
              <a:t>algoritmusok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VMPC-MAC, HMAC</a:t>
            </a:r>
            <a:endParaRPr lang="en-US" sz="36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6770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Security frameworks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800" dirty="0"/>
              <a:t>Komplex keretrendszerek léteznek a fent vázolt problémák megoldására</a:t>
            </a:r>
          </a:p>
          <a:p>
            <a:pPr lvl="1"/>
            <a:r>
              <a:rPr lang="hu-HU" sz="2400" dirty="0"/>
              <a:t>Felhasználó azonosítás</a:t>
            </a:r>
          </a:p>
          <a:p>
            <a:pPr lvl="1"/>
            <a:r>
              <a:rPr lang="hu-HU" sz="2400" dirty="0"/>
              <a:t>Jelszó kódolás/tárolás</a:t>
            </a:r>
          </a:p>
          <a:p>
            <a:pPr lvl="1"/>
            <a:r>
              <a:rPr lang="hu-HU" sz="2400" dirty="0"/>
              <a:t>Hozzáférés vezérlés</a:t>
            </a:r>
          </a:p>
          <a:p>
            <a:r>
              <a:rPr lang="hu-HU" sz="2800" dirty="0"/>
              <a:t>Java példák</a:t>
            </a:r>
          </a:p>
          <a:p>
            <a:pPr lvl="1"/>
            <a:r>
              <a:rPr lang="hu-HU" sz="2400" dirty="0"/>
              <a:t>Apache Shiro</a:t>
            </a:r>
          </a:p>
          <a:p>
            <a:pPr lvl="2"/>
            <a:r>
              <a:rPr lang="hu-HU" sz="2000" dirty="0"/>
              <a:t>Authentikáció több forrásból (LDAP, JDBC, …)</a:t>
            </a:r>
          </a:p>
          <a:p>
            <a:pPr lvl="2"/>
            <a:r>
              <a:rPr lang="hu-HU" sz="2000" dirty="0"/>
              <a:t>Kriptográfiai algoritmusok</a:t>
            </a:r>
          </a:p>
          <a:p>
            <a:pPr lvl="2"/>
            <a:r>
              <a:rPr lang="hu-HU" sz="2000" dirty="0"/>
              <a:t>Session kezelés</a:t>
            </a:r>
          </a:p>
          <a:p>
            <a:pPr lvl="1"/>
            <a:r>
              <a:rPr lang="hu-HU" sz="2400" dirty="0"/>
              <a:t>Spring Security</a:t>
            </a:r>
          </a:p>
          <a:p>
            <a:pPr lvl="2"/>
            <a:r>
              <a:rPr lang="hu-HU" sz="2000" dirty="0"/>
              <a:t>Authentikáció, hozzáférés vezérlés</a:t>
            </a:r>
          </a:p>
          <a:p>
            <a:pPr lvl="2"/>
            <a:r>
              <a:rPr lang="hu-HU" sz="2000" dirty="0"/>
              <a:t>Sérülékenységek elleni védelem</a:t>
            </a:r>
            <a:endParaRPr lang="en-US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503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43608" y="3861048"/>
            <a:ext cx="5356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i="1" dirty="0">
                <a:solidFill>
                  <a:schemeClr val="bg1"/>
                </a:solidFill>
              </a:rPr>
              <a:t>„A tananyag az EFOP-3.5.1-16-2017-00004 pályázat támogatásával készült.”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5760639" cy="936104"/>
          </a:xfrm>
        </p:spPr>
        <p:txBody>
          <a:bodyPr/>
          <a:lstStyle/>
          <a:p>
            <a:r>
              <a:rPr lang="en-US" dirty="0"/>
              <a:t>Hash </a:t>
            </a:r>
            <a:r>
              <a:rPr lang="hu-HU" dirty="0"/>
              <a:t>VAGY</a:t>
            </a:r>
            <a:r>
              <a:rPr lang="en-US" dirty="0"/>
              <a:t> message digest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389440" cy="4968552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Kriptográfiai </a:t>
            </a:r>
            <a:r>
              <a:rPr lang="en-US" dirty="0"/>
              <a:t>hash </a:t>
            </a:r>
            <a:r>
              <a:rPr lang="hu-HU" dirty="0"/>
              <a:t>függvény</a:t>
            </a:r>
            <a:r>
              <a:rPr lang="en-US" dirty="0"/>
              <a:t>: </a:t>
            </a:r>
            <a:r>
              <a:rPr lang="hu-HU" dirty="0"/>
              <a:t>egy determinisztikus eljárás, amely egy fix méretű bit </a:t>
            </a:r>
            <a:r>
              <a:rPr lang="hu-HU" dirty="0" err="1"/>
              <a:t>string</a:t>
            </a:r>
            <a:r>
              <a:rPr lang="hu-HU" dirty="0"/>
              <a:t>-et állít elő adatok blokkjából</a:t>
            </a:r>
            <a:endParaRPr lang="en-US" dirty="0"/>
          </a:p>
          <a:p>
            <a:pPr>
              <a:spcBef>
                <a:spcPts val="16800"/>
              </a:spcBef>
            </a:pPr>
            <a:r>
              <a:rPr lang="hu-HU" dirty="0"/>
              <a:t>A kriptográfiai </a:t>
            </a:r>
            <a:r>
              <a:rPr lang="hu-HU" dirty="0" err="1"/>
              <a:t>hash</a:t>
            </a:r>
            <a:r>
              <a:rPr lang="hu-HU" dirty="0"/>
              <a:t> függvények fő tulajdonságai</a:t>
            </a:r>
            <a:endParaRPr lang="en-US" dirty="0"/>
          </a:p>
          <a:p>
            <a:pPr lvl="1"/>
            <a:r>
              <a:rPr lang="hu-HU" dirty="0"/>
              <a:t>A </a:t>
            </a:r>
            <a:r>
              <a:rPr lang="hu-HU" dirty="0" err="1"/>
              <a:t>hash</a:t>
            </a:r>
            <a:r>
              <a:rPr lang="hu-HU" dirty="0"/>
              <a:t> érték könnyen számítható</a:t>
            </a:r>
          </a:p>
          <a:p>
            <a:pPr lvl="1"/>
            <a:r>
              <a:rPr lang="hu-HU" dirty="0"/>
              <a:t>Nehéz egy konkrét </a:t>
            </a:r>
            <a:r>
              <a:rPr lang="hu-HU" dirty="0" err="1"/>
              <a:t>hash</a:t>
            </a:r>
            <a:r>
              <a:rPr lang="hu-HU" dirty="0"/>
              <a:t> értékkel bíró üzenetet találni</a:t>
            </a:r>
            <a:endParaRPr lang="en-US" dirty="0"/>
          </a:p>
          <a:p>
            <a:pPr lvl="1"/>
            <a:r>
              <a:rPr lang="hu-HU" dirty="0"/>
              <a:t>Nehéz két olyan üzenetet találni, amelyekhez ugyanaz a </a:t>
            </a:r>
            <a:r>
              <a:rPr lang="hu-HU" dirty="0" err="1"/>
              <a:t>hash</a:t>
            </a:r>
            <a:r>
              <a:rPr lang="hu-HU" dirty="0"/>
              <a:t> tartozik</a:t>
            </a:r>
          </a:p>
          <a:p>
            <a:pPr lvl="1"/>
            <a:r>
              <a:rPr lang="hu-HU" dirty="0"/>
              <a:t>Az üzenetben akár már 1 bit megváltoztatása is jelentősen módosítja az előálló </a:t>
            </a:r>
            <a:r>
              <a:rPr lang="hu-HU" dirty="0" err="1"/>
              <a:t>hash</a:t>
            </a:r>
            <a:r>
              <a:rPr lang="hu-HU" dirty="0"/>
              <a:t> értéket (</a:t>
            </a:r>
            <a:r>
              <a:rPr lang="hu-HU" dirty="0" err="1"/>
              <a:t>avalanche</a:t>
            </a:r>
            <a:r>
              <a:rPr lang="hu-HU" dirty="0"/>
              <a:t> effektus)</a:t>
            </a:r>
            <a:endParaRPr lang="en-US" dirty="0"/>
          </a:p>
          <a:p>
            <a:pPr lvl="1"/>
            <a:endParaRPr lang="en-US" sz="24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255580"/>
              </p:ext>
            </p:extLst>
          </p:nvPr>
        </p:nvGraphicFramePr>
        <p:xfrm>
          <a:off x="2843808" y="2276872"/>
          <a:ext cx="4269886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672597" imgH="1248890" progId="Visio.Drawing.11">
                  <p:embed/>
                </p:oleObj>
              </mc:Choice>
              <mc:Fallback>
                <p:oleObj name="Visio" r:id="rId2" imgW="2672597" imgH="12488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43808" y="2276872"/>
                        <a:ext cx="4269886" cy="1995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99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204131" cy="936104"/>
          </a:xfrm>
        </p:spPr>
        <p:txBody>
          <a:bodyPr/>
          <a:lstStyle/>
          <a:p>
            <a:r>
              <a:rPr lang="en-US" dirty="0"/>
              <a:t>Hash </a:t>
            </a:r>
            <a:r>
              <a:rPr lang="hu-HU" dirty="0"/>
              <a:t>algoritmusok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389440" cy="4896544"/>
          </a:xfrm>
        </p:spPr>
        <p:txBody>
          <a:bodyPr>
            <a:normAutofit fontScale="77500" lnSpcReduction="20000"/>
          </a:bodyPr>
          <a:lstStyle/>
          <a:p>
            <a:pPr marL="914400" lvl="2" indent="0">
              <a:buNone/>
            </a:pPr>
            <a:r>
              <a:rPr lang="hu-HU" sz="1800" dirty="0"/>
              <a:t>	</a:t>
            </a:r>
          </a:p>
          <a:p>
            <a:pPr marL="404813" indent="-347663"/>
            <a:r>
              <a:rPr lang="en-US" b="1" dirty="0"/>
              <a:t>MD5 </a:t>
            </a:r>
            <a:r>
              <a:rPr lang="en-US" dirty="0"/>
              <a:t>– Message Digest 5 (16 bytes, 128 bits)</a:t>
            </a:r>
            <a:br>
              <a:rPr lang="en-US" dirty="0"/>
            </a:br>
            <a:r>
              <a:rPr lang="hu-HU" i="1" dirty="0">
                <a:solidFill>
                  <a:srgbClr val="C00000"/>
                </a:solidFill>
              </a:rPr>
              <a:t>FELTÖRT</a:t>
            </a:r>
            <a:r>
              <a:rPr lang="en-US" i="1" dirty="0">
                <a:solidFill>
                  <a:srgbClr val="C00000"/>
                </a:solidFill>
              </a:rPr>
              <a:t> – </a:t>
            </a:r>
            <a:r>
              <a:rPr lang="hu-HU" i="1" dirty="0">
                <a:solidFill>
                  <a:srgbClr val="C00000"/>
                </a:solidFill>
              </a:rPr>
              <a:t>gyengének tekinthető</a:t>
            </a:r>
            <a:endParaRPr lang="en-US" i="1" dirty="0">
              <a:solidFill>
                <a:srgbClr val="C00000"/>
              </a:solidFill>
            </a:endParaRPr>
          </a:p>
          <a:p>
            <a:pPr marL="404813" indent="-347663"/>
            <a:r>
              <a:rPr lang="en-US" b="1" dirty="0"/>
              <a:t>SHA-1 </a:t>
            </a:r>
            <a:r>
              <a:rPr lang="en-US" dirty="0"/>
              <a:t>– Secure Hash Algorithm (20 bytes, 160 bits)</a:t>
            </a:r>
            <a:br>
              <a:rPr lang="en-US" dirty="0"/>
            </a:br>
            <a:r>
              <a:rPr lang="hu-HU" i="1" dirty="0">
                <a:solidFill>
                  <a:srgbClr val="C00000"/>
                </a:solidFill>
              </a:rPr>
              <a:t>Egyelőre</a:t>
            </a:r>
            <a:r>
              <a:rPr lang="en-US" i="1" dirty="0">
                <a:solidFill>
                  <a:srgbClr val="C00000"/>
                </a:solidFill>
              </a:rPr>
              <a:t> ≈OK </a:t>
            </a:r>
            <a:r>
              <a:rPr lang="hu-HU" i="1" dirty="0">
                <a:solidFill>
                  <a:srgbClr val="C00000"/>
                </a:solidFill>
              </a:rPr>
              <a:t>az</a:t>
            </a:r>
            <a:r>
              <a:rPr lang="en-US" i="1" dirty="0">
                <a:solidFill>
                  <a:srgbClr val="C00000"/>
                </a:solidFill>
              </a:rPr>
              <a:t> SSL/TLS handshake</a:t>
            </a:r>
            <a:r>
              <a:rPr lang="hu-HU" i="1" dirty="0">
                <a:solidFill>
                  <a:srgbClr val="C00000"/>
                </a:solidFill>
              </a:rPr>
              <a:t>-</a:t>
            </a:r>
            <a:r>
              <a:rPr lang="hu-HU" i="1" dirty="0" err="1">
                <a:solidFill>
                  <a:srgbClr val="C00000"/>
                </a:solidFill>
              </a:rPr>
              <a:t>hez</a:t>
            </a:r>
            <a:r>
              <a:rPr lang="hu-HU" i="1" dirty="0">
                <a:solidFill>
                  <a:srgbClr val="C00000"/>
                </a:solidFill>
              </a:rPr>
              <a:t>, ill. ha NEM használják digitális aláíráshoz</a:t>
            </a:r>
            <a:endParaRPr lang="en-US" i="1" dirty="0">
              <a:solidFill>
                <a:srgbClr val="C00000"/>
              </a:solidFill>
            </a:endParaRPr>
          </a:p>
          <a:p>
            <a:pPr marL="404813" indent="-347663"/>
            <a:r>
              <a:rPr lang="en-US" b="1" dirty="0"/>
              <a:t>SHA-2</a:t>
            </a:r>
            <a:r>
              <a:rPr lang="en-US" dirty="0"/>
              <a:t> – </a:t>
            </a:r>
            <a:r>
              <a:rPr lang="hu-HU" dirty="0"/>
              <a:t>Algoritmus család </a:t>
            </a:r>
            <a:r>
              <a:rPr lang="en-US" dirty="0"/>
              <a:t>(</a:t>
            </a:r>
            <a:r>
              <a:rPr lang="hu-HU" dirty="0"/>
              <a:t>különböző variánsok</a:t>
            </a:r>
            <a:r>
              <a:rPr lang="en-US" dirty="0"/>
              <a:t>, 2001-)</a:t>
            </a:r>
          </a:p>
          <a:p>
            <a:pPr marL="804863" lvl="1" indent="-347663"/>
            <a:r>
              <a:rPr lang="en-US" dirty="0"/>
              <a:t>SHA-224, SHA-256, SHA-384, SHA-512, SHA-512/224, SHA-512/256 </a:t>
            </a:r>
            <a:r>
              <a:rPr lang="en-US" sz="2200" i="1" dirty="0">
                <a:solidFill>
                  <a:srgbClr val="C00000"/>
                </a:solidFill>
              </a:rPr>
              <a:t>– </a:t>
            </a:r>
            <a:r>
              <a:rPr lang="hu-HU" sz="2200" i="1" dirty="0">
                <a:solidFill>
                  <a:srgbClr val="C00000"/>
                </a:solidFill>
              </a:rPr>
              <a:t>Mind</a:t>
            </a:r>
            <a:r>
              <a:rPr lang="en-US" sz="2200" i="1" dirty="0">
                <a:solidFill>
                  <a:srgbClr val="C00000"/>
                </a:solidFill>
              </a:rPr>
              <a:t> OK, SHA-256 </a:t>
            </a:r>
            <a:r>
              <a:rPr lang="hu-HU" sz="2200" i="1" dirty="0">
                <a:solidFill>
                  <a:srgbClr val="C00000"/>
                </a:solidFill>
              </a:rPr>
              <a:t>jó választás</a:t>
            </a:r>
            <a:endParaRPr lang="en-US" sz="2200" i="1" dirty="0">
              <a:solidFill>
                <a:srgbClr val="C00000"/>
              </a:solidFill>
            </a:endParaRPr>
          </a:p>
          <a:p>
            <a:pPr marL="404813" indent="-347663"/>
            <a:r>
              <a:rPr lang="en-US" b="1" dirty="0"/>
              <a:t>SHA-3</a:t>
            </a:r>
            <a:r>
              <a:rPr lang="en-US" dirty="0"/>
              <a:t> – </a:t>
            </a:r>
            <a:r>
              <a:rPr lang="hu-HU" dirty="0"/>
              <a:t>A legújabb</a:t>
            </a:r>
            <a:r>
              <a:rPr lang="en-US" dirty="0"/>
              <a:t> NIST</a:t>
            </a:r>
            <a:r>
              <a:rPr lang="hu-HU" dirty="0"/>
              <a:t> kihívás győztese</a:t>
            </a:r>
            <a:r>
              <a:rPr lang="en-US" dirty="0"/>
              <a:t> (2015-)</a:t>
            </a:r>
          </a:p>
          <a:p>
            <a:pPr marL="804863" lvl="1" indent="-347663"/>
            <a:r>
              <a:rPr lang="en-US" dirty="0"/>
              <a:t>SHA3-224, SHA3-256, SHA3-384, SHA3-512 </a:t>
            </a:r>
            <a:r>
              <a:rPr lang="en-US" i="1" dirty="0">
                <a:solidFill>
                  <a:srgbClr val="C00000"/>
                </a:solidFill>
              </a:rPr>
              <a:t>– </a:t>
            </a:r>
            <a:r>
              <a:rPr lang="hu-HU" i="1" dirty="0">
                <a:solidFill>
                  <a:srgbClr val="C00000"/>
                </a:solidFill>
              </a:rPr>
              <a:t>Mind</a:t>
            </a:r>
            <a:r>
              <a:rPr lang="en-US" i="1" dirty="0">
                <a:solidFill>
                  <a:srgbClr val="C00000"/>
                </a:solidFill>
              </a:rPr>
              <a:t> OK</a:t>
            </a:r>
            <a:endParaRPr lang="en-US" dirty="0"/>
          </a:p>
          <a:p>
            <a:pPr marL="404813" indent="-347663"/>
            <a:r>
              <a:rPr lang="en-US" b="1" dirty="0"/>
              <a:t>Argon2, PBKDF2, </a:t>
            </a:r>
            <a:r>
              <a:rPr lang="en-US" b="1" dirty="0" err="1"/>
              <a:t>bcrypt</a:t>
            </a:r>
            <a:r>
              <a:rPr lang="en-US" dirty="0"/>
              <a:t> </a:t>
            </a:r>
            <a:r>
              <a:rPr lang="hu-HU" dirty="0"/>
              <a:t>vagy</a:t>
            </a:r>
            <a:r>
              <a:rPr lang="en-US" dirty="0"/>
              <a:t> </a:t>
            </a:r>
            <a:r>
              <a:rPr lang="en-US" b="1" dirty="0" err="1"/>
              <a:t>scrypt</a:t>
            </a:r>
            <a:r>
              <a:rPr lang="en-US" dirty="0"/>
              <a:t> </a:t>
            </a:r>
            <a:r>
              <a:rPr lang="hu-HU" dirty="0"/>
              <a:t>mindegyike kifejezetten jelszavak tárolására használatos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866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004331" cy="936104"/>
          </a:xfrm>
        </p:spPr>
        <p:txBody>
          <a:bodyPr>
            <a:normAutofit/>
          </a:bodyPr>
          <a:lstStyle/>
          <a:p>
            <a:r>
              <a:rPr lang="hu-HU" dirty="0"/>
              <a:t>Jelszó kezelés</a:t>
            </a:r>
            <a:r>
              <a:rPr lang="en-US" dirty="0"/>
              <a:t> – </a:t>
            </a:r>
            <a:r>
              <a:rPr lang="hu-HU" dirty="0"/>
              <a:t>hol a hiba?</a:t>
            </a:r>
            <a:endParaRPr lang="en-US" dirty="0"/>
          </a:p>
        </p:txBody>
      </p:sp>
      <p:sp>
        <p:nvSpPr>
          <p:cNvPr id="5" name="SOURCE_BAD" descr="{java}"/>
          <p:cNvSpPr txBox="1">
            <a:spLocks/>
          </p:cNvSpPr>
          <p:nvPr/>
        </p:nvSpPr>
        <p:spPr>
          <a:xfrm>
            <a:off x="827584" y="1340768"/>
            <a:ext cx="7776864" cy="2304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PreparedStatement ps=conn.prepareStatement(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"SELECT * FROM users WHERE username=? AND userpass=?"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); 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ps.setString(1, request.getParameter(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"username"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)); 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ps.setString(2, request.getParameter(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"password"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)); 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ResultSet rst = ps.executeQuery(); 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 (rst.next())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{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  session.setAttribute(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"userid"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, rst.getInt(5));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}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FF"/>
                </a:solidFill>
                <a:latin typeface="Consolas"/>
              </a:rPr>
              <a:t>else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{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  out.print(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"Invalid credentials. Please try again.&lt;br/&gt;"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);</a:t>
            </a:r>
            <a:br>
              <a:rPr lang="en-US" sz="1100" dirty="0">
                <a:solidFill>
                  <a:srgbClr val="000000"/>
                </a:solidFill>
                <a:latin typeface="Consolas"/>
              </a:rPr>
            </a:br>
            <a:r>
              <a:rPr lang="en-US" sz="11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100" dirty="0">
              <a:latin typeface="Consolas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447989" y="401052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Naiv megközelítés: jelszavak tárolása sima szövegként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Mi történik, ha a jelszó adatbázist ellopják?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A támadó minden felhasználói adathoz egyetlen behatolással hozzájut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Megoldás: </a:t>
            </a:r>
            <a:r>
              <a:rPr lang="hu-HU" dirty="0" err="1"/>
              <a:t>hash-elés</a:t>
            </a:r>
            <a:endParaRPr lang="hu-HU" dirty="0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155133"/>
              </p:ext>
            </p:extLst>
          </p:nvPr>
        </p:nvGraphicFramePr>
        <p:xfrm>
          <a:off x="4689795" y="4869160"/>
          <a:ext cx="4320000" cy="1757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19091" imgH="2152269" progId="Visio.Drawing.11">
                  <p:embed/>
                </p:oleObj>
              </mc:Choice>
              <mc:Fallback>
                <p:oleObj name="Visio" r:id="rId2" imgW="4919091" imgH="21522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795" y="4869160"/>
                        <a:ext cx="4320000" cy="17575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512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644291" cy="936104"/>
          </a:xfrm>
        </p:spPr>
        <p:txBody>
          <a:bodyPr/>
          <a:lstStyle/>
          <a:p>
            <a:r>
              <a:rPr lang="hu-HU" dirty="0"/>
              <a:t>Jelszó kezelés és tárolás</a:t>
            </a:r>
            <a:endParaRPr lang="en-US" dirty="0"/>
          </a:p>
        </p:txBody>
      </p:sp>
      <p:sp>
        <p:nvSpPr>
          <p:cNvPr id="6" name="Téglalap 5"/>
          <p:cNvSpPr/>
          <p:nvPr/>
        </p:nvSpPr>
        <p:spPr>
          <a:xfrm>
            <a:off x="683568" y="1700808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</a:t>
            </a:r>
            <a:r>
              <a:rPr lang="hu-HU" sz="2800" dirty="0" err="1"/>
              <a:t>hash-elt</a:t>
            </a:r>
            <a:r>
              <a:rPr lang="hu-HU" sz="2800" dirty="0"/>
              <a:t> jelszavak még mindig sérülékenyek</a:t>
            </a: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/>
              <a:t>A jelszó találgatásra: üres, felhasználó név, stb.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/>
              <a:t>Szótár alapú támadásokra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/>
              <a:t>G</a:t>
            </a:r>
            <a:r>
              <a:rPr lang="en-US" sz="2000" dirty="0" err="1"/>
              <a:t>oogling</a:t>
            </a:r>
            <a:r>
              <a:rPr lang="hu-HU" sz="2000" dirty="0"/>
              <a:t>-</a:t>
            </a:r>
            <a:r>
              <a:rPr lang="hu-HU" sz="2000" dirty="0" err="1"/>
              <a:t>gel</a:t>
            </a:r>
            <a:r>
              <a:rPr lang="hu-HU" sz="2000" dirty="0"/>
              <a:t> támogatva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Brute force </a:t>
            </a:r>
            <a:r>
              <a:rPr lang="hu-HU" sz="2400" dirty="0"/>
              <a:t>támadásokra</a:t>
            </a: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/>
              <a:t>Előre kiszámított </a:t>
            </a:r>
            <a:r>
              <a:rPr lang="hu-HU" sz="2000" dirty="0" err="1"/>
              <a:t>Rainbow</a:t>
            </a:r>
            <a:r>
              <a:rPr lang="hu-HU" sz="2000" dirty="0"/>
              <a:t> táblákkal támogatva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Megelőzés</a:t>
            </a: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Jelszó házirend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Lassú </a:t>
            </a:r>
            <a:r>
              <a:rPr lang="hu-HU" sz="2000" dirty="0" err="1"/>
              <a:t>hash</a:t>
            </a:r>
            <a:r>
              <a:rPr lang="hu-HU" sz="2000" dirty="0"/>
              <a:t> algoritmusok</a:t>
            </a:r>
          </a:p>
          <a:p>
            <a:pPr lvl="1"/>
            <a:r>
              <a:rPr lang="hu-HU" sz="2000" dirty="0"/>
              <a:t>	használata, mint pl. a</a:t>
            </a:r>
          </a:p>
          <a:p>
            <a:pPr lvl="1"/>
            <a:r>
              <a:rPr lang="hu-HU" sz="2000" dirty="0"/>
              <a:t>	</a:t>
            </a:r>
            <a:r>
              <a:rPr lang="en-US" sz="2000" dirty="0" err="1"/>
              <a:t>bcrypt</a:t>
            </a:r>
            <a:r>
              <a:rPr lang="en-US" sz="2000" dirty="0"/>
              <a:t> </a:t>
            </a:r>
            <a:r>
              <a:rPr lang="hu-HU" sz="2000" dirty="0"/>
              <a:t>vagy</a:t>
            </a:r>
            <a:r>
              <a:rPr lang="en-US" sz="2000" dirty="0"/>
              <a:t> PBKDF2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Salting:</a:t>
            </a:r>
          </a:p>
          <a:p>
            <a:endParaRPr lang="hu-HU" sz="1600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63843"/>
              </p:ext>
            </p:extLst>
          </p:nvPr>
        </p:nvGraphicFramePr>
        <p:xfrm>
          <a:off x="4500472" y="4695402"/>
          <a:ext cx="4320000" cy="1757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03746" imgH="1995619" progId="Visio.Drawing.11">
                  <p:embed/>
                </p:oleObj>
              </mc:Choice>
              <mc:Fallback>
                <p:oleObj name="Visio" r:id="rId2" imgW="4903746" imgH="199561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472" y="4695402"/>
                        <a:ext cx="4320000" cy="17579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427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24211" cy="936104"/>
          </a:xfrm>
        </p:spPr>
        <p:txBody>
          <a:bodyPr>
            <a:normAutofit fontScale="90000"/>
          </a:bodyPr>
          <a:lstStyle/>
          <a:p>
            <a:r>
              <a:rPr lang="hu-HU" dirty="0"/>
              <a:t>Jelszó tárolásra alkalmazható speciális </a:t>
            </a:r>
            <a:r>
              <a:rPr lang="hu-HU" dirty="0" err="1"/>
              <a:t>hash</a:t>
            </a:r>
            <a:r>
              <a:rPr lang="hu-HU" dirty="0"/>
              <a:t> algoritmusok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1216" y="1600200"/>
            <a:ext cx="7571184" cy="506916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Argon2</a:t>
            </a:r>
          </a:p>
          <a:p>
            <a:pPr lvl="1"/>
            <a:r>
              <a:rPr lang="hu-HU" sz="2000" dirty="0"/>
              <a:t>A 2015-ös</a:t>
            </a:r>
            <a:r>
              <a:rPr lang="en-US" sz="2000" dirty="0"/>
              <a:t> Password Hashing Competition</a:t>
            </a:r>
            <a:r>
              <a:rPr lang="hu-HU" sz="2000" dirty="0"/>
              <a:t> győztese</a:t>
            </a:r>
            <a:endParaRPr lang="en-US" sz="2000" dirty="0"/>
          </a:p>
          <a:p>
            <a:pPr lvl="1"/>
            <a:r>
              <a:rPr lang="hu-HU" sz="2000" dirty="0"/>
              <a:t>OWASP ajánlás szerint a</a:t>
            </a:r>
            <a:r>
              <a:rPr lang="en-US" sz="2000" dirty="0"/>
              <a:t> #1 </a:t>
            </a:r>
            <a:r>
              <a:rPr lang="hu-HU" sz="2000" dirty="0"/>
              <a:t>választás</a:t>
            </a:r>
            <a:r>
              <a:rPr lang="en-US" sz="2000" dirty="0"/>
              <a:t> (</a:t>
            </a:r>
            <a:r>
              <a:rPr lang="hu-HU" sz="2000" dirty="0"/>
              <a:t>használjuk ezt, ha elérhető</a:t>
            </a:r>
            <a:r>
              <a:rPr lang="en-US" sz="2000" dirty="0"/>
              <a:t>)</a:t>
            </a:r>
          </a:p>
          <a:p>
            <a:r>
              <a:rPr lang="en-US" sz="2400" b="1" spc="-40" dirty="0"/>
              <a:t>Password-Based Key Derivation Func. 2 (PBKDF2)</a:t>
            </a:r>
          </a:p>
          <a:p>
            <a:pPr lvl="1"/>
            <a:r>
              <a:rPr lang="hu-HU" sz="2000" dirty="0"/>
              <a:t>Az</a:t>
            </a:r>
            <a:r>
              <a:rPr lang="en-US" sz="2000" dirty="0"/>
              <a:t> SHA1 </a:t>
            </a:r>
            <a:r>
              <a:rPr lang="hu-HU" sz="2000" dirty="0"/>
              <a:t>vagy</a:t>
            </a:r>
            <a:r>
              <a:rPr lang="en-US" sz="2000" dirty="0"/>
              <a:t> SHA256 (HMAC)</a:t>
            </a:r>
            <a:r>
              <a:rPr lang="hu-HU" sz="2000" dirty="0"/>
              <a:t> algoritmuson alapul</a:t>
            </a:r>
            <a:r>
              <a:rPr lang="en-US" sz="2000" dirty="0"/>
              <a:t>,</a:t>
            </a:r>
            <a:r>
              <a:rPr lang="hu-HU" sz="2000" dirty="0"/>
              <a:t> az iterációk</a:t>
            </a:r>
            <a:r>
              <a:rPr lang="en-US" sz="2000" dirty="0"/>
              <a:t> </a:t>
            </a:r>
            <a:r>
              <a:rPr lang="hu-HU" sz="2000" dirty="0"/>
              <a:t>szabályozhatók</a:t>
            </a:r>
            <a:endParaRPr lang="en-US" sz="2000" dirty="0"/>
          </a:p>
          <a:p>
            <a:pPr lvl="1"/>
            <a:r>
              <a:rPr lang="hu-HU" sz="2000" dirty="0"/>
              <a:t>A</a:t>
            </a:r>
            <a:r>
              <a:rPr lang="en-US" sz="2000" dirty="0"/>
              <a:t> NIST</a:t>
            </a:r>
            <a:r>
              <a:rPr lang="hu-HU" sz="2000" dirty="0"/>
              <a:t> által ajánlott</a:t>
            </a:r>
            <a:r>
              <a:rPr lang="en-US" sz="2000" dirty="0"/>
              <a:t>, FIPS-140 </a:t>
            </a:r>
            <a:r>
              <a:rPr lang="hu-HU" sz="2000" dirty="0"/>
              <a:t>megfelelőség</a:t>
            </a:r>
            <a:endParaRPr lang="en-US" sz="2000" dirty="0"/>
          </a:p>
          <a:p>
            <a:r>
              <a:rPr lang="en-US" sz="2400" b="1" dirty="0"/>
              <a:t>bcrypt</a:t>
            </a:r>
          </a:p>
          <a:p>
            <a:pPr lvl="1"/>
            <a:r>
              <a:rPr lang="hu-HU" sz="2000" dirty="0"/>
              <a:t>A</a:t>
            </a:r>
            <a:r>
              <a:rPr lang="en-US" sz="2000" dirty="0"/>
              <a:t> Blowfish </a:t>
            </a:r>
            <a:r>
              <a:rPr lang="hu-HU" sz="2000" dirty="0" err="1"/>
              <a:t>titkosító</a:t>
            </a:r>
            <a:r>
              <a:rPr lang="hu-HU" sz="2000" dirty="0"/>
              <a:t> algoritmuson alapszik</a:t>
            </a:r>
            <a:r>
              <a:rPr lang="en-US" sz="2000" dirty="0"/>
              <a:t>, salting </a:t>
            </a:r>
            <a:r>
              <a:rPr lang="hu-HU" sz="2000" dirty="0"/>
              <a:t>alapból benne van</a:t>
            </a:r>
            <a:endParaRPr lang="en-US" sz="2000" dirty="0"/>
          </a:p>
          <a:p>
            <a:pPr lvl="1"/>
            <a:r>
              <a:rPr lang="hu-HU" sz="2000" dirty="0"/>
              <a:t>A sebessége szabályozható</a:t>
            </a:r>
          </a:p>
          <a:p>
            <a:pPr lvl="1"/>
            <a:r>
              <a:rPr lang="hu-HU" sz="2000" dirty="0"/>
              <a:t>GPU támadásokkal szemben ellenállóbb (globális táblát használ)</a:t>
            </a:r>
            <a:endParaRPr lang="en-US" sz="2000" dirty="0"/>
          </a:p>
          <a:p>
            <a:r>
              <a:rPr lang="en-US" sz="2400" b="1" dirty="0"/>
              <a:t>scrypt</a:t>
            </a:r>
          </a:p>
          <a:p>
            <a:pPr lvl="1"/>
            <a:r>
              <a:rPr lang="hu-HU" sz="2000" dirty="0"/>
              <a:t>Hosszú </a:t>
            </a:r>
            <a:r>
              <a:rPr lang="hu-HU" sz="2000" dirty="0" err="1"/>
              <a:t>string-eket</a:t>
            </a:r>
            <a:r>
              <a:rPr lang="hu-HU" sz="2000" dirty="0"/>
              <a:t> manipulál a memóriában</a:t>
            </a:r>
            <a:endParaRPr lang="en-US" sz="2000" dirty="0"/>
          </a:p>
          <a:p>
            <a:pPr lvl="1"/>
            <a:r>
              <a:rPr lang="hu-HU" sz="2000" dirty="0"/>
              <a:t>Robusztusabb és lassabb, mint a </a:t>
            </a:r>
            <a:r>
              <a:rPr lang="en-US" sz="2000" dirty="0"/>
              <a:t>PBKDF2 </a:t>
            </a:r>
            <a:r>
              <a:rPr lang="hu-HU" sz="2000" dirty="0"/>
              <a:t>vagy</a:t>
            </a:r>
            <a:r>
              <a:rPr lang="en-US" sz="2000" dirty="0"/>
              <a:t> bcrypt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65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716399" cy="936104"/>
          </a:xfrm>
        </p:spPr>
        <p:txBody>
          <a:bodyPr/>
          <a:lstStyle/>
          <a:p>
            <a:r>
              <a:rPr lang="en-US" dirty="0"/>
              <a:t>Argon2 </a:t>
            </a:r>
            <a:r>
              <a:rPr lang="hu-HU" dirty="0"/>
              <a:t>és</a:t>
            </a:r>
            <a:r>
              <a:rPr lang="en-US" dirty="0"/>
              <a:t> PBKDF2 </a:t>
            </a:r>
            <a:r>
              <a:rPr lang="hu-HU" dirty="0"/>
              <a:t>implementációk</a:t>
            </a:r>
            <a:r>
              <a:rPr lang="en-US" dirty="0"/>
              <a:t> Java</a:t>
            </a:r>
            <a:r>
              <a:rPr lang="hu-HU" dirty="0"/>
              <a:t>-</a:t>
            </a:r>
            <a:r>
              <a:rPr lang="hu-HU" dirty="0" err="1"/>
              <a:t>ban</a:t>
            </a:r>
            <a:endParaRPr lang="en-US" dirty="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875463" y="1773238"/>
            <a:ext cx="288925" cy="574675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-5400000">
            <a:off x="5147469" y="3356769"/>
            <a:ext cx="288925" cy="576263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10800000">
            <a:off x="6732588" y="5084763"/>
            <a:ext cx="287337" cy="576262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5400000">
            <a:off x="8459788" y="3502025"/>
            <a:ext cx="288925" cy="574675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7043"/>
            <a:ext cx="7992888" cy="4525963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Argon2</a:t>
            </a:r>
          </a:p>
          <a:p>
            <a:pPr lvl="1"/>
            <a:r>
              <a:rPr lang="en-US" sz="2400" dirty="0"/>
              <a:t>Argon2-JVM</a:t>
            </a:r>
          </a:p>
          <a:p>
            <a:pPr lvl="2"/>
            <a:r>
              <a:rPr lang="en-US" dirty="0"/>
              <a:t>A wrapper for the C library</a:t>
            </a:r>
          </a:p>
          <a:p>
            <a:pPr lvl="2"/>
            <a:r>
              <a:rPr lang="en-US" dirty="0">
                <a:hlinkClick r:id="rId2"/>
              </a:rPr>
              <a:t>https://github.com/phxql/argon2-jvm</a:t>
            </a:r>
            <a:endParaRPr lang="en-US" dirty="0"/>
          </a:p>
          <a:p>
            <a:r>
              <a:rPr lang="hu-HU" sz="2800" b="1" dirty="0"/>
              <a:t>PBKDF2</a:t>
            </a:r>
            <a:endParaRPr lang="en-US" sz="2800" b="1" dirty="0"/>
          </a:p>
          <a:p>
            <a:pPr lvl="1"/>
            <a:r>
              <a:rPr lang="en-US" sz="2400" dirty="0"/>
              <a:t>JCE (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javax.crypto</a:t>
            </a:r>
            <a:r>
              <a:rPr lang="en-US" sz="2400" dirty="0"/>
              <a:t>)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SecretKeyFactory</a:t>
            </a:r>
            <a:r>
              <a:rPr lang="en-US" dirty="0"/>
              <a:t> should be instantiated with the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"PBKDF2WithHmacSHA1"</a:t>
            </a:r>
            <a:r>
              <a:rPr lang="en-US" dirty="0"/>
              <a:t> algorithm name</a:t>
            </a:r>
          </a:p>
          <a:p>
            <a:pPr lvl="1"/>
            <a:r>
              <a:rPr lang="en-US" sz="2400" dirty="0"/>
              <a:t>Implemented in BouncyCastle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PBKDF2WithSHA1*</a:t>
            </a:r>
            <a:r>
              <a:rPr lang="en-US" dirty="0"/>
              <a:t>, multiple classes supporting UTF8 and ASCII encoding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32282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284251" cy="936104"/>
          </a:xfrm>
        </p:spPr>
        <p:txBody>
          <a:bodyPr>
            <a:normAutofit/>
          </a:bodyPr>
          <a:lstStyle/>
          <a:p>
            <a:r>
              <a:rPr lang="en-US" dirty="0" err="1"/>
              <a:t>bcrypt</a:t>
            </a:r>
            <a:r>
              <a:rPr lang="en-US" dirty="0"/>
              <a:t> </a:t>
            </a:r>
            <a:r>
              <a:rPr lang="hu-HU" dirty="0"/>
              <a:t>és</a:t>
            </a:r>
            <a:r>
              <a:rPr lang="en-US" dirty="0"/>
              <a:t> </a:t>
            </a:r>
            <a:r>
              <a:rPr lang="en-US" dirty="0" err="1"/>
              <a:t>scrypt</a:t>
            </a:r>
            <a:r>
              <a:rPr lang="en-US" dirty="0"/>
              <a:t> </a:t>
            </a:r>
            <a:r>
              <a:rPr lang="hu-HU" dirty="0"/>
              <a:t>Java megvalósítások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5048" y="1197000"/>
            <a:ext cx="8389440" cy="4824288"/>
          </a:xfrm>
        </p:spPr>
        <p:txBody>
          <a:bodyPr>
            <a:normAutofit fontScale="85000" lnSpcReduction="20000"/>
          </a:bodyPr>
          <a:lstStyle/>
          <a:p>
            <a:pPr algn="just"/>
            <a:endParaRPr lang="hu-HU" sz="2400" dirty="0"/>
          </a:p>
          <a:p>
            <a:pPr lvl="1"/>
            <a:endParaRPr lang="hu-HU" sz="2000" dirty="0"/>
          </a:p>
          <a:p>
            <a:r>
              <a:rPr lang="en-US" sz="2800" b="1" dirty="0"/>
              <a:t>bcrypt</a:t>
            </a:r>
          </a:p>
          <a:p>
            <a:pPr lvl="1"/>
            <a:r>
              <a:rPr lang="hu-HU" sz="2400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BouncyCastle</a:t>
            </a:r>
            <a:r>
              <a:rPr lang="en-US" sz="2400" dirty="0"/>
              <a:t> </a:t>
            </a:r>
            <a:r>
              <a:rPr lang="hu-HU" sz="2400" dirty="0" err="1"/>
              <a:t>provider</a:t>
            </a:r>
            <a:r>
              <a:rPr lang="hu-HU" sz="2400" dirty="0"/>
              <a:t> implementálja </a:t>
            </a:r>
            <a:r>
              <a:rPr lang="en-US" sz="2400" dirty="0"/>
              <a:t>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BCrypt</a:t>
            </a:r>
            <a:r>
              <a:rPr lang="en-US" sz="2400" dirty="0"/>
              <a:t> </a:t>
            </a:r>
            <a:r>
              <a:rPr lang="hu-HU" sz="2400" dirty="0"/>
              <a:t>osztály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Spring</a:t>
            </a:r>
            <a:r>
              <a:rPr lang="hu-HU" sz="2400" dirty="0"/>
              <a:t>-</a:t>
            </a:r>
            <a:r>
              <a:rPr lang="hu-HU" sz="2400" dirty="0" err="1"/>
              <a:t>ben</a:t>
            </a:r>
            <a:br>
              <a:rPr lang="en-US" sz="2400" dirty="0"/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org.springframework.security.crypto.bcrypt</a:t>
            </a:r>
            <a:endParaRPr lang="en-US" sz="2400" dirty="0"/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BCrypt</a:t>
            </a:r>
            <a:r>
              <a:rPr lang="hu-HU" dirty="0"/>
              <a:t> clas</a:t>
            </a:r>
            <a:r>
              <a:rPr lang="en-US" dirty="0"/>
              <a:t>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BCryptPasswordEncoder</a:t>
            </a:r>
            <a:r>
              <a:rPr lang="en-US" dirty="0"/>
              <a:t> </a:t>
            </a:r>
            <a:r>
              <a:rPr lang="hu-HU" dirty="0"/>
              <a:t>osztály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JBCrypt</a:t>
            </a:r>
            <a:r>
              <a:rPr lang="en-US" sz="2400" dirty="0"/>
              <a:t> (3rd party)</a:t>
            </a:r>
          </a:p>
          <a:p>
            <a:r>
              <a:rPr lang="en-US" b="1" dirty="0"/>
              <a:t>scrypt</a:t>
            </a:r>
            <a:endParaRPr lang="en-US" dirty="0"/>
          </a:p>
          <a:p>
            <a:pPr lvl="1"/>
            <a:r>
              <a:rPr lang="en-US" dirty="0"/>
              <a:t>BouncyCastle</a:t>
            </a:r>
          </a:p>
          <a:p>
            <a:pPr lvl="1"/>
            <a:r>
              <a:rPr lang="en-US" dirty="0"/>
              <a:t>Lambdaworks SCrypt, 3</a:t>
            </a:r>
            <a:r>
              <a:rPr lang="en-US" baseline="30000" dirty="0"/>
              <a:t>rd</a:t>
            </a:r>
            <a:r>
              <a:rPr lang="en-US" dirty="0"/>
              <a:t> party </a:t>
            </a:r>
            <a:r>
              <a:rPr lang="hu-HU" dirty="0"/>
              <a:t>könyvtár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https://github.com/wg/scrypt</a:t>
            </a:r>
            <a:endParaRPr lang="en-US" dirty="0"/>
          </a:p>
          <a:p>
            <a:pPr lvl="1"/>
            <a:endParaRPr lang="hu-HU" sz="1600" dirty="0"/>
          </a:p>
          <a:p>
            <a:pPr marL="914400" lvl="2" indent="0">
              <a:buNone/>
            </a:pPr>
            <a:r>
              <a:rPr lang="hu-HU" sz="1800" dirty="0"/>
              <a:t>	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036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2199</TotalTime>
  <Words>1511</Words>
  <Application>Microsoft Office PowerPoint</Application>
  <PresentationFormat>Diavetítés a képernyőre (4:3 oldalarány)</PresentationFormat>
  <Paragraphs>247</Paragraphs>
  <Slides>26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2" baseType="lpstr">
      <vt:lpstr>Arial</vt:lpstr>
      <vt:lpstr>Calibri</vt:lpstr>
      <vt:lpstr>Consolas</vt:lpstr>
      <vt:lpstr>Webdings</vt:lpstr>
      <vt:lpstr>Office-téma</vt:lpstr>
      <vt:lpstr>Visio</vt:lpstr>
      <vt:lpstr>Felhasználó és jelszóadatok biztonságos kezelése</vt:lpstr>
      <vt:lpstr>Bevezetés</vt:lpstr>
      <vt:lpstr>Hash VAGY message digest </vt:lpstr>
      <vt:lpstr>Hash algoritmusok</vt:lpstr>
      <vt:lpstr>Jelszó kezelés – hol a hiba?</vt:lpstr>
      <vt:lpstr>Jelszó kezelés és tárolás</vt:lpstr>
      <vt:lpstr>Jelszó tárolásra alkalmazható speciális hash algoritmusok</vt:lpstr>
      <vt:lpstr>Argon2 és PBKDF2 implementációk Java-ban</vt:lpstr>
      <vt:lpstr>bcrypt és scrypt Java megvalósítások</vt:lpstr>
      <vt:lpstr>A biztonsági funkciók helytelen használata</vt:lpstr>
      <vt:lpstr>Esettanulmány – az Ashley Madison adatlopás</vt:lpstr>
      <vt:lpstr>A loginkey token</vt:lpstr>
      <vt:lpstr>Jelszavak feltörése brute force módszerrel</vt:lpstr>
      <vt:lpstr>Jelszó tárolás tipikus hibái</vt:lpstr>
      <vt:lpstr>Kliens oldali authentikáció és jelszó kezelés</vt:lpstr>
      <vt:lpstr>Kliens oldali biztonság – hol a hiba?</vt:lpstr>
      <vt:lpstr>Java biztonsági szolgáltatások</vt:lpstr>
      <vt:lpstr>Java biztonsági szolgáltatások – architektúra</vt:lpstr>
      <vt:lpstr>Java biztonsági szolgáltatások</vt:lpstr>
      <vt:lpstr>Java Cryptography Architecture / Extension (JCA/JCE) </vt:lpstr>
      <vt:lpstr>Kriptográfiai provider-ek használata</vt:lpstr>
      <vt:lpstr>Fő osztályok és algoritmusok</vt:lpstr>
      <vt:lpstr>Fő osztályok és algoritmusok</vt:lpstr>
      <vt:lpstr>A Bouncy Castle (BC) provider</vt:lpstr>
      <vt:lpstr>Security frameworks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Péter Hegedűs</cp:lastModifiedBy>
  <cp:revision>149</cp:revision>
  <dcterms:created xsi:type="dcterms:W3CDTF">2014-03-03T11:13:53Z</dcterms:created>
  <dcterms:modified xsi:type="dcterms:W3CDTF">2024-10-14T08:56:06Z</dcterms:modified>
</cp:coreProperties>
</file>