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3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5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153" d="100"/>
          <a:sy n="153" d="100"/>
        </p:scale>
        <p:origin x="2020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2024. 10. 21.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7/docs/api/java/lang/reflect/package-summary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352928" cy="2448272"/>
          </a:xfrm>
        </p:spPr>
        <p:txBody>
          <a:bodyPr/>
          <a:lstStyle/>
          <a:p>
            <a:pPr algn="ctr"/>
            <a:r>
              <a:rPr lang="hu-HU" dirty="0"/>
              <a:t>Java témák az alapokon túl</a:t>
            </a:r>
            <a:br>
              <a:rPr lang="hu-HU" dirty="0"/>
            </a:br>
            <a:endParaRPr lang="hu-HU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-1188640" y="5653088"/>
            <a:ext cx="7488832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Webdings" pitchFamily="18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■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Vállalati Információs Rendszerek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9100"/>
              </a:buClr>
              <a:buSzTx/>
              <a:buFont typeface="Webdings" pitchFamily="18" charset="2"/>
              <a:buNone/>
              <a:tabLst/>
              <a:defRPr/>
            </a:pPr>
            <a:r>
              <a:rPr kumimoji="0" lang="hu-HU" sz="24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© 2017-2024, </a:t>
            </a:r>
            <a:r>
              <a:rPr kumimoji="0" lang="hu-HU" sz="2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Dr. Hegedűs Péter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852203" cy="936104"/>
          </a:xfrm>
        </p:spPr>
        <p:txBody>
          <a:bodyPr/>
          <a:lstStyle/>
          <a:p>
            <a:r>
              <a:rPr lang="hu-HU" dirty="0"/>
              <a:t>Saját annotáció készítése</a:t>
            </a:r>
            <a:endParaRPr lang="en-US" dirty="0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6875463" y="1773238"/>
            <a:ext cx="288925" cy="574675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 rot="-5400000">
            <a:off x="5147469" y="3356769"/>
            <a:ext cx="288925" cy="576263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 rot="10800000">
            <a:off x="6732588" y="5084763"/>
            <a:ext cx="287337" cy="576262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5400000">
            <a:off x="8459788" y="3502025"/>
            <a:ext cx="288925" cy="574675"/>
          </a:xfrm>
          <a:prstGeom prst="chevron">
            <a:avLst>
              <a:gd name="adj" fmla="val 70588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7043"/>
            <a:ext cx="7992888" cy="4525963"/>
          </a:xfrm>
        </p:spPr>
        <p:txBody>
          <a:bodyPr/>
          <a:lstStyle/>
          <a:p>
            <a:r>
              <a:rPr lang="hu-HU" dirty="0"/>
              <a:t>Deklaráció</a:t>
            </a:r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Felhasználás</a:t>
            </a:r>
            <a:endParaRPr lang="en-US" sz="2400" dirty="0"/>
          </a:p>
          <a:p>
            <a:endParaRPr lang="hu-HU" sz="2800" dirty="0"/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6855" y="1339828"/>
            <a:ext cx="3007706" cy="3345851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5008837"/>
            <a:ext cx="20859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23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284251" cy="936104"/>
          </a:xfrm>
        </p:spPr>
        <p:txBody>
          <a:bodyPr/>
          <a:lstStyle/>
          <a:p>
            <a:r>
              <a:rPr lang="hu-HU" dirty="0"/>
              <a:t>Retention policy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5048" y="1197000"/>
            <a:ext cx="8389440" cy="4824288"/>
          </a:xfrm>
        </p:spPr>
        <p:txBody>
          <a:bodyPr>
            <a:normAutofit fontScale="92500" lnSpcReduction="20000"/>
          </a:bodyPr>
          <a:lstStyle/>
          <a:p>
            <a:pPr algn="just"/>
            <a:endParaRPr lang="hu-HU" sz="2400" dirty="0"/>
          </a:p>
          <a:p>
            <a:pPr lvl="1"/>
            <a:endParaRPr lang="hu-HU" sz="2000" dirty="0"/>
          </a:p>
          <a:p>
            <a:r>
              <a:rPr lang="hu-HU" sz="2800" dirty="0"/>
              <a:t>A </a:t>
            </a:r>
            <a:r>
              <a:rPr lang="hu-HU" sz="2800" b="1" dirty="0"/>
              <a:t>@Retention</a:t>
            </a:r>
            <a:r>
              <a:rPr lang="hu-HU" sz="2800" dirty="0"/>
              <a:t> annotációval lehet megadni</a:t>
            </a:r>
          </a:p>
          <a:p>
            <a:r>
              <a:rPr lang="hu-HU" sz="2800" dirty="0"/>
              <a:t>Meghatározza, hogy az annotációk mikor érhetők el</a:t>
            </a:r>
          </a:p>
          <a:p>
            <a:pPr lvl="1"/>
            <a:r>
              <a:rPr lang="hu-HU" sz="2400" dirty="0"/>
              <a:t>RetentionPolicy.SOURCE</a:t>
            </a:r>
          </a:p>
          <a:p>
            <a:pPr lvl="2"/>
            <a:r>
              <a:rPr lang="hu-HU" sz="1800" dirty="0"/>
              <a:t>Csak </a:t>
            </a:r>
            <a:r>
              <a:rPr lang="hu-HU" sz="2000" dirty="0"/>
              <a:t>forráskód</a:t>
            </a:r>
            <a:r>
              <a:rPr lang="hu-HU" sz="1800" dirty="0"/>
              <a:t> szintjén érhetők el, nincs nyomuk a lefordított byte-kódban</a:t>
            </a:r>
          </a:p>
          <a:p>
            <a:pPr lvl="1"/>
            <a:r>
              <a:rPr lang="hu-HU" sz="2400" dirty="0"/>
              <a:t>RetentionPolicy.CLASS</a:t>
            </a:r>
          </a:p>
          <a:p>
            <a:pPr lvl="2"/>
            <a:r>
              <a:rPr lang="hu-HU" sz="2000" dirty="0"/>
              <a:t>Belekerül a byte-kódba, de a class betöltése után elveszik, azaz futási időben nincsen jelen az annotáció</a:t>
            </a:r>
          </a:p>
          <a:p>
            <a:pPr lvl="2"/>
            <a:r>
              <a:rPr lang="hu-HU" sz="2000" dirty="0"/>
              <a:t>Alapértelmezett érték</a:t>
            </a:r>
            <a:endParaRPr lang="hu-HU" sz="1800" dirty="0"/>
          </a:p>
          <a:p>
            <a:pPr lvl="1"/>
            <a:r>
              <a:rPr lang="hu-HU" sz="2400" dirty="0"/>
              <a:t>RetentionPolicy.RUNTIME</a:t>
            </a:r>
          </a:p>
          <a:p>
            <a:pPr lvl="2"/>
            <a:r>
              <a:rPr lang="hu-HU" sz="2000" dirty="0"/>
              <a:t>Futásidőben is elérhető annotáció (reflection-nel lekérdezhető)</a:t>
            </a:r>
            <a:endParaRPr lang="hu-HU" sz="1800" dirty="0"/>
          </a:p>
          <a:p>
            <a:pPr lvl="1"/>
            <a:endParaRPr lang="hu-HU" sz="1600" dirty="0"/>
          </a:p>
          <a:p>
            <a:pPr marL="914400" lvl="2" indent="0">
              <a:buNone/>
            </a:pPr>
            <a:r>
              <a:rPr lang="hu-HU" sz="1800" dirty="0"/>
              <a:t>	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0363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852203" cy="936104"/>
          </a:xfrm>
        </p:spPr>
        <p:txBody>
          <a:bodyPr/>
          <a:lstStyle/>
          <a:p>
            <a:r>
              <a:rPr lang="hu-HU" dirty="0"/>
              <a:t>Saját annotáció feldolgozása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Class objektum és reflection segítségével</a:t>
            </a:r>
            <a:endParaRPr lang="hu-HU" sz="2800" dirty="0"/>
          </a:p>
          <a:p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636912"/>
            <a:ext cx="8252420" cy="225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039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generics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24744"/>
            <a:ext cx="8389440" cy="4392240"/>
          </a:xfrm>
        </p:spPr>
        <p:txBody>
          <a:bodyPr>
            <a:normAutofit fontScale="85000" lnSpcReduction="20000"/>
          </a:bodyPr>
          <a:lstStyle/>
          <a:p>
            <a:endParaRPr lang="hu-HU" sz="2400" dirty="0"/>
          </a:p>
          <a:p>
            <a:pPr lvl="1"/>
            <a:endParaRPr lang="hu-HU" sz="2000" dirty="0"/>
          </a:p>
          <a:p>
            <a:pPr lvl="1"/>
            <a:endParaRPr lang="hu-HU" sz="1600" dirty="0"/>
          </a:p>
          <a:p>
            <a:r>
              <a:rPr lang="hu-HU" sz="2800" dirty="0"/>
              <a:t>Generics = típusok használata paraméterként osztályok, interfészek vagy metódusok deklarálásakor</a:t>
            </a:r>
          </a:p>
          <a:p>
            <a:r>
              <a:rPr lang="hu-HU" sz="2800" dirty="0"/>
              <a:t>Kód újra felhasználást segítik</a:t>
            </a:r>
          </a:p>
          <a:p>
            <a:r>
              <a:rPr lang="hu-HU" sz="2800" dirty="0"/>
              <a:t>Hagyományos paraméterekkel ellentétben a típus paraméterek értékei típusok lesznek</a:t>
            </a:r>
          </a:p>
          <a:p>
            <a:pPr lvl="1"/>
            <a:r>
              <a:rPr lang="hu-HU" sz="2400" dirty="0"/>
              <a:t>A normál paraméterek értékei konkrét értékek</a:t>
            </a:r>
          </a:p>
          <a:p>
            <a:r>
              <a:rPr lang="hu-HU" sz="2800" dirty="0"/>
              <a:t>Növelik a fordító által felfedhető hibák arányát</a:t>
            </a:r>
          </a:p>
          <a:p>
            <a:pPr lvl="1"/>
            <a:r>
              <a:rPr lang="hu-HU" sz="2400" dirty="0"/>
              <a:t>Erősebb ellenőrzés fordítás során</a:t>
            </a:r>
          </a:p>
          <a:p>
            <a:pPr lvl="1"/>
            <a:r>
              <a:rPr lang="hu-HU" sz="2400" dirty="0"/>
              <a:t>Cast műveletek kiiktatása</a:t>
            </a:r>
          </a:p>
          <a:p>
            <a:r>
              <a:rPr lang="hu-HU" sz="2800" dirty="0"/>
              <a:t>Általános, típusfüggetlen algoritmusok írhatók</a:t>
            </a:r>
            <a:endParaRPr lang="en-US" sz="28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2711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348147" cy="936104"/>
          </a:xfrm>
        </p:spPr>
        <p:txBody>
          <a:bodyPr/>
          <a:lstStyle/>
          <a:p>
            <a:r>
              <a:rPr lang="hu-HU" dirty="0"/>
              <a:t>Generikus osztály, metódus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11496" y="1484784"/>
            <a:ext cx="8389440" cy="4896544"/>
          </a:xfrm>
        </p:spPr>
        <p:txBody>
          <a:bodyPr>
            <a:normAutofit/>
          </a:bodyPr>
          <a:lstStyle/>
          <a:p>
            <a:r>
              <a:rPr lang="hu-HU" sz="2400" dirty="0"/>
              <a:t>Nem generikus példa</a:t>
            </a:r>
          </a:p>
          <a:p>
            <a:endParaRPr lang="hu-HU" sz="2800" dirty="0"/>
          </a:p>
          <a:p>
            <a:endParaRPr lang="hu-HU" sz="2800" dirty="0"/>
          </a:p>
          <a:p>
            <a:pPr marL="0" indent="0">
              <a:buNone/>
            </a:pPr>
            <a:endParaRPr lang="hu-HU" sz="2800" dirty="0"/>
          </a:p>
          <a:p>
            <a:pPr marL="0" indent="0">
              <a:buNone/>
            </a:pPr>
            <a:endParaRPr lang="hu-HU" sz="2800" dirty="0"/>
          </a:p>
          <a:p>
            <a:pPr>
              <a:lnSpc>
                <a:spcPct val="80000"/>
              </a:lnSpc>
            </a:pPr>
            <a:r>
              <a:rPr lang="hu-HU" sz="2400" dirty="0"/>
              <a:t>Generikus megvalósítás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hu-HU" sz="24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235" y="2132856"/>
            <a:ext cx="4781550" cy="1171575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365104"/>
            <a:ext cx="4188913" cy="221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266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138406"/>
            <a:ext cx="5760640" cy="936104"/>
          </a:xfrm>
        </p:spPr>
        <p:txBody>
          <a:bodyPr/>
          <a:lstStyle/>
          <a:p>
            <a:r>
              <a:rPr lang="hu-HU" dirty="0"/>
              <a:t>Generikus osztály, metódus hívása</a:t>
            </a:r>
            <a:endParaRPr lang="en-US" dirty="0"/>
          </a:p>
        </p:txBody>
      </p:sp>
      <p:sp>
        <p:nvSpPr>
          <p:cNvPr id="3" name="Téglalap 2"/>
          <p:cNvSpPr/>
          <p:nvPr/>
        </p:nvSpPr>
        <p:spPr>
          <a:xfrm>
            <a:off x="539552" y="1556792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Generikus osztály használata</a:t>
            </a:r>
          </a:p>
          <a:p>
            <a:pPr lvl="1"/>
            <a:endParaRPr lang="hu-HU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vagy</a:t>
            </a:r>
          </a:p>
          <a:p>
            <a:pPr lvl="1"/>
            <a:endParaRPr lang="hu-HU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000" dirty="0"/>
              <a:t>Generikus metódusok</a:t>
            </a:r>
          </a:p>
          <a:p>
            <a:endParaRPr lang="hu-HU" sz="2000" dirty="0"/>
          </a:p>
          <a:p>
            <a:endParaRPr lang="hu-HU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600" dirty="0"/>
              <a:t>vagy akár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998774"/>
            <a:ext cx="3168352" cy="32011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2364794"/>
            <a:ext cx="2808312" cy="2956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988" y="2989205"/>
            <a:ext cx="3461440" cy="5081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1988" y="3880610"/>
            <a:ext cx="3428627" cy="52049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77138" y="2931016"/>
            <a:ext cx="4646468" cy="337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858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780195" cy="936104"/>
          </a:xfrm>
        </p:spPr>
        <p:txBody>
          <a:bodyPr/>
          <a:lstStyle/>
          <a:p>
            <a:r>
              <a:rPr lang="hu-HU" dirty="0"/>
              <a:t>Java 7 és 8 hasznos újdonságai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412776"/>
            <a:ext cx="8389440" cy="5112568"/>
          </a:xfrm>
        </p:spPr>
        <p:txBody>
          <a:bodyPr>
            <a:normAutofit fontScale="85000" lnSpcReduction="20000"/>
          </a:bodyPr>
          <a:lstStyle/>
          <a:p>
            <a:r>
              <a:rPr lang="hu-HU" sz="2800" dirty="0"/>
              <a:t>Java7</a:t>
            </a:r>
          </a:p>
          <a:p>
            <a:pPr lvl="1"/>
            <a:r>
              <a:rPr lang="hu-HU" sz="2400" dirty="0"/>
              <a:t>Try-with-resources</a:t>
            </a:r>
          </a:p>
          <a:p>
            <a:pPr lvl="1"/>
            <a:r>
              <a:rPr lang="hu-HU" sz="2400" dirty="0"/>
              <a:t>Try multiple catch</a:t>
            </a:r>
          </a:p>
          <a:p>
            <a:r>
              <a:rPr lang="hu-HU" sz="2800" dirty="0"/>
              <a:t>Java 8</a:t>
            </a:r>
          </a:p>
          <a:p>
            <a:pPr lvl="1"/>
            <a:r>
              <a:rPr lang="hu-HU" sz="2400" dirty="0"/>
              <a:t>Lambda kifejezések</a:t>
            </a:r>
          </a:p>
          <a:p>
            <a:pPr lvl="1"/>
            <a:r>
              <a:rPr lang="hu-HU" sz="2400" dirty="0"/>
              <a:t>Collection API</a:t>
            </a:r>
          </a:p>
          <a:p>
            <a:pPr lvl="2"/>
            <a:r>
              <a:rPr lang="hu-HU" sz="2000" dirty="0"/>
              <a:t>Stream API</a:t>
            </a:r>
          </a:p>
          <a:p>
            <a:pPr lvl="2"/>
            <a:r>
              <a:rPr lang="hu-HU" sz="2000" dirty="0"/>
              <a:t>forEach</a:t>
            </a:r>
          </a:p>
          <a:p>
            <a:pPr lvl="1"/>
            <a:r>
              <a:rPr lang="hu-HU" sz="2400" dirty="0"/>
              <a:t>Default methods</a:t>
            </a:r>
          </a:p>
          <a:p>
            <a:pPr lvl="1"/>
            <a:r>
              <a:rPr lang="hu-HU" sz="2400" dirty="0"/>
              <a:t>Security</a:t>
            </a:r>
          </a:p>
          <a:p>
            <a:r>
              <a:rPr lang="hu-HU" sz="2800" dirty="0"/>
              <a:t>Java 9</a:t>
            </a:r>
          </a:p>
          <a:p>
            <a:pPr lvl="1"/>
            <a:r>
              <a:rPr lang="hu-HU" sz="2400" dirty="0"/>
              <a:t>Modul rendszer (</a:t>
            </a:r>
            <a:r>
              <a:rPr lang="hu-HU" sz="2400" dirty="0" err="1"/>
              <a:t>Jigsaw</a:t>
            </a:r>
            <a:r>
              <a:rPr lang="hu-HU" sz="2400" dirty="0"/>
              <a:t>)</a:t>
            </a:r>
          </a:p>
          <a:p>
            <a:pPr lvl="1"/>
            <a:r>
              <a:rPr lang="hu-HU" sz="2400" dirty="0"/>
              <a:t>Linkelés</a:t>
            </a:r>
          </a:p>
          <a:p>
            <a:r>
              <a:rPr lang="hu-HU" sz="2800" dirty="0"/>
              <a:t>Java 10 (11+) </a:t>
            </a:r>
            <a:r>
              <a:rPr lang="hu-HU" sz="2800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hu-HU" sz="2400" dirty="0">
                <a:sym typeface="Wingdings" panose="05000000000000000000" pitchFamily="2" charset="2"/>
              </a:rPr>
              <a:t>var // </a:t>
            </a:r>
            <a:r>
              <a:rPr lang="hu-HU" sz="2400" dirty="0" err="1">
                <a:sym typeface="Wingdings" panose="05000000000000000000" pitchFamily="2" charset="2"/>
              </a:rPr>
              <a:t>type</a:t>
            </a:r>
            <a:r>
              <a:rPr lang="hu-HU" sz="2400" dirty="0">
                <a:sym typeface="Wingdings" panose="05000000000000000000" pitchFamily="2" charset="2"/>
              </a:rPr>
              <a:t> </a:t>
            </a:r>
            <a:r>
              <a:rPr lang="hu-HU" sz="2400" dirty="0" err="1">
                <a:sym typeface="Wingdings" panose="05000000000000000000" pitchFamily="2" charset="2"/>
              </a:rPr>
              <a:t>inference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38585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356259" cy="936104"/>
          </a:xfrm>
        </p:spPr>
        <p:txBody>
          <a:bodyPr/>
          <a:lstStyle/>
          <a:p>
            <a:r>
              <a:rPr lang="hu-HU" dirty="0"/>
              <a:t>Try-with-resources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989" y="1484784"/>
            <a:ext cx="8389440" cy="4824288"/>
          </a:xfrm>
        </p:spPr>
        <p:txBody>
          <a:bodyPr>
            <a:normAutofit/>
          </a:bodyPr>
          <a:lstStyle/>
          <a:p>
            <a:r>
              <a:rPr lang="hu-HU" sz="2400" dirty="0"/>
              <a:t>Egy speciális try utasítás, ami erőforrásokat deklarál</a:t>
            </a:r>
          </a:p>
          <a:p>
            <a:pPr lvl="1"/>
            <a:r>
              <a:rPr lang="hu-HU" sz="1800" dirty="0"/>
              <a:t>Az erőforrás egy olyan objektum, amit a használat végeztével le kell zárni</a:t>
            </a:r>
          </a:p>
          <a:p>
            <a:pPr lvl="1"/>
            <a:r>
              <a:rPr lang="hu-HU" sz="1800" dirty="0"/>
              <a:t>A konstrukció biztosítja minden ilyen erőforrás lezárását az utasítás végén</a:t>
            </a:r>
          </a:p>
          <a:p>
            <a:pPr lvl="1"/>
            <a:r>
              <a:rPr lang="hu-HU" sz="1800" dirty="0"/>
              <a:t>Bármi, ami implementálja a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java.lang.AutoCloseable</a:t>
            </a:r>
            <a:r>
              <a:rPr lang="hu-HU" sz="1800" dirty="0"/>
              <a:t> interfészt, használható erőforrásként</a:t>
            </a:r>
          </a:p>
          <a:p>
            <a:pPr lvl="1"/>
            <a:r>
              <a:rPr lang="hu-HU" sz="1800" dirty="0"/>
              <a:t>Az erőforrás deklaráció a </a:t>
            </a:r>
            <a:r>
              <a:rPr lang="hu-H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hu-HU" sz="1800" dirty="0"/>
              <a:t> kulcsszó után zárójelek közt jelenik meg</a:t>
            </a:r>
          </a:p>
          <a:p>
            <a:pPr lvl="1"/>
            <a:r>
              <a:rPr lang="hu-HU" sz="1800" dirty="0"/>
              <a:t>A lezárás normális és kivételes viselkedés esetén is megtörténik</a:t>
            </a:r>
          </a:p>
          <a:p>
            <a:pPr lvl="1"/>
            <a:r>
              <a:rPr lang="hu-HU" sz="1800" dirty="0"/>
              <a:t>Több erőforrást is definiálhatunk</a:t>
            </a:r>
            <a:endParaRPr lang="en-US" sz="1800" dirty="0"/>
          </a:p>
          <a:p>
            <a:pPr>
              <a:lnSpc>
                <a:spcPct val="80000"/>
              </a:lnSpc>
            </a:pPr>
            <a:endParaRPr lang="hu-HU" altLang="hu-HU" sz="2400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4797152"/>
            <a:ext cx="7039403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28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852203" cy="936104"/>
          </a:xfrm>
        </p:spPr>
        <p:txBody>
          <a:bodyPr/>
          <a:lstStyle/>
          <a:p>
            <a:r>
              <a:rPr lang="hu-HU" dirty="0"/>
              <a:t>Try multiple catch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37111"/>
          </a:xfrm>
        </p:spPr>
        <p:txBody>
          <a:bodyPr>
            <a:normAutofit/>
          </a:bodyPr>
          <a:lstStyle/>
          <a:p>
            <a:r>
              <a:rPr lang="hu-HU" sz="2400" dirty="0"/>
              <a:t>Egy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hu-HU" sz="2400" dirty="0"/>
              <a:t> blokk több különböző hiba típust tud egyszerre kezelni</a:t>
            </a:r>
          </a:p>
          <a:p>
            <a:pPr lvl="1"/>
            <a:r>
              <a:rPr lang="hu-HU" sz="1800" dirty="0"/>
              <a:t>Kód duplikáció kiküszöbölése</a:t>
            </a:r>
          </a:p>
          <a:p>
            <a:pPr lvl="1"/>
            <a:r>
              <a:rPr lang="hu-HU" sz="1800" dirty="0"/>
              <a:t>Túl általános hibák elkapásának megelőzése</a:t>
            </a:r>
            <a:endParaRPr lang="en-US" sz="1800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5386" y="3298328"/>
            <a:ext cx="2338677" cy="1239391"/>
          </a:xfrm>
          <a:prstGeom prst="rect">
            <a:avLst/>
          </a:prstGeom>
        </p:spPr>
      </p:pic>
      <p:sp>
        <p:nvSpPr>
          <p:cNvPr id="5" name="Lefelé nyíl 4"/>
          <p:cNvSpPr/>
          <p:nvPr/>
        </p:nvSpPr>
        <p:spPr bwMode="auto">
          <a:xfrm>
            <a:off x="4391980" y="4705871"/>
            <a:ext cx="216024" cy="251904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5157192"/>
            <a:ext cx="3710583" cy="83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5222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Lambda kifejezések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7848872" cy="4968552"/>
          </a:xfrm>
        </p:spPr>
        <p:txBody>
          <a:bodyPr>
            <a:normAutofit fontScale="92500" lnSpcReduction="10000"/>
          </a:bodyPr>
          <a:lstStyle/>
          <a:p>
            <a:r>
              <a:rPr lang="hu-HU" sz="2800" dirty="0"/>
              <a:t>Név nélküli függvények</a:t>
            </a:r>
          </a:p>
          <a:p>
            <a:r>
              <a:rPr lang="hu-HU" sz="2800" dirty="0"/>
              <a:t>Az egy metódust tartalmazó anonymous belső osztályok kiváltására</a:t>
            </a:r>
          </a:p>
          <a:p>
            <a:pPr lvl="1"/>
            <a:r>
              <a:rPr lang="hu-HU" sz="2400" dirty="0"/>
              <a:t>Functional interface</a:t>
            </a:r>
          </a:p>
          <a:p>
            <a:pPr lvl="1"/>
            <a:r>
              <a:rPr lang="hu-HU" sz="2400" dirty="0"/>
              <a:t>Olyan interfész, aminek egyetlen absztrakt metódusa van (pl. Runnable, ActionListener, stb.)</a:t>
            </a:r>
          </a:p>
          <a:p>
            <a:r>
              <a:rPr lang="hu-HU" sz="2800" dirty="0"/>
              <a:t>Funkcionalitás mint metódus argumentum, azaz kód, mint adat</a:t>
            </a:r>
          </a:p>
          <a:p>
            <a:r>
              <a:rPr lang="hu-HU" sz="2800" dirty="0"/>
              <a:t>Felépítésük</a:t>
            </a:r>
          </a:p>
          <a:p>
            <a:pPr lvl="1"/>
            <a:r>
              <a:rPr lang="hu-HU" sz="2000" dirty="0"/>
              <a:t>Argumentum lista -&gt; törzs</a:t>
            </a:r>
          </a:p>
          <a:p>
            <a:pPr lvl="1"/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(int x, int y) -&gt; x + y</a:t>
            </a:r>
          </a:p>
          <a:p>
            <a:r>
              <a:rPr lang="hu-HU" sz="2800" dirty="0">
                <a:cs typeface="Courier New" panose="02070309020205020404" pitchFamily="49" charset="0"/>
              </a:rPr>
              <a:t>Funkcionális programozási képességek Java-ban</a:t>
            </a:r>
          </a:p>
        </p:txBody>
      </p:sp>
    </p:spTree>
    <p:extLst>
      <p:ext uri="{BB962C8B-B14F-4D97-AF65-F5344CB8AC3E}">
        <p14:creationId xmlns:p14="http://schemas.microsoft.com/office/powerpoint/2010/main" val="66927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reflection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824288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Egy Java technika</a:t>
            </a:r>
          </a:p>
          <a:p>
            <a:r>
              <a:rPr lang="hu-HU" sz="2800" dirty="0"/>
              <a:t>Lehetővé teszi az osztályok, interfészek, mezők és metódusok futás időben történő vizsgálatát</a:t>
            </a:r>
          </a:p>
          <a:p>
            <a:pPr lvl="1"/>
            <a:r>
              <a:rPr lang="hu-HU" sz="2400" dirty="0"/>
              <a:t>Nem kell tudnunk az adott elem nevét fordítási időben</a:t>
            </a:r>
          </a:p>
          <a:p>
            <a:pPr lvl="1"/>
            <a:r>
              <a:rPr lang="hu-HU" sz="2400" dirty="0"/>
              <a:t>Példányosíthatunk objektumot, meghívhatunk metódust, lekérdezhetünk/beállíthatunk mező értéket</a:t>
            </a:r>
          </a:p>
          <a:p>
            <a:pPr lvl="2"/>
            <a:r>
              <a:rPr lang="hu-HU" sz="1800" dirty="0"/>
              <a:t>Mindezt akár úgy, hogy az adott elem neve egy dinamikusan összeállított string-ből jön</a:t>
            </a:r>
          </a:p>
          <a:p>
            <a:r>
              <a:rPr lang="hu-HU" sz="2800" dirty="0"/>
              <a:t>Hasznos többek között például</a:t>
            </a:r>
          </a:p>
          <a:p>
            <a:pPr lvl="1"/>
            <a:r>
              <a:rPr lang="hu-HU" sz="2400" dirty="0"/>
              <a:t>JavaBean-ek feldolgozásához</a:t>
            </a:r>
          </a:p>
          <a:p>
            <a:pPr lvl="1"/>
            <a:r>
              <a:rPr lang="hu-HU" sz="2400" dirty="0"/>
              <a:t>Annotációk kezeléséhez</a:t>
            </a:r>
          </a:p>
          <a:p>
            <a:pPr lvl="2"/>
            <a:r>
              <a:rPr lang="hu-HU" sz="1800" dirty="0"/>
              <a:t>Pl. JUnit tesztek</a:t>
            </a:r>
          </a:p>
        </p:txBody>
      </p:sp>
    </p:spTree>
    <p:extLst>
      <p:ext uri="{BB962C8B-B14F-4D97-AF65-F5344CB8AC3E}">
        <p14:creationId xmlns:p14="http://schemas.microsoft.com/office/powerpoint/2010/main" val="2390827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Functional interface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Interfész egyetlen absztrakt metódussal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@FunctionalInterface</a:t>
            </a:r>
            <a:r>
              <a:rPr lang="hu-HU" sz="2400" dirty="0"/>
              <a:t> annotáció</a:t>
            </a:r>
          </a:p>
          <a:p>
            <a:r>
              <a:rPr lang="hu-HU" sz="2400" dirty="0"/>
              <a:t>Előre definiált interfészek</a:t>
            </a:r>
          </a:p>
          <a:p>
            <a:pPr lvl="1"/>
            <a:r>
              <a:rPr lang="hu-HU" sz="1800" dirty="0"/>
              <a:t>Function</a:t>
            </a:r>
          </a:p>
          <a:p>
            <a:pPr lvl="1"/>
            <a:r>
              <a:rPr lang="hu-HU" sz="1800" dirty="0"/>
              <a:t>Supplier</a:t>
            </a:r>
          </a:p>
          <a:p>
            <a:pPr lvl="1"/>
            <a:r>
              <a:rPr lang="hu-HU" sz="1800" dirty="0"/>
              <a:t>Consumer</a:t>
            </a:r>
          </a:p>
          <a:p>
            <a:pPr lvl="1"/>
            <a:r>
              <a:rPr lang="hu-HU" sz="1800" dirty="0"/>
              <a:t>Predicate</a:t>
            </a:r>
          </a:p>
          <a:p>
            <a:pPr lvl="1"/>
            <a:r>
              <a:rPr lang="hu-HU" sz="1800" dirty="0"/>
              <a:t>Operator</a:t>
            </a:r>
            <a:endParaRPr lang="en-US" sz="1800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037" y="4849813"/>
            <a:ext cx="625792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61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212243" cy="936104"/>
          </a:xfrm>
        </p:spPr>
        <p:txBody>
          <a:bodyPr/>
          <a:lstStyle/>
          <a:p>
            <a:r>
              <a:rPr lang="hu-HU" dirty="0"/>
              <a:t>Lambda kifejezés példák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3040" y="1556792"/>
            <a:ext cx="8389440" cy="4968552"/>
          </a:xfrm>
        </p:spPr>
        <p:txBody>
          <a:bodyPr>
            <a:normAutofit/>
          </a:bodyPr>
          <a:lstStyle/>
          <a:p>
            <a:r>
              <a:rPr lang="hu-HU" sz="2800" dirty="0"/>
              <a:t>Interfész megadása</a:t>
            </a:r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endParaRPr lang="hu-HU" sz="2800" dirty="0"/>
          </a:p>
          <a:p>
            <a:r>
              <a:rPr lang="hu-HU" sz="2800" dirty="0"/>
              <a:t>Rendezéshez</a:t>
            </a:r>
            <a:endParaRPr lang="en-US" sz="2000" dirty="0"/>
          </a:p>
          <a:p>
            <a:endParaRPr lang="hu-HU" sz="2800" dirty="0"/>
          </a:p>
          <a:p>
            <a:pPr marL="0" indent="0">
              <a:buNone/>
            </a:pPr>
            <a:endParaRPr lang="hu-HU" sz="2800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3355" y="2161836"/>
            <a:ext cx="4507498" cy="2952328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1327" y="5842926"/>
            <a:ext cx="67056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917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428267" cy="936104"/>
          </a:xfrm>
        </p:spPr>
        <p:txBody>
          <a:bodyPr/>
          <a:lstStyle/>
          <a:p>
            <a:r>
              <a:rPr lang="hu-HU" dirty="0"/>
              <a:t>Stream API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000" dirty="0"/>
              <a:t>Kollekciók (soros) folyammá (stream) alakítása</a:t>
            </a:r>
          </a:p>
          <a:p>
            <a:r>
              <a:rPr lang="hu-HU" sz="2000" dirty="0"/>
              <a:t>Becsomagolják a kollekciókat, és plusz műveleteket adnak hozzájuk</a:t>
            </a:r>
          </a:p>
          <a:p>
            <a:pPr lvl="1"/>
            <a:r>
              <a:rPr lang="hu-HU" sz="1600" dirty="0"/>
              <a:t>A mit-re lehet fókuszálni a hogyan helyett</a:t>
            </a:r>
            <a:endParaRPr lang="en-US" sz="1600" dirty="0"/>
          </a:p>
          <a:p>
            <a:r>
              <a:rPr lang="hu-HU" sz="2000" dirty="0"/>
              <a:t>Egy sor klasszikus feladat kompakt módon, deklaratívan megadható</a:t>
            </a:r>
          </a:p>
          <a:p>
            <a:pPr lvl="1"/>
            <a:r>
              <a:rPr lang="hu-HU" sz="1600" dirty="0"/>
              <a:t>Szűrés</a:t>
            </a:r>
          </a:p>
          <a:p>
            <a:pPr lvl="1"/>
            <a:r>
              <a:rPr lang="hu-HU" sz="1600" dirty="0"/>
              <a:t>Csoportosítás</a:t>
            </a:r>
          </a:p>
          <a:p>
            <a:pPr lvl="1"/>
            <a:r>
              <a:rPr lang="hu-HU" sz="1600" dirty="0"/>
              <a:t>Map-reduce</a:t>
            </a:r>
          </a:p>
          <a:p>
            <a:r>
              <a:rPr lang="hu-HU" sz="2000" dirty="0"/>
              <a:t>Erősen épít a lambda kifejezésekre</a:t>
            </a:r>
          </a:p>
          <a:p>
            <a:r>
              <a:rPr lang="hu-HU" sz="2000" dirty="0"/>
              <a:t>A legtöbb stream művelet stream-et ad vissza, így a műveletek láncolhatók</a:t>
            </a:r>
          </a:p>
          <a:p>
            <a:r>
              <a:rPr lang="hu-HU" sz="2000" dirty="0"/>
              <a:t>Tipikus használat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1600" dirty="0"/>
              <a:t>Stream létrehozása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1600" dirty="0"/>
              <a:t>Néhány köztes művelet végrehajtása (újabb stream-ek jönnek létre)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1600" dirty="0"/>
              <a:t>Befejező művelet végrehajtása (nem hoz létre újabb stream-et és/vagy mellékhatása van)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80059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3050" y="44624"/>
            <a:ext cx="5107062" cy="936104"/>
          </a:xfrm>
        </p:spPr>
        <p:txBody>
          <a:bodyPr/>
          <a:lstStyle/>
          <a:p>
            <a:r>
              <a:rPr lang="hu-HU" dirty="0"/>
              <a:t>Stream példa</a:t>
            </a:r>
            <a:endParaRPr lang="en-US" dirty="0"/>
          </a:p>
        </p:txBody>
      </p:sp>
      <p:pic>
        <p:nvPicPr>
          <p:cNvPr id="5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586" y="1484784"/>
            <a:ext cx="4552950" cy="84772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586" y="2527858"/>
            <a:ext cx="5800725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43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988107" cy="936104"/>
          </a:xfrm>
        </p:spPr>
        <p:txBody>
          <a:bodyPr/>
          <a:lstStyle/>
          <a:p>
            <a:r>
              <a:rPr lang="hu-HU" dirty="0"/>
              <a:t>forEach</a:t>
            </a:r>
            <a:endParaRPr lang="en-US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/>
              <a:t>Kollekciók kompaktabb bejárásához</a:t>
            </a:r>
          </a:p>
          <a:p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Consumer</a:t>
            </a:r>
            <a:r>
              <a:rPr lang="hu-HU" sz="2400" dirty="0"/>
              <a:t> funkcionális interfész paraméter</a:t>
            </a:r>
          </a:p>
          <a:p>
            <a:pPr lvl="1"/>
            <a:r>
              <a:rPr lang="hu-HU" sz="1800" dirty="0"/>
              <a:t>Azaz lambda kifejezéssel megadható</a:t>
            </a:r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r>
              <a:rPr lang="hu-HU" sz="1800" dirty="0"/>
              <a:t>vagy</a:t>
            </a:r>
          </a:p>
          <a:p>
            <a:pPr lvl="1"/>
            <a:endParaRPr lang="hu-HU" sz="1800" dirty="0"/>
          </a:p>
          <a:p>
            <a:pPr lvl="1"/>
            <a:endParaRPr lang="hu-HU" sz="1800" dirty="0"/>
          </a:p>
          <a:p>
            <a:pPr lvl="1"/>
            <a:r>
              <a:rPr lang="hu-HU" sz="1800" dirty="0"/>
              <a:t>vagy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788701"/>
            <a:ext cx="3240360" cy="214895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993" y="5153236"/>
            <a:ext cx="4324350" cy="43815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9858" y="6078605"/>
            <a:ext cx="329565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03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Collection API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7989" y="1690466"/>
            <a:ext cx="7868427" cy="4762869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Map közvetlen rendezése</a:t>
            </a:r>
          </a:p>
          <a:p>
            <a:pPr lvl="1"/>
            <a:r>
              <a:rPr lang="hu-HU" sz="2000" dirty="0"/>
              <a:t>Stream-ek segítségével</a:t>
            </a:r>
          </a:p>
          <a:p>
            <a:r>
              <a:rPr lang="hu-HU" sz="2800" dirty="0"/>
              <a:t>Iteráció 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hu-HU" sz="2800" dirty="0"/>
              <a:t> segítségével</a:t>
            </a:r>
          </a:p>
          <a:p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getOrDefult</a:t>
            </a:r>
          </a:p>
          <a:p>
            <a:pPr lvl="1"/>
            <a:r>
              <a:rPr lang="hu-HU" sz="2000" dirty="0"/>
              <a:t>Nincs szükség if-else null ellenőrzésre</a:t>
            </a:r>
          </a:p>
          <a:p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putIfAbsent</a:t>
            </a:r>
          </a:p>
          <a:p>
            <a:pPr lvl="1"/>
            <a:r>
              <a:rPr lang="hu-HU" sz="2000" dirty="0"/>
              <a:t>Map kulcsok felülírása kivédhető</a:t>
            </a:r>
          </a:p>
          <a:p>
            <a:r>
              <a:rPr lang="hu-HU" sz="2800" dirty="0"/>
              <a:t>Értékek közvetlen feldolgozása</a:t>
            </a:r>
          </a:p>
          <a:p>
            <a:pPr lvl="1"/>
            <a:r>
              <a:rPr lang="hu-HU" sz="2000" dirty="0"/>
              <a:t>Nincs szükség az érték lekérésére, módosítására, visszarakására</a:t>
            </a:r>
          </a:p>
          <a:p>
            <a:r>
              <a:rPr lang="hu-HU" sz="2800" dirty="0"/>
              <a:t>Merge map-hez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5089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Default methods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389440" cy="4824288"/>
          </a:xfrm>
        </p:spPr>
        <p:txBody>
          <a:bodyPr>
            <a:normAutofit/>
          </a:bodyPr>
          <a:lstStyle/>
          <a:p>
            <a:r>
              <a:rPr lang="hu-HU" sz="2800" dirty="0"/>
              <a:t>Interface metódusok tartalmazhatnak alapértelmezett törzset</a:t>
            </a:r>
          </a:p>
          <a:p>
            <a:r>
              <a:rPr lang="hu-HU" sz="2800" dirty="0"/>
              <a:t>Lehetőséget ad új metódusok deklarálására meglévő interfészekben anélkül, hogy elrontaná a meglévő implementációt</a:t>
            </a:r>
            <a:endParaRPr lang="en-US" sz="28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933056"/>
            <a:ext cx="5544616" cy="269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77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500275" cy="936104"/>
          </a:xfrm>
        </p:spPr>
        <p:txBody>
          <a:bodyPr/>
          <a:lstStyle/>
          <a:p>
            <a:r>
              <a:rPr lang="hu-HU" dirty="0"/>
              <a:t>Security</a:t>
            </a:r>
            <a:endParaRPr lang="en-US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TLS 1.1 és TLS 1.2 alapértelmezetten engedélyezett</a:t>
            </a:r>
          </a:p>
          <a:p>
            <a:r>
              <a:rPr lang="hu-HU" sz="2400" dirty="0"/>
              <a:t>Korlátozott </a:t>
            </a:r>
            <a:r>
              <a:rPr 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doPrivileged</a:t>
            </a:r>
          </a:p>
          <a:p>
            <a:r>
              <a:rPr lang="hu-HU" sz="2400" dirty="0"/>
              <a:t>Erősebb jelszó titkosító algoritmusok</a:t>
            </a:r>
          </a:p>
          <a:p>
            <a:r>
              <a:rPr lang="hu-HU" sz="2400" dirty="0"/>
              <a:t>KeyStore fejlesztések</a:t>
            </a:r>
          </a:p>
          <a:p>
            <a:r>
              <a:rPr lang="hu-HU" sz="2400" dirty="0"/>
              <a:t>SHA-224</a:t>
            </a:r>
          </a:p>
          <a:p>
            <a:r>
              <a:rPr lang="hu-HU" sz="2400" dirty="0"/>
              <a:t>Nagy entrópiájú véletlen szám generátor</a:t>
            </a:r>
          </a:p>
          <a:p>
            <a:r>
              <a:rPr lang="hu-HU" sz="2400" dirty="0"/>
              <a:t>Megbízhatóbb tanúsítvány ellenőrzés</a:t>
            </a:r>
          </a:p>
          <a:p>
            <a:r>
              <a:rPr lang="hu-HU" sz="2400" dirty="0"/>
              <a:t>Stb.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67706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modulok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Újabb absztrakciós szint</a:t>
            </a:r>
          </a:p>
          <a:p>
            <a:pPr lvl="1"/>
            <a:r>
              <a:rPr lang="hu-HU" dirty="0"/>
              <a:t>Csomag szintű függőségek</a:t>
            </a:r>
          </a:p>
          <a:p>
            <a:pPr lvl="1"/>
            <a:r>
              <a:rPr lang="hu-HU" dirty="0"/>
              <a:t>A </a:t>
            </a:r>
            <a:r>
              <a:rPr lang="hu-HU" dirty="0" err="1"/>
              <a:t>jar</a:t>
            </a:r>
            <a:r>
              <a:rPr lang="hu-HU" dirty="0"/>
              <a:t> fájloktól finomabb </a:t>
            </a:r>
            <a:r>
              <a:rPr lang="hu-HU" dirty="0" err="1"/>
              <a:t>granularitás</a:t>
            </a:r>
            <a:endParaRPr lang="hu-HU" dirty="0"/>
          </a:p>
          <a:p>
            <a:r>
              <a:rPr lang="hu-HU" dirty="0"/>
              <a:t>Moduláris </a:t>
            </a:r>
            <a:r>
              <a:rPr lang="hu-HU" dirty="0" err="1"/>
              <a:t>jar</a:t>
            </a:r>
            <a:r>
              <a:rPr lang="hu-HU" dirty="0"/>
              <a:t> fájlok</a:t>
            </a:r>
          </a:p>
          <a:p>
            <a:r>
              <a:rPr lang="hu-HU" dirty="0" err="1"/>
              <a:t>Requires</a:t>
            </a:r>
            <a:r>
              <a:rPr lang="hu-HU" dirty="0"/>
              <a:t>/export</a:t>
            </a:r>
          </a:p>
          <a:p>
            <a:r>
              <a:rPr lang="hu-HU" dirty="0" err="1"/>
              <a:t>Core</a:t>
            </a:r>
            <a:r>
              <a:rPr lang="hu-HU" dirty="0"/>
              <a:t> osztályok</a:t>
            </a:r>
          </a:p>
          <a:p>
            <a:pPr marL="0" indent="0">
              <a:lnSpc>
                <a:spcPct val="100000"/>
              </a:lnSpc>
              <a:buNone/>
            </a:pPr>
            <a:endParaRPr lang="hu-HU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hu-HU" dirty="0" err="1">
                <a:latin typeface="Roboto" panose="02000000000000000000" pitchFamily="2" charset="0"/>
                <a:ea typeface="Roboto" panose="02000000000000000000" pitchFamily="2" charset="0"/>
              </a:rPr>
              <a:t>module</a:t>
            </a:r>
            <a:r>
              <a:rPr lang="hu-HU" dirty="0">
                <a:latin typeface="Roboto" panose="02000000000000000000" pitchFamily="2" charset="0"/>
                <a:ea typeface="Roboto" panose="02000000000000000000" pitchFamily="2" charset="0"/>
              </a:rPr>
              <a:t> kocsi 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	exports </a:t>
            </a:r>
            <a:r>
              <a:rPr lang="en-US" dirty="0" err="1">
                <a:latin typeface="Roboto" panose="02000000000000000000" pitchFamily="2" charset="0"/>
                <a:ea typeface="Roboto" panose="02000000000000000000" pitchFamily="2" charset="0"/>
              </a:rPr>
              <a:t>hu.lamborghini.kocsi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;</a:t>
            </a:r>
            <a:endParaRPr lang="hu-HU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	requires motor;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</a:rPr>
              <a:t>}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37874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9 linkelés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4334" y="2204864"/>
            <a:ext cx="8229600" cy="4525963"/>
          </a:xfrm>
        </p:spPr>
        <p:txBody>
          <a:bodyPr/>
          <a:lstStyle/>
          <a:p>
            <a:r>
              <a:rPr lang="hu-HU" dirty="0" err="1"/>
              <a:t>Jlink</a:t>
            </a:r>
            <a:endParaRPr lang="hu-HU" dirty="0"/>
          </a:p>
          <a:p>
            <a:r>
              <a:rPr lang="hu-HU" dirty="0"/>
              <a:t>Kompakt profilok</a:t>
            </a:r>
          </a:p>
          <a:p>
            <a:r>
              <a:rPr lang="hu-HU" dirty="0"/>
              <a:t>Megtakarított tárhely</a:t>
            </a:r>
          </a:p>
        </p:txBody>
      </p:sp>
    </p:spTree>
    <p:extLst>
      <p:ext uri="{BB962C8B-B14F-4D97-AF65-F5344CB8AC3E}">
        <p14:creationId xmlns:p14="http://schemas.microsoft.com/office/powerpoint/2010/main" val="3280820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Class object</a:t>
            </a:r>
            <a:endParaRPr lang="en-US" b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400" dirty="0"/>
              <a:t>Létezik egy speciális típus, Class</a:t>
            </a:r>
          </a:p>
          <a:p>
            <a:pPr lvl="1"/>
            <a:r>
              <a:rPr lang="hu-HU" sz="2000" dirty="0"/>
              <a:t>Minden Java objektum egy megfelelő class-hoz tartozik</a:t>
            </a:r>
          </a:p>
          <a:p>
            <a:pPr lvl="1"/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getClass() </a:t>
            </a:r>
            <a:r>
              <a:rPr lang="hu-HU" sz="2000" dirty="0"/>
              <a:t>metódus adja vissza (Object-ben definiált)</a:t>
            </a:r>
          </a:p>
          <a:p>
            <a:pPr lvl="2"/>
            <a:r>
              <a:rPr lang="hu-HU" sz="1600" dirty="0"/>
              <a:t>Vagy az osztály 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hu-HU" sz="1600" dirty="0"/>
              <a:t> adattagja (pl. </a:t>
            </a:r>
            <a:r>
              <a:rPr lang="hu-HU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Foo.class</a:t>
            </a:r>
            <a:r>
              <a:rPr lang="hu-HU" sz="1600" dirty="0"/>
              <a:t>)</a:t>
            </a:r>
          </a:p>
          <a:p>
            <a:r>
              <a:rPr lang="hu-HU" sz="2400" dirty="0"/>
              <a:t>Adott objektum osztályáról tartalmaz meta-adatokat</a:t>
            </a:r>
          </a:p>
          <a:p>
            <a:pPr lvl="1"/>
            <a:r>
              <a:rPr lang="hu-HU" sz="2000" dirty="0"/>
              <a:t>Név</a:t>
            </a:r>
          </a:p>
          <a:p>
            <a:pPr lvl="1"/>
            <a:r>
              <a:rPr lang="hu-HU" sz="2000" dirty="0"/>
              <a:t>Csomag</a:t>
            </a:r>
          </a:p>
          <a:p>
            <a:pPr lvl="1"/>
            <a:r>
              <a:rPr lang="hu-HU" sz="2000" dirty="0"/>
              <a:t>Metódusok</a:t>
            </a:r>
          </a:p>
          <a:p>
            <a:pPr lvl="1"/>
            <a:r>
              <a:rPr lang="hu-HU" sz="2000" dirty="0"/>
              <a:t>Mezők</a:t>
            </a:r>
          </a:p>
          <a:p>
            <a:pPr lvl="1"/>
            <a:r>
              <a:rPr lang="hu-HU" sz="2000" dirty="0"/>
              <a:t>Konstruktorok</a:t>
            </a:r>
          </a:p>
          <a:p>
            <a:pPr lvl="1"/>
            <a:r>
              <a:rPr lang="hu-HU" sz="2000" dirty="0"/>
              <a:t>Annotációk</a:t>
            </a:r>
          </a:p>
          <a:p>
            <a:r>
              <a:rPr lang="hu-HU" sz="2400" dirty="0"/>
              <a:t>A reflection API részét képezi</a:t>
            </a:r>
            <a:endParaRPr lang="en-US" sz="2400" dirty="0"/>
          </a:p>
          <a:p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8150" y="4365104"/>
            <a:ext cx="4438650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17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10 lokális változó típus kikövetkeztetés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84334" y="1556792"/>
            <a:ext cx="8229600" cy="4525963"/>
          </a:xfrm>
        </p:spPr>
        <p:txBody>
          <a:bodyPr>
            <a:normAutofit/>
          </a:bodyPr>
          <a:lstStyle/>
          <a:p>
            <a:r>
              <a:rPr lang="hu-HU" sz="2800" dirty="0"/>
              <a:t>A var kulcsszó bevezetése típus automatikus kikövetkeztetéséhez</a:t>
            </a:r>
          </a:p>
          <a:p>
            <a:pPr lvl="1"/>
            <a:r>
              <a:rPr lang="hu-HU" sz="2400" dirty="0"/>
              <a:t>Fejlesztői élmény növelése</a:t>
            </a:r>
          </a:p>
          <a:p>
            <a:pPr lvl="1"/>
            <a:r>
              <a:rPr lang="hu-HU" sz="2400" dirty="0"/>
              <a:t>„</a:t>
            </a:r>
            <a:r>
              <a:rPr lang="hu-HU" sz="2400" dirty="0" err="1"/>
              <a:t>Syntactic</a:t>
            </a:r>
            <a:r>
              <a:rPr lang="hu-HU" sz="2400" dirty="0"/>
              <a:t> </a:t>
            </a:r>
            <a:r>
              <a:rPr lang="hu-HU" sz="2400" dirty="0" err="1"/>
              <a:t>sugar</a:t>
            </a:r>
            <a:r>
              <a:rPr lang="hu-HU" sz="2400" dirty="0"/>
              <a:t>”</a:t>
            </a:r>
          </a:p>
          <a:p>
            <a:r>
              <a:rPr lang="hu-HU" sz="2800" dirty="0"/>
              <a:t>Változó deklarálása a típus explicit megnevezése nélkül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1" y="4293096"/>
            <a:ext cx="4536504" cy="102437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1" y="5454488"/>
            <a:ext cx="4248471" cy="1142863"/>
          </a:xfrm>
          <a:prstGeom prst="rect">
            <a:avLst/>
          </a:prstGeom>
        </p:spPr>
      </p:pic>
      <p:sp>
        <p:nvSpPr>
          <p:cNvPr id="6" name="Lefelé nyíl 5"/>
          <p:cNvSpPr/>
          <p:nvPr/>
        </p:nvSpPr>
        <p:spPr>
          <a:xfrm>
            <a:off x="3995936" y="5274468"/>
            <a:ext cx="144016" cy="360040"/>
          </a:xfrm>
          <a:prstGeom prst="downArrow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44203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E88742-434F-D6D2-1D0A-985C0205F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11-21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12C70D4-1D7A-4957-B5B3-7E9DB16CF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z="2400" dirty="0"/>
              <a:t>11: </a:t>
            </a:r>
            <a:r>
              <a:rPr lang="hu-HU" sz="2400" dirty="0" err="1"/>
              <a:t>run</a:t>
            </a:r>
            <a:r>
              <a:rPr lang="hu-HU" sz="2400" dirty="0"/>
              <a:t> </a:t>
            </a:r>
            <a:r>
              <a:rPr lang="hu-HU" sz="2400" dirty="0" err="1"/>
              <a:t>source</a:t>
            </a:r>
            <a:r>
              <a:rPr lang="hu-HU" sz="2400" dirty="0"/>
              <a:t> </a:t>
            </a:r>
            <a:r>
              <a:rPr lang="hu-HU" sz="2400" dirty="0" err="1"/>
              <a:t>files</a:t>
            </a:r>
            <a:r>
              <a:rPr lang="hu-HU" sz="2400" dirty="0"/>
              <a:t> </a:t>
            </a:r>
            <a:r>
              <a:rPr lang="hu-HU" sz="2400" dirty="0" err="1"/>
              <a:t>directly</a:t>
            </a:r>
            <a:r>
              <a:rPr lang="hu-HU" sz="2400" dirty="0"/>
              <a:t> (</a:t>
            </a:r>
            <a:r>
              <a:rPr lang="hu-HU" sz="2400" dirty="0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java MyScript.java</a:t>
            </a:r>
            <a:r>
              <a:rPr lang="hu-HU" sz="2400" dirty="0"/>
              <a:t>), </a:t>
            </a:r>
            <a:r>
              <a:rPr lang="hu-HU" sz="2400" dirty="0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var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lambda </a:t>
            </a:r>
            <a:r>
              <a:rPr lang="hu-HU" sz="2400" dirty="0" err="1"/>
              <a:t>parameters</a:t>
            </a:r>
            <a:endParaRPr lang="hu-HU" sz="2400" dirty="0"/>
          </a:p>
          <a:p>
            <a:r>
              <a:rPr lang="hu-HU" sz="2400" dirty="0"/>
              <a:t>12: Unicode 11 </a:t>
            </a:r>
            <a:r>
              <a:rPr lang="hu-HU" sz="2400" dirty="0" err="1"/>
              <a:t>support</a:t>
            </a:r>
            <a:endParaRPr lang="hu-HU" sz="2400" dirty="0"/>
          </a:p>
          <a:p>
            <a:r>
              <a:rPr lang="hu-HU" sz="2400" dirty="0"/>
              <a:t>13: </a:t>
            </a:r>
            <a:r>
              <a:rPr lang="hu-HU" sz="2400" dirty="0" err="1"/>
              <a:t>switch</a:t>
            </a:r>
            <a:r>
              <a:rPr lang="hu-HU" sz="2400" dirty="0"/>
              <a:t> </a:t>
            </a:r>
            <a:r>
              <a:rPr lang="hu-HU" sz="2400" dirty="0" err="1"/>
              <a:t>expression</a:t>
            </a:r>
            <a:r>
              <a:rPr lang="hu-HU" sz="2400" dirty="0"/>
              <a:t> (</a:t>
            </a:r>
            <a:r>
              <a:rPr lang="hu-HU" sz="2400" dirty="0" err="1"/>
              <a:t>preview</a:t>
            </a:r>
            <a:r>
              <a:rPr lang="hu-HU" sz="2400" dirty="0"/>
              <a:t>), multiline </a:t>
            </a:r>
            <a:r>
              <a:rPr lang="hu-HU" sz="2400" dirty="0" err="1"/>
              <a:t>strings</a:t>
            </a:r>
            <a:r>
              <a:rPr lang="hu-HU" sz="2400" dirty="0"/>
              <a:t> (</a:t>
            </a:r>
            <a:r>
              <a:rPr lang="hu-HU" sz="2400" dirty="0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”””</a:t>
            </a:r>
            <a:r>
              <a:rPr lang="hu-HU" sz="2400" dirty="0"/>
              <a:t>)</a:t>
            </a:r>
          </a:p>
          <a:p>
            <a:r>
              <a:rPr lang="hu-HU" sz="2400" dirty="0"/>
              <a:t>14: </a:t>
            </a:r>
            <a:r>
              <a:rPr lang="hu-HU" sz="2400" dirty="0" err="1"/>
              <a:t>switch</a:t>
            </a:r>
            <a:r>
              <a:rPr lang="hu-HU" sz="2400" dirty="0"/>
              <a:t> </a:t>
            </a:r>
            <a:r>
              <a:rPr lang="hu-HU" sz="2400" dirty="0" err="1"/>
              <a:t>expression</a:t>
            </a:r>
            <a:r>
              <a:rPr lang="hu-HU" sz="2400" dirty="0"/>
              <a:t>, </a:t>
            </a:r>
            <a:r>
              <a:rPr lang="hu-HU" sz="2400" dirty="0" err="1"/>
              <a:t>records</a:t>
            </a:r>
            <a:r>
              <a:rPr lang="hu-HU" sz="2400" dirty="0"/>
              <a:t> (</a:t>
            </a:r>
            <a:r>
              <a:rPr lang="hu-HU" sz="2400" dirty="0" err="1"/>
              <a:t>preview</a:t>
            </a:r>
            <a:r>
              <a:rPr lang="hu-HU" sz="2400" dirty="0"/>
              <a:t>), </a:t>
            </a:r>
            <a:r>
              <a:rPr lang="hu-HU" sz="2400" dirty="0" err="1"/>
              <a:t>enhanced</a:t>
            </a:r>
            <a:r>
              <a:rPr lang="hu-HU" sz="2400" dirty="0"/>
              <a:t> NPE </a:t>
            </a:r>
            <a:r>
              <a:rPr lang="hu-HU" sz="2400" dirty="0" err="1"/>
              <a:t>message</a:t>
            </a:r>
            <a:r>
              <a:rPr lang="hu-HU" sz="2400" dirty="0"/>
              <a:t>, </a:t>
            </a:r>
            <a:r>
              <a:rPr lang="hu-HU" sz="2400" dirty="0" err="1"/>
              <a:t>pattern</a:t>
            </a:r>
            <a:r>
              <a:rPr lang="hu-HU" sz="2400" dirty="0"/>
              <a:t> </a:t>
            </a:r>
            <a:r>
              <a:rPr lang="hu-HU" sz="2400" dirty="0" err="1"/>
              <a:t>matching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instanceOf</a:t>
            </a:r>
            <a:r>
              <a:rPr lang="hu-HU" sz="2400" dirty="0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, </a:t>
            </a:r>
            <a:r>
              <a:rPr lang="hu-HU" sz="2400" dirty="0" err="1"/>
              <a:t>new</a:t>
            </a:r>
            <a:r>
              <a:rPr lang="hu-HU" sz="2400" dirty="0"/>
              <a:t> GC</a:t>
            </a:r>
          </a:p>
          <a:p>
            <a:r>
              <a:rPr lang="hu-HU" sz="2400" dirty="0"/>
              <a:t>15: </a:t>
            </a:r>
            <a:r>
              <a:rPr lang="hu-HU" sz="2400" dirty="0" err="1"/>
              <a:t>sealed</a:t>
            </a:r>
            <a:r>
              <a:rPr lang="hu-HU" sz="2400" dirty="0"/>
              <a:t> </a:t>
            </a:r>
            <a:r>
              <a:rPr lang="hu-HU" sz="2400" dirty="0" err="1"/>
              <a:t>classes</a:t>
            </a:r>
            <a:r>
              <a:rPr lang="hu-HU" sz="2400" dirty="0"/>
              <a:t> </a:t>
            </a:r>
            <a:r>
              <a:rPr lang="hu-HU" sz="2400" dirty="0" err="1"/>
              <a:t>with</a:t>
            </a:r>
            <a:r>
              <a:rPr lang="hu-HU" sz="2400" dirty="0"/>
              <a:t> permit (</a:t>
            </a:r>
            <a:r>
              <a:rPr lang="hu-HU" sz="2400" dirty="0" err="1"/>
              <a:t>preview</a:t>
            </a:r>
            <a:r>
              <a:rPr lang="hu-HU" sz="2400" dirty="0"/>
              <a:t>)</a:t>
            </a:r>
          </a:p>
          <a:p>
            <a:r>
              <a:rPr lang="hu-HU" sz="2400" dirty="0"/>
              <a:t>16: </a:t>
            </a:r>
            <a:r>
              <a:rPr lang="hu-HU" sz="2400" dirty="0" err="1"/>
              <a:t>records</a:t>
            </a:r>
            <a:r>
              <a:rPr lang="hu-HU" sz="2400" dirty="0"/>
              <a:t> and </a:t>
            </a:r>
            <a:r>
              <a:rPr lang="hu-HU" sz="2400" dirty="0" err="1"/>
              <a:t>pattern</a:t>
            </a:r>
            <a:r>
              <a:rPr lang="hu-HU" sz="2400" dirty="0"/>
              <a:t> </a:t>
            </a:r>
            <a:r>
              <a:rPr lang="hu-HU" sz="2400" dirty="0" err="1"/>
              <a:t>matching</a:t>
            </a:r>
            <a:endParaRPr lang="hu-HU" sz="2400" dirty="0"/>
          </a:p>
          <a:p>
            <a:r>
              <a:rPr lang="hu-HU" sz="2400" dirty="0"/>
              <a:t>17: </a:t>
            </a:r>
            <a:r>
              <a:rPr lang="hu-HU" sz="2400" dirty="0" err="1"/>
              <a:t>pattern</a:t>
            </a:r>
            <a:r>
              <a:rPr lang="hu-HU" sz="2400" dirty="0"/>
              <a:t> </a:t>
            </a:r>
            <a:r>
              <a:rPr lang="hu-HU" sz="2400" dirty="0" err="1"/>
              <a:t>matching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switch</a:t>
            </a:r>
            <a:r>
              <a:rPr lang="hu-HU" sz="2400" dirty="0"/>
              <a:t>, </a:t>
            </a:r>
            <a:r>
              <a:rPr lang="hu-HU" sz="2400" dirty="0" err="1"/>
              <a:t>sealed</a:t>
            </a:r>
            <a:r>
              <a:rPr lang="hu-HU" sz="2400" dirty="0"/>
              <a:t> </a:t>
            </a:r>
            <a:r>
              <a:rPr lang="hu-HU" sz="2400" dirty="0" err="1"/>
              <a:t>class</a:t>
            </a:r>
            <a:endParaRPr lang="hu-HU" sz="2400" dirty="0"/>
          </a:p>
          <a:p>
            <a:r>
              <a:rPr lang="hu-HU" sz="2400" dirty="0"/>
              <a:t>18: </a:t>
            </a:r>
            <a:r>
              <a:rPr lang="hu-HU" sz="2400" dirty="0" err="1"/>
              <a:t>simple</a:t>
            </a:r>
            <a:r>
              <a:rPr lang="hu-HU" sz="2400" dirty="0"/>
              <a:t> web server (</a:t>
            </a:r>
            <a:r>
              <a:rPr lang="hu-HU" sz="2400" dirty="0" err="1">
                <a:latin typeface="Source Sans Pro Light" panose="020B0403030403020204" pitchFamily="34" charset="0"/>
                <a:ea typeface="Source Sans Pro Light" panose="020B0403030403020204" pitchFamily="34" charset="0"/>
              </a:rPr>
              <a:t>jwebserver</a:t>
            </a:r>
            <a:r>
              <a:rPr lang="hu-HU" sz="2400" dirty="0"/>
              <a:t>)</a:t>
            </a:r>
          </a:p>
          <a:p>
            <a:r>
              <a:rPr lang="hu-HU" sz="2400" dirty="0"/>
              <a:t>19: </a:t>
            </a:r>
            <a:r>
              <a:rPr lang="hu-HU" sz="2400" dirty="0" err="1"/>
              <a:t>lot</a:t>
            </a:r>
            <a:r>
              <a:rPr lang="hu-HU" sz="2400" dirty="0"/>
              <a:t> of </a:t>
            </a:r>
            <a:r>
              <a:rPr lang="hu-HU" sz="2400" dirty="0" err="1"/>
              <a:t>preview</a:t>
            </a:r>
            <a:r>
              <a:rPr lang="hu-HU" sz="2400" dirty="0"/>
              <a:t> </a:t>
            </a:r>
            <a:r>
              <a:rPr lang="hu-HU" sz="2400" dirty="0" err="1"/>
              <a:t>features</a:t>
            </a:r>
            <a:r>
              <a:rPr lang="hu-HU" sz="2400" dirty="0"/>
              <a:t> (</a:t>
            </a:r>
            <a:r>
              <a:rPr lang="hu-HU" sz="2400" dirty="0" err="1"/>
              <a:t>virtual</a:t>
            </a:r>
            <a:r>
              <a:rPr lang="hu-HU" sz="2400" dirty="0"/>
              <a:t> </a:t>
            </a:r>
            <a:r>
              <a:rPr lang="hu-HU" sz="2400" dirty="0" err="1"/>
              <a:t>threads</a:t>
            </a:r>
            <a:r>
              <a:rPr lang="hu-HU" sz="2400" dirty="0"/>
              <a:t>, </a:t>
            </a:r>
            <a:r>
              <a:rPr lang="hu-HU" sz="2400" dirty="0" err="1"/>
              <a:t>memory</a:t>
            </a:r>
            <a:r>
              <a:rPr lang="hu-HU" sz="2400" dirty="0"/>
              <a:t> API, </a:t>
            </a:r>
            <a:r>
              <a:rPr lang="hu-HU" sz="2400" dirty="0" err="1"/>
              <a:t>vector</a:t>
            </a:r>
            <a:r>
              <a:rPr lang="hu-HU" sz="2400" dirty="0"/>
              <a:t> API, </a:t>
            </a:r>
            <a:r>
              <a:rPr lang="hu-HU" sz="2400" dirty="0" err="1"/>
              <a:t>structured</a:t>
            </a:r>
            <a:r>
              <a:rPr lang="hu-HU" sz="2400" dirty="0"/>
              <a:t> </a:t>
            </a:r>
            <a:r>
              <a:rPr lang="hu-HU" sz="2400" dirty="0" err="1"/>
              <a:t>concurrency</a:t>
            </a:r>
            <a:r>
              <a:rPr lang="hu-HU" sz="2400" dirty="0"/>
              <a:t>, etc.)</a:t>
            </a:r>
          </a:p>
          <a:p>
            <a:r>
              <a:rPr lang="hu-HU" sz="2400" dirty="0"/>
              <a:t>20: </a:t>
            </a:r>
            <a:r>
              <a:rPr lang="hu-HU" sz="2400" dirty="0" err="1"/>
              <a:t>iterations</a:t>
            </a:r>
            <a:r>
              <a:rPr lang="hu-HU" sz="2400" dirty="0"/>
              <a:t> of </a:t>
            </a:r>
            <a:r>
              <a:rPr lang="hu-HU" sz="2400" dirty="0" err="1"/>
              <a:t>preview</a:t>
            </a:r>
            <a:r>
              <a:rPr lang="hu-HU" sz="2400" dirty="0"/>
              <a:t> </a:t>
            </a:r>
            <a:r>
              <a:rPr lang="hu-HU" sz="2400" dirty="0" err="1"/>
              <a:t>features</a:t>
            </a:r>
            <a:endParaRPr lang="hu-HU" sz="2400" dirty="0"/>
          </a:p>
          <a:p>
            <a:r>
              <a:rPr lang="hu-HU" sz="2400" dirty="0"/>
              <a:t>21: </a:t>
            </a:r>
            <a:r>
              <a:rPr lang="hu-HU" sz="2400" dirty="0" err="1"/>
              <a:t>iterations</a:t>
            </a:r>
            <a:r>
              <a:rPr lang="hu-HU" sz="2400" dirty="0"/>
              <a:t> of </a:t>
            </a:r>
            <a:r>
              <a:rPr lang="hu-HU" sz="2400" dirty="0" err="1"/>
              <a:t>preview</a:t>
            </a:r>
            <a:r>
              <a:rPr lang="hu-HU" sz="2400" dirty="0"/>
              <a:t> </a:t>
            </a:r>
            <a:r>
              <a:rPr lang="hu-HU" sz="2400" dirty="0" err="1"/>
              <a:t>features</a:t>
            </a:r>
            <a:endParaRPr lang="hu-HU" sz="2400" dirty="0"/>
          </a:p>
          <a:p>
            <a:endParaRPr lang="hu-HU" sz="2400" dirty="0"/>
          </a:p>
          <a:p>
            <a:endParaRPr lang="hu-HU" sz="2400" dirty="0">
              <a:latin typeface="Source Sans Pro Light" panose="020B0403030403020204" pitchFamily="34" charset="0"/>
              <a:ea typeface="Source Sans Pro Light" panose="020B04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003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/>
              <a:t>KÖSZÖNÖM </a:t>
            </a:r>
            <a:br>
              <a:rPr lang="hu-HU" dirty="0"/>
            </a:br>
            <a:r>
              <a:rPr lang="hu-HU" dirty="0"/>
              <a:t>A FIGYELMET!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43608" y="3861048"/>
            <a:ext cx="5356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000" i="1" dirty="0">
                <a:solidFill>
                  <a:schemeClr val="bg1"/>
                </a:solidFill>
              </a:rPr>
              <a:t>„A tananyag az EFOP-3.5.1-16-2017-00004 pályázat támogatásával készült.”</a:t>
            </a:r>
            <a:endParaRPr lang="hu-H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5760639" cy="936104"/>
          </a:xfrm>
        </p:spPr>
        <p:txBody>
          <a:bodyPr/>
          <a:lstStyle/>
          <a:p>
            <a:r>
              <a:rPr lang="hu-HU" dirty="0"/>
              <a:t>Java reflection API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8389440" cy="4824288"/>
          </a:xfrm>
        </p:spPr>
        <p:txBody>
          <a:bodyPr>
            <a:normAutofit/>
          </a:bodyPr>
          <a:lstStyle/>
          <a:p>
            <a:r>
              <a:rPr lang="hu-HU" sz="2800" dirty="0"/>
              <a:t>A </a:t>
            </a:r>
            <a:r>
              <a:rPr lang="hu-H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java.lang.reflect</a:t>
            </a:r>
            <a:r>
              <a:rPr lang="hu-HU" sz="2800" dirty="0"/>
              <a:t> csomag tartalmazza</a:t>
            </a:r>
          </a:p>
          <a:p>
            <a:r>
              <a:rPr lang="hu-HU" sz="2800" dirty="0"/>
              <a:t>Főbb inetrfészek</a:t>
            </a:r>
          </a:p>
          <a:p>
            <a:pPr lvl="1"/>
            <a:r>
              <a:rPr lang="hu-HU" sz="2000" dirty="0"/>
              <a:t>Member</a:t>
            </a:r>
          </a:p>
          <a:p>
            <a:pPr lvl="1"/>
            <a:r>
              <a:rPr lang="hu-HU" sz="2000" dirty="0"/>
              <a:t>Type</a:t>
            </a:r>
          </a:p>
          <a:p>
            <a:r>
              <a:rPr lang="hu-HU" sz="2800" dirty="0"/>
              <a:t>Főbb osztályok</a:t>
            </a:r>
          </a:p>
          <a:p>
            <a:pPr lvl="1"/>
            <a:r>
              <a:rPr lang="hu-HU" sz="2000" dirty="0"/>
              <a:t>Method</a:t>
            </a:r>
          </a:p>
          <a:p>
            <a:pPr lvl="1"/>
            <a:r>
              <a:rPr lang="hu-HU" sz="2000" dirty="0"/>
              <a:t>Field</a:t>
            </a:r>
          </a:p>
          <a:p>
            <a:pPr lvl="1"/>
            <a:r>
              <a:rPr lang="hu-HU" sz="2000" dirty="0"/>
              <a:t>Constructor</a:t>
            </a:r>
          </a:p>
          <a:p>
            <a:r>
              <a:rPr lang="hu-HU" sz="2800" dirty="0"/>
              <a:t>Részletes dokumentáció</a:t>
            </a:r>
          </a:p>
          <a:p>
            <a:pPr lvl="1"/>
            <a:r>
              <a:rPr lang="en-US" sz="2000" dirty="0">
                <a:hlinkClick r:id="rId2"/>
              </a:rPr>
              <a:t>https://docs.oracle.com/javase/7/docs/api/java/lang/reflect/package-summary.html</a:t>
            </a:r>
            <a:endParaRPr lang="hu-HU" sz="20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599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204131" cy="936104"/>
          </a:xfrm>
        </p:spPr>
        <p:txBody>
          <a:bodyPr/>
          <a:lstStyle/>
          <a:p>
            <a:r>
              <a:rPr lang="hu-HU" dirty="0"/>
              <a:t>Java reflection API példa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389440" cy="4824288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hu-HU" sz="1800" dirty="0"/>
              <a:t>	</a:t>
            </a:r>
          </a:p>
          <a:p>
            <a:pPr lvl="1"/>
            <a:endParaRPr lang="en-US" sz="2400" dirty="0"/>
          </a:p>
        </p:txBody>
      </p:sp>
      <p:pic>
        <p:nvPicPr>
          <p:cNvPr id="5" name="Tartalom hely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525" y="1939618"/>
            <a:ext cx="6899445" cy="451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67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 reflection előnyök/hátrányok</a:t>
            </a:r>
            <a:endParaRPr lang="en-US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800" dirty="0"/>
              <a:t>Előnyei, tipikus felhasználási területei</a:t>
            </a:r>
          </a:p>
          <a:p>
            <a:pPr lvl="1"/>
            <a:r>
              <a:rPr lang="hu-HU" sz="2000" dirty="0"/>
              <a:t>Bővíthetőség</a:t>
            </a:r>
          </a:p>
          <a:p>
            <a:pPr lvl="2"/>
            <a:r>
              <a:rPr lang="hu-HU" sz="1600" dirty="0"/>
              <a:t>Külső komponensek név alapján történő betöltése</a:t>
            </a:r>
          </a:p>
          <a:p>
            <a:pPr lvl="1"/>
            <a:r>
              <a:rPr lang="hu-HU" sz="2000" dirty="0"/>
              <a:t>Class browser és vizuális fejlesztői környezetek</a:t>
            </a:r>
          </a:p>
          <a:p>
            <a:pPr lvl="1"/>
            <a:r>
              <a:rPr lang="hu-HU" sz="2000" dirty="0"/>
              <a:t>Debugger és tesztelő eszközök</a:t>
            </a:r>
          </a:p>
          <a:p>
            <a:r>
              <a:rPr lang="hu-HU" sz="2800" dirty="0"/>
              <a:t>Amennyiben valami reflection nélkül is megoldható, az a preferált!!!</a:t>
            </a:r>
          </a:p>
          <a:p>
            <a:r>
              <a:rPr lang="hu-HU" sz="2800" dirty="0"/>
              <a:t>Reflection hátrányai</a:t>
            </a:r>
          </a:p>
          <a:p>
            <a:pPr lvl="1"/>
            <a:r>
              <a:rPr lang="hu-HU" sz="2000" dirty="0"/>
              <a:t>Teljesítmény csökkenés</a:t>
            </a:r>
          </a:p>
          <a:p>
            <a:pPr lvl="1"/>
            <a:r>
              <a:rPr lang="hu-HU" sz="2000" dirty="0"/>
              <a:t>Biztonsági kockázatok</a:t>
            </a:r>
          </a:p>
          <a:p>
            <a:pPr lvl="2"/>
            <a:r>
              <a:rPr lang="hu-HU" sz="1600" dirty="0"/>
              <a:t>Runtime permission</a:t>
            </a:r>
          </a:p>
          <a:p>
            <a:pPr lvl="1"/>
            <a:r>
              <a:rPr lang="hu-HU" sz="2000" dirty="0"/>
              <a:t>Belső adatok felfedése</a:t>
            </a:r>
          </a:p>
          <a:p>
            <a:pPr lvl="2"/>
            <a:r>
              <a:rPr lang="hu-HU" sz="1600" dirty="0"/>
              <a:t>Pl. private adattagok</a:t>
            </a:r>
            <a:endParaRPr lang="en-US" sz="16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060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996219" cy="936104"/>
          </a:xfrm>
        </p:spPr>
        <p:txBody>
          <a:bodyPr>
            <a:normAutofit/>
          </a:bodyPr>
          <a:lstStyle/>
          <a:p>
            <a:r>
              <a:rPr lang="hu-HU" dirty="0"/>
              <a:t>Annotációk</a:t>
            </a:r>
            <a:endParaRPr lang="en-US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9552" y="1628800"/>
            <a:ext cx="828092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Meta-adatok megadásának egy formája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Olyan adatokat szolgáltat egy programhoz, ami alapvetően nem képezi magának a programnak a részét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Nincs közvetlen hatásuk az annotált kód működésére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 legegyszerűbb formájában egy annotáció így néz ki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@Entity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>
                <a:cs typeface="Courier New" panose="02070309020205020404" pitchFamily="49" charset="0"/>
              </a:rPr>
              <a:t>A @ jelzi a fordító számára, hogy egy annotáció következik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hu-HU" sz="2000" dirty="0">
                <a:cs typeface="Courier New" panose="02070309020205020404" pitchFamily="49" charset="0"/>
              </a:rPr>
              <a:t>Alkalmazható osztályokra, metódusokra, mezőkre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cs typeface="Courier New" panose="02070309020205020404" pitchFamily="49" charset="0"/>
              </a:rPr>
              <a:t>Tartalmazhatnak egyéb elemeket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@Author(name = "Jane Doe")</a:t>
            </a:r>
            <a:endParaRPr lang="hu-H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cs typeface="Courier New" panose="02070309020205020404" pitchFamily="49" charset="0"/>
              </a:rPr>
              <a:t>Egy deklarációt több annotációval is elláthatunk</a:t>
            </a:r>
            <a:endParaRPr lang="en-US" sz="2400" dirty="0">
              <a:cs typeface="Courier New" panose="02070309020205020404" pitchFamily="49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5589240"/>
            <a:ext cx="2561596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2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6284251" cy="936104"/>
          </a:xfrm>
        </p:spPr>
        <p:txBody>
          <a:bodyPr/>
          <a:lstStyle/>
          <a:p>
            <a:r>
              <a:rPr lang="hu-HU" dirty="0"/>
              <a:t>Annotációk felhasználása</a:t>
            </a:r>
            <a:endParaRPr lang="en-US" dirty="0"/>
          </a:p>
        </p:txBody>
      </p:sp>
      <p:sp>
        <p:nvSpPr>
          <p:cNvPr id="6" name="Téglalap 5"/>
          <p:cNvSpPr/>
          <p:nvPr/>
        </p:nvSpPr>
        <p:spPr>
          <a:xfrm>
            <a:off x="899592" y="1556792"/>
            <a:ext cx="748883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Annotációk tipikus felhasználása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Fordító számára információ megadása</a:t>
            </a:r>
          </a:p>
          <a:p>
            <a:pPr lvl="2"/>
            <a:r>
              <a:rPr lang="hu-HU" sz="1600" dirty="0"/>
              <a:t>- Pl. hibák detektálásához, vagy figyelmeztetések kihagyásához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Fordítás idejű feldolgozás</a:t>
            </a:r>
          </a:p>
          <a:p>
            <a:pPr lvl="2"/>
            <a:r>
              <a:rPr lang="hu-HU" sz="1600" dirty="0"/>
              <a:t>- Pl. kódgenerálás, XML fájl létrehozás, stb.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Futás idejű feldolgozás</a:t>
            </a:r>
          </a:p>
          <a:p>
            <a:pPr lvl="2"/>
            <a:r>
              <a:rPr lang="hu-HU" sz="1600" dirty="0"/>
              <a:t>- Néhány annotáció futásidőben is elérhető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Annotációk használhatók egy típus felhasználásakor is (nem csak a deklarációnál)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 @Interned MyObject();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myString = (@NonNull String) str;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class UnmodifiableList&lt;T&gt; implements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@Readonly List&lt;@Readonly T&gt; { ... }</a:t>
            </a:r>
            <a:endParaRPr lang="hu-HU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monitorTemperature() throws</a:t>
            </a:r>
          </a:p>
          <a:p>
            <a:pPr lvl="1"/>
            <a:r>
              <a:rPr lang="hu-HU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@Critical TemperatureException { ... }</a:t>
            </a:r>
          </a:p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544272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5924211" cy="936104"/>
          </a:xfrm>
        </p:spPr>
        <p:txBody>
          <a:bodyPr>
            <a:normAutofit/>
          </a:bodyPr>
          <a:lstStyle/>
          <a:p>
            <a:r>
              <a:rPr lang="hu-HU" dirty="0"/>
              <a:t>Előre definiált annotációk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 lnSpcReduction="10000"/>
          </a:bodyPr>
          <a:lstStyle/>
          <a:p>
            <a:r>
              <a:rPr lang="hu-HU" sz="2800" dirty="0"/>
              <a:t>Java nyelv által használt annotációk</a:t>
            </a:r>
          </a:p>
          <a:p>
            <a:pPr lvl="1"/>
            <a:r>
              <a:rPr lang="hu-HU" sz="2000" b="1" dirty="0"/>
              <a:t>@Deprecated</a:t>
            </a:r>
          </a:p>
          <a:p>
            <a:pPr lvl="1"/>
            <a:r>
              <a:rPr lang="hu-HU" sz="2000" b="1" dirty="0"/>
              <a:t>@Override</a:t>
            </a:r>
          </a:p>
          <a:p>
            <a:pPr lvl="1"/>
            <a:r>
              <a:rPr lang="hu-HU" sz="2000" b="1" dirty="0"/>
              <a:t>@SuppressWarnings</a:t>
            </a:r>
          </a:p>
          <a:p>
            <a:pPr lvl="1"/>
            <a:r>
              <a:rPr lang="hu-HU" sz="2000" b="1" dirty="0"/>
              <a:t>@SafeVarargs</a:t>
            </a:r>
          </a:p>
          <a:p>
            <a:pPr lvl="1"/>
            <a:r>
              <a:rPr lang="hu-HU" sz="2000" b="1" dirty="0"/>
              <a:t>@FunctionalInterface</a:t>
            </a:r>
          </a:p>
          <a:p>
            <a:r>
              <a:rPr lang="hu-HU" sz="2800" dirty="0"/>
              <a:t>Annotációkra alkalmazható annotációk</a:t>
            </a:r>
          </a:p>
          <a:p>
            <a:pPr lvl="1"/>
            <a:r>
              <a:rPr lang="hu-HU" sz="2000" b="1" dirty="0"/>
              <a:t>@Retention</a:t>
            </a:r>
          </a:p>
          <a:p>
            <a:pPr lvl="1"/>
            <a:r>
              <a:rPr lang="hu-HU" sz="2000" b="1" dirty="0"/>
              <a:t>@Documented</a:t>
            </a:r>
          </a:p>
          <a:p>
            <a:pPr lvl="1"/>
            <a:r>
              <a:rPr lang="hu-HU" sz="2000" b="1" dirty="0"/>
              <a:t>@Target</a:t>
            </a:r>
          </a:p>
          <a:p>
            <a:pPr lvl="1"/>
            <a:r>
              <a:rPr lang="hu-HU" sz="2000" b="1" dirty="0"/>
              <a:t>@Inherited</a:t>
            </a:r>
          </a:p>
          <a:p>
            <a:pPr lvl="1"/>
            <a:r>
              <a:rPr lang="hu-HU" sz="2000" b="1" dirty="0"/>
              <a:t>@Repeatable</a:t>
            </a:r>
            <a:endParaRPr lang="en-US" sz="2000" b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65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</TotalTime>
  <Words>1193</Words>
  <Application>Microsoft Office PowerPoint</Application>
  <PresentationFormat>Diavetítés a képernyőre (4:3 oldalarány)</PresentationFormat>
  <Paragraphs>290</Paragraphs>
  <Slides>32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32</vt:i4>
      </vt:variant>
    </vt:vector>
  </HeadingPairs>
  <TitlesOfParts>
    <vt:vector size="40" baseType="lpstr">
      <vt:lpstr>Arial</vt:lpstr>
      <vt:lpstr>Calibri</vt:lpstr>
      <vt:lpstr>Courier New</vt:lpstr>
      <vt:lpstr>Roboto</vt:lpstr>
      <vt:lpstr>Source Sans Pro Light</vt:lpstr>
      <vt:lpstr>Webdings</vt:lpstr>
      <vt:lpstr>Wingdings</vt:lpstr>
      <vt:lpstr>Office-téma</vt:lpstr>
      <vt:lpstr>Java témák az alapokon túl </vt:lpstr>
      <vt:lpstr>Java reflection</vt:lpstr>
      <vt:lpstr>Class object</vt:lpstr>
      <vt:lpstr>Java reflection API</vt:lpstr>
      <vt:lpstr>Java reflection API példa</vt:lpstr>
      <vt:lpstr>Java reflection előnyök/hátrányok</vt:lpstr>
      <vt:lpstr>Annotációk</vt:lpstr>
      <vt:lpstr>Annotációk felhasználása</vt:lpstr>
      <vt:lpstr>Előre definiált annotációk</vt:lpstr>
      <vt:lpstr>Saját annotáció készítése</vt:lpstr>
      <vt:lpstr>Retention policy</vt:lpstr>
      <vt:lpstr>Saját annotáció feldolgozása</vt:lpstr>
      <vt:lpstr>Java generics</vt:lpstr>
      <vt:lpstr>Generikus osztály, metódus</vt:lpstr>
      <vt:lpstr>Generikus osztály, metódus hívása</vt:lpstr>
      <vt:lpstr>Java 7 és 8 hasznos újdonságai</vt:lpstr>
      <vt:lpstr>Try-with-resources</vt:lpstr>
      <vt:lpstr>Try multiple catch</vt:lpstr>
      <vt:lpstr>Lambda kifejezések</vt:lpstr>
      <vt:lpstr>Functional interface</vt:lpstr>
      <vt:lpstr>Lambda kifejezés példák</vt:lpstr>
      <vt:lpstr>Stream API</vt:lpstr>
      <vt:lpstr>Stream példa</vt:lpstr>
      <vt:lpstr>forEach</vt:lpstr>
      <vt:lpstr>Collection API</vt:lpstr>
      <vt:lpstr>Default methods</vt:lpstr>
      <vt:lpstr>Security</vt:lpstr>
      <vt:lpstr>Java modulok</vt:lpstr>
      <vt:lpstr>Java 9 linkelés</vt:lpstr>
      <vt:lpstr>Java 10 lokális változó típus kikövetkeztetés</vt:lpstr>
      <vt:lpstr>Java 11-21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Péter Hegedűs</cp:lastModifiedBy>
  <cp:revision>135</cp:revision>
  <dcterms:created xsi:type="dcterms:W3CDTF">2014-03-03T11:13:53Z</dcterms:created>
  <dcterms:modified xsi:type="dcterms:W3CDTF">2024-10-21T07:01:31Z</dcterms:modified>
</cp:coreProperties>
</file>