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32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58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 varScale="1">
        <p:scale>
          <a:sx n="153" d="100"/>
          <a:sy n="153" d="100"/>
        </p:scale>
        <p:origin x="2020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2023. 11. 02.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2023. 11. 02.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2023. 11. 02.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2023. 11. 02.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2023. 11. 02.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2023. 11. 02.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2023. 11. 02.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2023. 11. 02.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2023. 11. 02.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pi.wunderground.com/api/3afa5ad5c38e14e4/conditions/q/Szeged.json" TargetMode="External"/><Relationship Id="rId2" Type="http://schemas.openxmlformats.org/officeDocument/2006/relationships/hyperlink" Target="https://www.wunderground.com/weather/ap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pi.wunderground.com/api/Your_Key/conditions/q/CA/San_Francisco.json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humanresources.com/benefits?user=%3cUSER_SSID%3e&amp;type=full_time_employe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352928" cy="2448272"/>
          </a:xfrm>
        </p:spPr>
        <p:txBody>
          <a:bodyPr/>
          <a:lstStyle/>
          <a:p>
            <a:pPr algn="ctr"/>
            <a:r>
              <a:rPr lang="hu-HU" dirty="0"/>
              <a:t>Szolgáltatás orientált technikák – SOA, REST</a:t>
            </a:r>
            <a:br>
              <a:rPr lang="hu-HU" dirty="0"/>
            </a:br>
            <a:endParaRPr lang="hu-HU" dirty="0"/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-1188640" y="5653088"/>
            <a:ext cx="7488832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Webdings" pitchFamily="18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■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SzTx/>
              <a:buFont typeface="Webdings" pitchFamily="18" charset="2"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Vállalati Információs Rendszerek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SzTx/>
              <a:buFont typeface="Webdings" pitchFamily="18" charset="2"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2017-2023, </a:t>
            </a: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Dr. Hegedűs Péter</a:t>
            </a: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852203" cy="936104"/>
          </a:xfrm>
        </p:spPr>
        <p:txBody>
          <a:bodyPr/>
          <a:lstStyle/>
          <a:p>
            <a:r>
              <a:rPr lang="hu-HU" dirty="0"/>
              <a:t>SOAP üzenet példa</a:t>
            </a:r>
            <a:endParaRPr lang="en-US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875463" y="1773238"/>
            <a:ext cx="288925" cy="574675"/>
          </a:xfrm>
          <a:prstGeom prst="chevron">
            <a:avLst>
              <a:gd name="adj" fmla="val 7058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hu-HU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-5400000">
            <a:off x="5147469" y="3356769"/>
            <a:ext cx="288925" cy="576263"/>
          </a:xfrm>
          <a:prstGeom prst="chevron">
            <a:avLst>
              <a:gd name="adj" fmla="val 7058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hu-HU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0800000">
            <a:off x="6732588" y="5084763"/>
            <a:ext cx="287337" cy="576262"/>
          </a:xfrm>
          <a:prstGeom prst="chevron">
            <a:avLst>
              <a:gd name="adj" fmla="val 7058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hu-HU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8459788" y="3502025"/>
            <a:ext cx="288925" cy="574675"/>
          </a:xfrm>
          <a:prstGeom prst="chevron">
            <a:avLst>
              <a:gd name="adj" fmla="val 7058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hu-HU"/>
          </a:p>
        </p:txBody>
      </p:sp>
      <p:pic>
        <p:nvPicPr>
          <p:cNvPr id="16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648201"/>
            <a:ext cx="1733550" cy="1847850"/>
          </a:xfr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290" y="3720447"/>
            <a:ext cx="2700762" cy="213378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5729" y="4437112"/>
            <a:ext cx="53625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23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6284251" cy="936104"/>
          </a:xfrm>
        </p:spPr>
        <p:txBody>
          <a:bodyPr/>
          <a:lstStyle/>
          <a:p>
            <a:r>
              <a:rPr lang="hu-HU" dirty="0"/>
              <a:t>SOAP alapú kommunikáció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5048" y="1197000"/>
            <a:ext cx="8389440" cy="4824288"/>
          </a:xfrm>
        </p:spPr>
        <p:txBody>
          <a:bodyPr/>
          <a:lstStyle/>
          <a:p>
            <a:pPr algn="just"/>
            <a:endParaRPr lang="hu-HU" sz="2400" dirty="0"/>
          </a:p>
          <a:p>
            <a:pPr lvl="1"/>
            <a:endParaRPr lang="hu-HU" sz="2000" dirty="0"/>
          </a:p>
          <a:p>
            <a:pPr lvl="1"/>
            <a:endParaRPr lang="hu-HU" sz="1600" dirty="0"/>
          </a:p>
          <a:p>
            <a:pPr marL="914400" lvl="2" indent="0">
              <a:buNone/>
            </a:pPr>
            <a:r>
              <a:rPr lang="hu-HU" sz="1800" dirty="0"/>
              <a:t>	</a:t>
            </a:r>
          </a:p>
          <a:p>
            <a:pPr lvl="1"/>
            <a:endParaRPr lang="en-US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626905"/>
            <a:ext cx="5546486" cy="374631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500" y="5482799"/>
            <a:ext cx="3700593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63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SOA megvalósítása SOAP üzenetekkel</a:t>
            </a:r>
            <a:endParaRPr lang="en-US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47" y="1340768"/>
            <a:ext cx="5202955" cy="482441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6311842"/>
            <a:ext cx="4096867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39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SOAP támogatás Java-ban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7442" y="1484784"/>
            <a:ext cx="8389440" cy="5184576"/>
          </a:xfrm>
        </p:spPr>
        <p:txBody>
          <a:bodyPr>
            <a:normAutofit lnSpcReduction="10000"/>
          </a:bodyPr>
          <a:lstStyle/>
          <a:p>
            <a:r>
              <a:rPr lang="hu-HU" sz="2400" dirty="0"/>
              <a:t>SOAP alapú webszolgáltatások készítése/felhasználása különböző szinteken támogatott</a:t>
            </a:r>
          </a:p>
          <a:p>
            <a:r>
              <a:rPr lang="hu-HU" sz="2400" dirty="0"/>
              <a:t>JAX-WS</a:t>
            </a:r>
          </a:p>
          <a:p>
            <a:pPr lvl="1"/>
            <a:r>
              <a:rPr lang="hu-HU" sz="2000" dirty="0"/>
              <a:t>Java API for XML Web Services</a:t>
            </a:r>
          </a:p>
          <a:p>
            <a:r>
              <a:rPr lang="hu-HU" sz="2400" dirty="0"/>
              <a:t>Java EE 6</a:t>
            </a:r>
          </a:p>
          <a:p>
            <a:pPr lvl="1"/>
            <a:r>
              <a:rPr lang="hu-HU" sz="2000" dirty="0"/>
              <a:t>JSR 224-es szabvány</a:t>
            </a:r>
          </a:p>
          <a:p>
            <a:r>
              <a:rPr lang="hu-HU" sz="2400" dirty="0"/>
              <a:t>Szerver/kliens oldali kód</a:t>
            </a:r>
          </a:p>
          <a:p>
            <a:pPr lvl="1"/>
            <a:r>
              <a:rPr lang="hu-HU" sz="2000" dirty="0"/>
              <a:t>Annotációk</a:t>
            </a:r>
          </a:p>
          <a:p>
            <a:pPr lvl="1"/>
            <a:r>
              <a:rPr lang="hu-HU" sz="2000" dirty="0"/>
              <a:t>Kód generáló eszközök</a:t>
            </a:r>
          </a:p>
          <a:p>
            <a:pPr lvl="1"/>
            <a:r>
              <a:rPr lang="hu-HU" sz="2000" dirty="0"/>
              <a:t>WSDL támogatás</a:t>
            </a:r>
          </a:p>
          <a:p>
            <a:r>
              <a:rPr lang="hu-HU" sz="2400" dirty="0"/>
              <a:t>Csak API, implementációk</a:t>
            </a:r>
          </a:p>
          <a:p>
            <a:pPr lvl="1"/>
            <a:r>
              <a:rPr lang="hu-HU" sz="2000" dirty="0"/>
              <a:t>Apache Axis2</a:t>
            </a:r>
          </a:p>
          <a:p>
            <a:pPr lvl="1"/>
            <a:r>
              <a:rPr lang="hu-HU" sz="2000" dirty="0"/>
              <a:t>Metro</a:t>
            </a:r>
          </a:p>
          <a:p>
            <a:pPr lvl="1"/>
            <a:r>
              <a:rPr lang="hu-HU" sz="2000" dirty="0"/>
              <a:t>Stb.</a:t>
            </a:r>
          </a:p>
        </p:txBody>
      </p:sp>
    </p:spTree>
    <p:extLst>
      <p:ext uri="{BB962C8B-B14F-4D97-AF65-F5344CB8AC3E}">
        <p14:creationId xmlns:p14="http://schemas.microsoft.com/office/powerpoint/2010/main" val="2592711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SOAP biztonság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628800"/>
            <a:ext cx="8389440" cy="4896544"/>
          </a:xfrm>
        </p:spPr>
        <p:txBody>
          <a:bodyPr>
            <a:normAutofit/>
          </a:bodyPr>
          <a:lstStyle/>
          <a:p>
            <a:r>
              <a:rPr lang="hu-HU" sz="2800" dirty="0"/>
              <a:t>Biztonsági megfontolások szerves részét képezik a protokollnak</a:t>
            </a:r>
          </a:p>
          <a:p>
            <a:pPr lvl="1"/>
            <a:r>
              <a:rPr lang="hu-HU" sz="2400" dirty="0"/>
              <a:t>Nem csak az átvivő közeg biztonságára épít (pl. TLS, SSH)</a:t>
            </a:r>
          </a:p>
          <a:p>
            <a:r>
              <a:rPr lang="hu-HU" sz="2800" dirty="0"/>
              <a:t>WS-Security</a:t>
            </a:r>
          </a:p>
          <a:p>
            <a:pPr lvl="1"/>
            <a:r>
              <a:rPr lang="hu-HU" sz="2400" dirty="0"/>
              <a:t>Végpont szintű titkosítás</a:t>
            </a:r>
          </a:p>
          <a:p>
            <a:pPr lvl="1"/>
            <a:r>
              <a:rPr lang="hu-HU" sz="2400" dirty="0"/>
              <a:t>Aláírás integritás és letagadhatatlanság védelemhez</a:t>
            </a:r>
          </a:p>
          <a:p>
            <a:pPr lvl="1"/>
            <a:r>
              <a:rPr lang="hu-HU" sz="2400" dirty="0"/>
              <a:t>XML titkosítás</a:t>
            </a:r>
          </a:p>
          <a:p>
            <a:r>
              <a:rPr lang="hu-HU" sz="2800" dirty="0"/>
              <a:t>Teljesítmény csökkenéssel járhat</a:t>
            </a:r>
          </a:p>
        </p:txBody>
      </p:sp>
    </p:spTree>
    <p:extLst>
      <p:ext uri="{BB962C8B-B14F-4D97-AF65-F5344CB8AC3E}">
        <p14:creationId xmlns:p14="http://schemas.microsoft.com/office/powerpoint/2010/main" val="1999266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38406"/>
            <a:ext cx="4700075" cy="936104"/>
          </a:xfrm>
        </p:spPr>
        <p:txBody>
          <a:bodyPr/>
          <a:lstStyle/>
          <a:p>
            <a:r>
              <a:rPr lang="hu-HU" dirty="0"/>
              <a:t>REST</a:t>
            </a:r>
            <a:endParaRPr lang="en-US" dirty="0"/>
          </a:p>
        </p:txBody>
      </p:sp>
      <p:sp>
        <p:nvSpPr>
          <p:cNvPr id="3" name="Téglalap 2"/>
          <p:cNvSpPr/>
          <p:nvPr/>
        </p:nvSpPr>
        <p:spPr>
          <a:xfrm>
            <a:off x="539552" y="1556792"/>
            <a:ext cx="741682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Representational State Transfer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/>
              <a:t>Egy kevésbé kötött SOA megoldás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HTTP alapú, egyéb megkötés nincs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Valami „RESTful”, ha eleget tesz a következőnek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/>
              <a:t>Minden komponens jól definiált interfészeken keresztül kommunikál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/>
              <a:t>Minden komponens egyértelműen azonosítható egy URL-lel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/>
              <a:t>Kliens/szerver architektúrát követ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/>
              <a:t>Minden kommunikáció állapot mentes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/>
              <a:t>Réteges architektúrát követ, és az adatok bármely rétegben cache-elhetők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7858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780195" cy="936104"/>
          </a:xfrm>
        </p:spPr>
        <p:txBody>
          <a:bodyPr/>
          <a:lstStyle/>
          <a:p>
            <a:r>
              <a:rPr lang="hu-HU" dirty="0"/>
              <a:t>REST alapú webszolgáltatás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412776"/>
            <a:ext cx="8389440" cy="5112568"/>
          </a:xfrm>
        </p:spPr>
        <p:txBody>
          <a:bodyPr>
            <a:normAutofit/>
          </a:bodyPr>
          <a:lstStyle/>
          <a:p>
            <a:r>
              <a:rPr lang="hu-HU" sz="2800" dirty="0"/>
              <a:t>Szolgáltatások azonosítása URL segítségével (HTTP 1.1 verbs)</a:t>
            </a:r>
          </a:p>
          <a:p>
            <a:pPr lvl="1"/>
            <a:r>
              <a:rPr lang="hu-HU" sz="2400" dirty="0"/>
              <a:t>GET</a:t>
            </a:r>
          </a:p>
          <a:p>
            <a:pPr lvl="1"/>
            <a:r>
              <a:rPr lang="hu-HU" sz="2400" dirty="0"/>
              <a:t>POST</a:t>
            </a:r>
          </a:p>
          <a:p>
            <a:pPr lvl="1"/>
            <a:r>
              <a:rPr lang="hu-HU" sz="2400" dirty="0"/>
              <a:t>PUT</a:t>
            </a:r>
          </a:p>
          <a:p>
            <a:pPr lvl="1"/>
            <a:r>
              <a:rPr lang="hu-HU" sz="2400" dirty="0"/>
              <a:t>DELETE</a:t>
            </a:r>
          </a:p>
          <a:p>
            <a:r>
              <a:rPr lang="hu-HU" sz="2800" dirty="0"/>
              <a:t>Tetszőleges formátumú lehet a válasz, nem csak XML</a:t>
            </a:r>
          </a:p>
          <a:p>
            <a:pPr lvl="1"/>
            <a:r>
              <a:rPr lang="hu-HU" sz="2400" dirty="0"/>
              <a:t>CSV</a:t>
            </a:r>
          </a:p>
          <a:p>
            <a:pPr lvl="1"/>
            <a:r>
              <a:rPr lang="hu-HU" sz="2400" dirty="0"/>
              <a:t>JSON</a:t>
            </a:r>
          </a:p>
          <a:p>
            <a:pPr lvl="1"/>
            <a:r>
              <a:rPr lang="hu-HU" sz="2400" dirty="0"/>
              <a:t>RSS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8585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492163" cy="936104"/>
          </a:xfrm>
        </p:spPr>
        <p:txBody>
          <a:bodyPr/>
          <a:lstStyle/>
          <a:p>
            <a:r>
              <a:rPr lang="hu-HU" dirty="0"/>
              <a:t>REST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7989" y="1484784"/>
            <a:ext cx="8389440" cy="4824288"/>
          </a:xfrm>
        </p:spPr>
        <p:txBody>
          <a:bodyPr>
            <a:normAutofit/>
          </a:bodyPr>
          <a:lstStyle/>
          <a:p>
            <a:r>
              <a:rPr lang="hu-HU" sz="2800" dirty="0"/>
              <a:t>Összegezve</a:t>
            </a:r>
          </a:p>
          <a:p>
            <a:pPr lvl="1"/>
            <a:r>
              <a:rPr lang="hu-HU" sz="2400" dirty="0"/>
              <a:t>Technológia és platform független</a:t>
            </a:r>
          </a:p>
          <a:p>
            <a:pPr lvl="1"/>
            <a:r>
              <a:rPr lang="hu-HU" sz="2400" dirty="0"/>
              <a:t>Lazán csatolt komponensek kommunikációja</a:t>
            </a:r>
          </a:p>
          <a:p>
            <a:pPr lvl="1"/>
            <a:r>
              <a:rPr lang="hu-HU" sz="2400" dirty="0"/>
              <a:t>Standard web protokollok feletti interfészek</a:t>
            </a:r>
          </a:p>
          <a:p>
            <a:pPr lvl="1"/>
            <a:r>
              <a:rPr lang="hu-HU" sz="2400" dirty="0"/>
              <a:t>Nincs szükség formális szerződésre a szolgáltató és fogyasztó között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hu-HU" alt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69" y="4384655"/>
            <a:ext cx="3585939" cy="208823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896928"/>
            <a:ext cx="3247863" cy="268975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40" y="6571340"/>
            <a:ext cx="3645724" cy="21337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7980" y="6601029"/>
            <a:ext cx="3664014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28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852203" cy="936104"/>
          </a:xfrm>
        </p:spPr>
        <p:txBody>
          <a:bodyPr/>
          <a:lstStyle/>
          <a:p>
            <a:r>
              <a:rPr lang="hu-HU" dirty="0"/>
              <a:t>REST példa</a:t>
            </a:r>
            <a:endParaRPr lang="en-US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37111"/>
          </a:xfrm>
        </p:spPr>
        <p:txBody>
          <a:bodyPr>
            <a:normAutofit lnSpcReduction="10000"/>
          </a:bodyPr>
          <a:lstStyle/>
          <a:p>
            <a:r>
              <a:rPr lang="hu-HU" sz="2400" dirty="0">
                <a:hlinkClick r:id="rId2"/>
              </a:rPr>
              <a:t>Weather API</a:t>
            </a:r>
            <a:endParaRPr lang="hu-HU" sz="2400" dirty="0"/>
          </a:p>
          <a:p>
            <a:r>
              <a:rPr lang="hu-HU" sz="2400" dirty="0"/>
              <a:t>Példa szolgáltatás URL</a:t>
            </a:r>
            <a:endParaRPr lang="hu-HU" sz="2400" dirty="0">
              <a:hlinkClick r:id="rId3"/>
            </a:endParaRPr>
          </a:p>
          <a:p>
            <a:pPr lvl="1"/>
            <a:r>
              <a:rPr lang="hu-HU" sz="2000" dirty="0">
                <a:hlinkClick r:id="rId4"/>
              </a:rPr>
              <a:t>http://api.wunderground.com/api/Your_Key/conditions/q/CA/San_Francisco.json</a:t>
            </a:r>
            <a:endParaRPr lang="hu-HU" sz="2000" dirty="0"/>
          </a:p>
          <a:p>
            <a:r>
              <a:rPr lang="hu-HU" sz="2400" dirty="0"/>
              <a:t>Your_Key</a:t>
            </a:r>
          </a:p>
          <a:p>
            <a:pPr lvl="1"/>
            <a:r>
              <a:rPr lang="hu-HU" sz="2000" dirty="0"/>
              <a:t>Általában szükséges egy access token</a:t>
            </a:r>
            <a:endParaRPr lang="hu-HU" sz="2000" dirty="0">
              <a:hlinkClick r:id="rId3"/>
            </a:endParaRPr>
          </a:p>
          <a:p>
            <a:r>
              <a:rPr lang="en-US" sz="2400" dirty="0">
                <a:hlinkClick r:id="rId3"/>
              </a:rPr>
              <a:t>http://api.wunderground.com/api/3afa5ad5c38e14e4/conditions/q/Szeged.json</a:t>
            </a:r>
            <a:endParaRPr lang="hu-HU" sz="2400" dirty="0"/>
          </a:p>
          <a:p>
            <a:r>
              <a:rPr lang="hu-HU" sz="2400" dirty="0"/>
              <a:t>A meghívandó webszolgáltatást az URL írja le</a:t>
            </a:r>
          </a:p>
          <a:p>
            <a:pPr lvl="1"/>
            <a:r>
              <a:rPr lang="hu-HU" sz="2000" dirty="0"/>
              <a:t>Szeged időjárására vagyok kíváncsi</a:t>
            </a:r>
          </a:p>
          <a:p>
            <a:pPr lvl="1"/>
            <a:r>
              <a:rPr lang="hu-HU" sz="2000" dirty="0"/>
              <a:t>JSON formátumban</a:t>
            </a:r>
          </a:p>
          <a:p>
            <a:pPr lvl="1"/>
            <a:r>
              <a:rPr lang="hu-HU" sz="2000" dirty="0"/>
              <a:t>.xml -&gt; XML formátumban adja vissza ugyanazt az információt</a:t>
            </a:r>
            <a:endParaRPr lang="en-US" sz="2000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06522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REST webszolgáltatás felhasználása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7989" y="1700808"/>
            <a:ext cx="8352928" cy="4752528"/>
          </a:xfrm>
        </p:spPr>
        <p:txBody>
          <a:bodyPr>
            <a:normAutofit lnSpcReduction="10000"/>
          </a:bodyPr>
          <a:lstStyle/>
          <a:p>
            <a:r>
              <a:rPr lang="hu-HU" sz="2800" dirty="0"/>
              <a:t>Ahogy az előző példán láttuk, többnyire egy URL kell</a:t>
            </a:r>
          </a:p>
          <a:p>
            <a:r>
              <a:rPr lang="hu-HU" sz="2800" dirty="0"/>
              <a:t>Akár egy böngésző vagy más standard HTTP request/response kezelésére alkalmas eszköz alkalmas a webszolgáltatás meghívására</a:t>
            </a:r>
          </a:p>
          <a:p>
            <a:r>
              <a:rPr lang="hu-HU" sz="2800" dirty="0"/>
              <a:t>Amennyiben POST kérést küldünk (pl. sok paraméter miatt)</a:t>
            </a:r>
          </a:p>
          <a:p>
            <a:pPr lvl="1"/>
            <a:r>
              <a:rPr lang="hu-HU" sz="2400" dirty="0"/>
              <a:t>Böngésző önmagában már nem ideális</a:t>
            </a:r>
          </a:p>
          <a:p>
            <a:pPr lvl="1"/>
            <a:r>
              <a:rPr lang="hu-HU" sz="2400" dirty="0"/>
              <a:t>Plug-in-ek segítenek (pl. Postman, RESTClient, stb.)</a:t>
            </a:r>
          </a:p>
          <a:p>
            <a:r>
              <a:rPr lang="hu-HU" sz="2800" dirty="0"/>
              <a:t>Bármelyik programnyelven könnyen készíthető consumer kód</a:t>
            </a:r>
            <a:endParaRPr lang="en-US" sz="28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69273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SOA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4824288"/>
          </a:xfrm>
        </p:spPr>
        <p:txBody>
          <a:bodyPr>
            <a:normAutofit lnSpcReduction="10000"/>
          </a:bodyPr>
          <a:lstStyle/>
          <a:p>
            <a:r>
              <a:rPr lang="hu-HU" dirty="0"/>
              <a:t>Service-oriented architecture</a:t>
            </a:r>
          </a:p>
          <a:p>
            <a:r>
              <a:rPr lang="hu-HU" dirty="0"/>
              <a:t>Alapvető építőelemek a szolgáltatások</a:t>
            </a:r>
          </a:p>
          <a:p>
            <a:pPr lvl="1"/>
            <a:r>
              <a:rPr lang="hu-HU" sz="2000" dirty="0"/>
              <a:t>Egy-egy üzleti folyamatnak felelnek meg</a:t>
            </a:r>
          </a:p>
          <a:p>
            <a:pPr lvl="1"/>
            <a:r>
              <a:rPr lang="hu-HU" sz="2000" dirty="0"/>
              <a:t>Laza kapcsolat és együttműködés</a:t>
            </a:r>
          </a:p>
          <a:p>
            <a:pPr lvl="1"/>
            <a:r>
              <a:rPr lang="hu-HU" sz="2000" dirty="0"/>
              <a:t>Szabványosított komponensek</a:t>
            </a:r>
          </a:p>
          <a:p>
            <a:pPr lvl="1"/>
            <a:r>
              <a:rPr lang="hu-HU" sz="2000" dirty="0"/>
              <a:t>Biztonsági szempontok integrálása</a:t>
            </a:r>
          </a:p>
          <a:p>
            <a:pPr lvl="1"/>
            <a:r>
              <a:rPr lang="hu-HU" sz="2000" dirty="0"/>
              <a:t>Újra hasznosíthatók</a:t>
            </a:r>
          </a:p>
          <a:p>
            <a:pPr lvl="1"/>
            <a:r>
              <a:rPr lang="hu-HU" sz="2000" dirty="0"/>
              <a:t>Újra kombinálhatók</a:t>
            </a:r>
          </a:p>
          <a:p>
            <a:r>
              <a:rPr lang="hu-HU" sz="2800" dirty="0"/>
              <a:t>Megfelelő mechanizmus különböző működési modellek meghatározására</a:t>
            </a:r>
          </a:p>
          <a:p>
            <a:r>
              <a:rPr lang="hu-HU" sz="2800" dirty="0"/>
              <a:t>Alkalmas különböző rendszerek integrációjához is</a:t>
            </a:r>
          </a:p>
          <a:p>
            <a:pPr lvl="1"/>
            <a:r>
              <a:rPr lang="hu-HU" sz="2000" dirty="0"/>
              <a:t>A szolgáltatások jól definiált, általános interfészként működhetnek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0827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REST webszolgáltatás készítése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z="2800" dirty="0"/>
              <a:t>Standard web server implementáció</a:t>
            </a:r>
          </a:p>
          <a:p>
            <a:r>
              <a:rPr lang="hu-HU" sz="2800" dirty="0"/>
              <a:t>Pl. servlet Java esetén</a:t>
            </a:r>
          </a:p>
          <a:p>
            <a:r>
              <a:rPr lang="hu-HU" sz="2800" dirty="0"/>
              <a:t>A szolgáltatásokat az egyes URL-ek határozzák meg</a:t>
            </a:r>
          </a:p>
          <a:p>
            <a:pPr lvl="1"/>
            <a:r>
              <a:rPr lang="hu-HU" sz="2400" dirty="0"/>
              <a:t>Valamint a HTTP verb-ek (GET, POST, stb.)</a:t>
            </a:r>
          </a:p>
          <a:p>
            <a:r>
              <a:rPr lang="hu-HU" sz="2800" dirty="0"/>
              <a:t>Attól függően hogy milyen URL-re milyen HTTP kérés érkezett, a megfelelő üzleti folyamat fut le</a:t>
            </a:r>
          </a:p>
          <a:p>
            <a:pPr lvl="1"/>
            <a:r>
              <a:rPr lang="hu-HU" sz="2400" dirty="0"/>
              <a:t>Az eredmény tetszőleges formában visszaküldhető HTTP response-ban</a:t>
            </a:r>
          </a:p>
          <a:p>
            <a:r>
              <a:rPr lang="hu-HU" sz="2800" dirty="0"/>
              <a:t>Számos keretrendszer támogatás</a:t>
            </a:r>
          </a:p>
          <a:p>
            <a:pPr lvl="1"/>
            <a:r>
              <a:rPr lang="hu-HU" sz="2400" dirty="0"/>
              <a:t>Pl. Spring IO Java esetén</a:t>
            </a:r>
            <a:endParaRPr lang="en-US" sz="24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67561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6212243" cy="936104"/>
          </a:xfrm>
        </p:spPr>
        <p:txBody>
          <a:bodyPr/>
          <a:lstStyle/>
          <a:p>
            <a:r>
              <a:rPr lang="hu-HU" dirty="0"/>
              <a:t>REST webszolgáltatás készítése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3040" y="1556792"/>
            <a:ext cx="8389440" cy="4968552"/>
          </a:xfrm>
        </p:spPr>
        <p:txBody>
          <a:bodyPr>
            <a:normAutofit/>
          </a:bodyPr>
          <a:lstStyle/>
          <a:p>
            <a:r>
              <a:rPr lang="hu-HU" sz="2800" dirty="0"/>
              <a:t>SOAP hívás</a:t>
            </a:r>
          </a:p>
          <a:p>
            <a:endParaRPr lang="hu-HU" sz="2800" dirty="0"/>
          </a:p>
          <a:p>
            <a:endParaRPr lang="hu-HU" sz="2800" dirty="0"/>
          </a:p>
          <a:p>
            <a:r>
              <a:rPr lang="hu-HU" sz="2800" dirty="0"/>
              <a:t>REST hívás</a:t>
            </a:r>
          </a:p>
          <a:p>
            <a:pPr lvl="1"/>
            <a:r>
              <a:rPr lang="hu-HU" sz="1500" i="1" dirty="0">
                <a:hlinkClick r:id="rId2"/>
              </a:rPr>
              <a:t>http://humanresources.com/benefits?user=’123-45-6789’&amp;type=’full_time_employee’</a:t>
            </a:r>
            <a:endParaRPr lang="hu-HU" sz="1500" i="1" dirty="0"/>
          </a:p>
          <a:p>
            <a:r>
              <a:rPr lang="hu-HU" sz="2800" dirty="0"/>
              <a:t>Java servlet</a:t>
            </a:r>
          </a:p>
          <a:p>
            <a:pPr marL="0" indent="0">
              <a:buNone/>
            </a:pPr>
            <a:r>
              <a:rPr lang="hu-HU" sz="2800" dirty="0"/>
              <a:t>implementáció</a:t>
            </a:r>
            <a:endParaRPr lang="en-US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700808"/>
            <a:ext cx="4371975" cy="18097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609" y="3998364"/>
            <a:ext cx="4542161" cy="267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17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6428267" cy="936104"/>
          </a:xfrm>
        </p:spPr>
        <p:txBody>
          <a:bodyPr/>
          <a:lstStyle/>
          <a:p>
            <a:r>
              <a:rPr lang="hu-HU" dirty="0"/>
              <a:t>REST webszolgáltatás készítése</a:t>
            </a:r>
            <a:endParaRPr lang="en-US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800" dirty="0"/>
              <a:t>Java esetén például</a:t>
            </a:r>
          </a:p>
          <a:p>
            <a:pPr lvl="1"/>
            <a:r>
              <a:rPr lang="hu-HU" sz="2400" dirty="0"/>
              <a:t>Spring IO</a:t>
            </a:r>
          </a:p>
          <a:p>
            <a:pPr lvl="1"/>
            <a:r>
              <a:rPr lang="hu-HU" sz="2400" dirty="0"/>
              <a:t>Spring Boot</a:t>
            </a:r>
          </a:p>
          <a:p>
            <a:r>
              <a:rPr lang="hu-HU" sz="2800" dirty="0"/>
              <a:t>Konfiguráció és XML nélküli stand-alone alkalmazások fejlesztése</a:t>
            </a:r>
          </a:p>
          <a:p>
            <a:r>
              <a:rPr lang="hu-HU" sz="2800" dirty="0"/>
              <a:t>Beágyazott alkalmazás szerver</a:t>
            </a:r>
          </a:p>
          <a:p>
            <a:r>
              <a:rPr lang="hu-HU" sz="2800" dirty="0"/>
              <a:t>Annotációk használata</a:t>
            </a:r>
          </a:p>
          <a:p>
            <a:pPr lvl="1"/>
            <a:r>
              <a:rPr lang="hu-HU" sz="2400" dirty="0"/>
              <a:t>RestController</a:t>
            </a:r>
          </a:p>
          <a:p>
            <a:pPr lvl="1"/>
            <a:r>
              <a:rPr lang="hu-HU" sz="2400" dirty="0"/>
              <a:t>RequestMapping</a:t>
            </a:r>
          </a:p>
          <a:p>
            <a:pPr lvl="1"/>
            <a:r>
              <a:rPr lang="hu-HU" sz="2400" dirty="0"/>
              <a:t>Stb.</a:t>
            </a:r>
            <a:endParaRPr lang="en-US" sz="24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68005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3050" y="44624"/>
            <a:ext cx="5107062" cy="936104"/>
          </a:xfrm>
        </p:spPr>
        <p:txBody>
          <a:bodyPr/>
          <a:lstStyle/>
          <a:p>
            <a:r>
              <a:rPr lang="hu-HU" dirty="0"/>
              <a:t>Spring REST</a:t>
            </a:r>
            <a:endParaRPr lang="en-US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2550" y="1805781"/>
            <a:ext cx="64389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43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988107" cy="936104"/>
          </a:xfrm>
        </p:spPr>
        <p:txBody>
          <a:bodyPr/>
          <a:lstStyle/>
          <a:p>
            <a:r>
              <a:rPr lang="hu-HU" dirty="0"/>
              <a:t>REST biztonság</a:t>
            </a:r>
            <a:endParaRPr lang="en-US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Alapvetően az átviteli közeg biztonságára épít</a:t>
            </a:r>
          </a:p>
          <a:p>
            <a:pPr lvl="1"/>
            <a:r>
              <a:rPr lang="hu-HU" sz="2400" dirty="0"/>
              <a:t>Mivel a kommunikáció HTTP-n keresztül megy, TLS biztosítja a titkosítást</a:t>
            </a:r>
          </a:p>
          <a:p>
            <a:r>
              <a:rPr lang="hu-HU" sz="2800" dirty="0"/>
              <a:t>Azonosításhoz szintén HTTP módszereket használhatunk</a:t>
            </a:r>
          </a:p>
          <a:p>
            <a:pPr lvl="1"/>
            <a:r>
              <a:rPr lang="hu-HU" sz="2400" dirty="0"/>
              <a:t>Basic authentication</a:t>
            </a:r>
          </a:p>
          <a:p>
            <a:pPr lvl="1"/>
            <a:r>
              <a:rPr lang="hu-HU" sz="2400" dirty="0"/>
              <a:t>Digest authentication</a:t>
            </a:r>
          </a:p>
          <a:p>
            <a:r>
              <a:rPr lang="hu-HU" sz="2800" dirty="0"/>
              <a:t>Pont-pont alapú titkosítás nincs integrálva</a:t>
            </a:r>
          </a:p>
          <a:p>
            <a:pPr lvl="1"/>
            <a:r>
              <a:rPr lang="hu-HU" sz="2400" dirty="0"/>
              <a:t>Ha szeretnén üzenet szintű titkosítást, az magunknak kell implementálni</a:t>
            </a:r>
            <a:endParaRPr lang="en-US" sz="24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19403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REST vs SOAP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7989" y="1690466"/>
            <a:ext cx="7868427" cy="4762869"/>
          </a:xfrm>
        </p:spPr>
        <p:txBody>
          <a:bodyPr>
            <a:normAutofit/>
          </a:bodyPr>
          <a:lstStyle/>
          <a:p>
            <a:r>
              <a:rPr lang="hu-HU" dirty="0"/>
              <a:t>SOAP</a:t>
            </a:r>
          </a:p>
          <a:p>
            <a:pPr lvl="1"/>
            <a:r>
              <a:rPr lang="hu-HU" dirty="0"/>
              <a:t>Nehézsúlyú megoldás az alábbi előnyökkel</a:t>
            </a:r>
          </a:p>
          <a:p>
            <a:pPr lvl="2"/>
            <a:r>
              <a:rPr lang="hu-HU" dirty="0"/>
              <a:t>Független az átviteli protokolltól (REST csak HTTP-n mehet)</a:t>
            </a:r>
          </a:p>
          <a:p>
            <a:pPr lvl="2"/>
            <a:r>
              <a:rPr lang="hu-HU" dirty="0"/>
              <a:t>Jól működik elosztott környezetben (REST pont-pont kommunikációt feltételez)</a:t>
            </a:r>
          </a:p>
          <a:p>
            <a:pPr lvl="2"/>
            <a:r>
              <a:rPr lang="hu-HU" dirty="0"/>
              <a:t>Szabványosított</a:t>
            </a:r>
          </a:p>
          <a:p>
            <a:pPr lvl="2"/>
            <a:r>
              <a:rPr lang="hu-HU" dirty="0"/>
              <a:t>Bővíthetőség</a:t>
            </a:r>
          </a:p>
          <a:p>
            <a:pPr lvl="2"/>
            <a:r>
              <a:rPr lang="hu-HU" dirty="0"/>
              <a:t>Beépített hibakezelés</a:t>
            </a:r>
          </a:p>
          <a:p>
            <a:pPr lvl="2"/>
            <a:r>
              <a:rPr lang="hu-HU" dirty="0"/>
              <a:t>Bizonyos nyelvekkel használva jól automatizált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089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REST vs SOAP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628800"/>
            <a:ext cx="8389440" cy="4824288"/>
          </a:xfrm>
        </p:spPr>
        <p:txBody>
          <a:bodyPr>
            <a:normAutofit lnSpcReduction="10000"/>
          </a:bodyPr>
          <a:lstStyle/>
          <a:p>
            <a:r>
              <a:rPr lang="hu-HU" dirty="0"/>
              <a:t>REST</a:t>
            </a:r>
          </a:p>
          <a:p>
            <a:pPr lvl="1"/>
            <a:r>
              <a:rPr lang="hu-HU" dirty="0"/>
              <a:t>Általánosságban könnyebb felhasználás és rugalmasság az alábbi előnyökkel</a:t>
            </a:r>
          </a:p>
          <a:p>
            <a:pPr lvl="2"/>
            <a:r>
              <a:rPr lang="hu-HU" dirty="0"/>
              <a:t>Nincs szükség speciális/drága eszközökre a webszolgáltatások eléréséhez (sima HTTP kérés)</a:t>
            </a:r>
          </a:p>
          <a:p>
            <a:pPr lvl="2"/>
            <a:r>
              <a:rPr lang="hu-HU" dirty="0"/>
              <a:t>Gyorsabb elsajátíthatóság</a:t>
            </a:r>
          </a:p>
          <a:p>
            <a:pPr lvl="2"/>
            <a:r>
              <a:rPr lang="hu-HU" dirty="0"/>
              <a:t>Hatékony (SOAP mindenhez XML-t használ, REST esetében alkalmazhatunk más formátumot, kisebb csomagokat)</a:t>
            </a:r>
          </a:p>
          <a:p>
            <a:pPr lvl="2"/>
            <a:r>
              <a:rPr lang="hu-HU" dirty="0"/>
              <a:t>Gyors (nincs szükség komoly feldolgozásra)</a:t>
            </a:r>
          </a:p>
          <a:p>
            <a:pPr lvl="2"/>
            <a:r>
              <a:rPr lang="hu-HU" dirty="0"/>
              <a:t>Koncepcionálisan közelebb áll az egyéb web technológiákhoz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577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6500275" cy="936104"/>
          </a:xfrm>
        </p:spPr>
        <p:txBody>
          <a:bodyPr/>
          <a:lstStyle/>
          <a:p>
            <a:r>
              <a:rPr lang="hu-HU" dirty="0"/>
              <a:t>REST vs SOAP, melyiket válasszam?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hu-HU" sz="2400" dirty="0"/>
              <a:t>Attól függ… </a:t>
            </a:r>
            <a:r>
              <a:rPr lang="hu-HU" sz="2400" dirty="0">
                <a:sym typeface="Wingdings" panose="05000000000000000000" pitchFamily="2" charset="2"/>
              </a:rPr>
              <a:t></a:t>
            </a:r>
          </a:p>
          <a:p>
            <a:r>
              <a:rPr lang="hu-HU" sz="2400" dirty="0">
                <a:sym typeface="Wingdings" panose="05000000000000000000" pitchFamily="2" charset="2"/>
              </a:rPr>
              <a:t>Általánosságban</a:t>
            </a:r>
          </a:p>
          <a:p>
            <a:pPr lvl="1"/>
            <a:r>
              <a:rPr lang="hu-HU" sz="2000" dirty="0">
                <a:sym typeface="Wingdings" panose="05000000000000000000" pitchFamily="2" charset="2"/>
              </a:rPr>
              <a:t>SOAP</a:t>
            </a:r>
          </a:p>
          <a:p>
            <a:pPr lvl="2"/>
            <a:r>
              <a:rPr lang="hu-HU" sz="1800" dirty="0">
                <a:sym typeface="Wingdings" panose="05000000000000000000" pitchFamily="2" charset="2"/>
              </a:rPr>
              <a:t>M2M kommunikáció</a:t>
            </a:r>
          </a:p>
          <a:p>
            <a:pPr lvl="2"/>
            <a:r>
              <a:rPr lang="hu-HU" sz="1800" dirty="0">
                <a:sym typeface="Wingdings" panose="05000000000000000000" pitchFamily="2" charset="2"/>
              </a:rPr>
              <a:t>Ahol fontos az átvitel biztonsága és az adatok integrációja</a:t>
            </a:r>
          </a:p>
          <a:p>
            <a:pPr lvl="2"/>
            <a:r>
              <a:rPr lang="hu-HU" sz="1800" dirty="0">
                <a:sym typeface="Wingdings" panose="05000000000000000000" pitchFamily="2" charset="2"/>
              </a:rPr>
              <a:t>Ahol fontos, hogy a szolgáltató és felhasználó közötti kommunikációhoz legyen „formális szerződés”</a:t>
            </a:r>
          </a:p>
          <a:p>
            <a:pPr lvl="2"/>
            <a:r>
              <a:rPr lang="hu-HU" sz="1800" dirty="0">
                <a:sym typeface="Wingdings" panose="05000000000000000000" pitchFamily="2" charset="2"/>
              </a:rPr>
              <a:t>Ahol fontos az állapot megőrzése</a:t>
            </a:r>
          </a:p>
          <a:p>
            <a:pPr lvl="1"/>
            <a:r>
              <a:rPr lang="hu-HU" sz="2000" dirty="0">
                <a:sym typeface="Wingdings" panose="05000000000000000000" pitchFamily="2" charset="2"/>
              </a:rPr>
              <a:t>REST</a:t>
            </a:r>
          </a:p>
          <a:p>
            <a:pPr lvl="2"/>
            <a:r>
              <a:rPr lang="hu-HU" sz="1800" dirty="0">
                <a:sym typeface="Wingdings" panose="05000000000000000000" pitchFamily="2" charset="2"/>
              </a:rPr>
              <a:t>Publikus API-k megvalósításához</a:t>
            </a:r>
          </a:p>
          <a:p>
            <a:pPr lvl="2"/>
            <a:r>
              <a:rPr lang="hu-HU" sz="1800" dirty="0">
                <a:sym typeface="Wingdings" panose="05000000000000000000" pitchFamily="2" charset="2"/>
              </a:rPr>
              <a:t>Ahol számít a webszolgáltatás válaszának feldolgozási ideje (pl. JSON gyorsabb, mint az XML)</a:t>
            </a:r>
          </a:p>
          <a:p>
            <a:pPr lvl="2"/>
            <a:r>
              <a:rPr lang="hu-HU" sz="1800" dirty="0">
                <a:sym typeface="Wingdings" panose="05000000000000000000" pitchFamily="2" charset="2"/>
              </a:rPr>
              <a:t>Ahol gyors válaszra, sok kommunikációra van szükség (pl. mobil appok)</a:t>
            </a:r>
            <a:endParaRPr lang="en-US" sz="18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36770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996219" cy="936104"/>
          </a:xfrm>
        </p:spPr>
        <p:txBody>
          <a:bodyPr/>
          <a:lstStyle/>
          <a:p>
            <a:r>
              <a:rPr lang="hu-HU" dirty="0"/>
              <a:t>Webszolgáltatások a felhőben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400" dirty="0"/>
              <a:t>Cloud szolgáltatók webszolgáltatásokat nyújtanak</a:t>
            </a:r>
          </a:p>
          <a:p>
            <a:pPr lvl="1"/>
            <a:r>
              <a:rPr lang="hu-HU" sz="2000" dirty="0"/>
              <a:t>Fejlesztők számára</a:t>
            </a:r>
          </a:p>
          <a:p>
            <a:pPr lvl="1"/>
            <a:r>
              <a:rPr lang="hu-HU" sz="2000" dirty="0"/>
              <a:t>Általános feladatok webszolgáltatásként elérhetők</a:t>
            </a:r>
          </a:p>
          <a:p>
            <a:pPr lvl="2"/>
            <a:r>
              <a:rPr lang="hu-HU" sz="1600" dirty="0"/>
              <a:t>Gépi tanulás</a:t>
            </a:r>
          </a:p>
          <a:p>
            <a:pPr lvl="2"/>
            <a:r>
              <a:rPr lang="hu-HU" sz="1600" dirty="0"/>
              <a:t>Tárolás</a:t>
            </a:r>
          </a:p>
          <a:p>
            <a:pPr lvl="2"/>
            <a:r>
              <a:rPr lang="hu-HU" sz="1600" dirty="0"/>
              <a:t>Mobil szolgáltatások</a:t>
            </a:r>
          </a:p>
          <a:p>
            <a:pPr lvl="2"/>
            <a:r>
              <a:rPr lang="hu-HU" sz="1600" dirty="0"/>
              <a:t>Adatbázisok</a:t>
            </a:r>
          </a:p>
          <a:p>
            <a:pPr lvl="2"/>
            <a:r>
              <a:rPr lang="hu-HU" sz="1600" dirty="0"/>
              <a:t>Stb.</a:t>
            </a:r>
          </a:p>
          <a:p>
            <a:pPr lvl="1"/>
            <a:r>
              <a:rPr lang="hu-HU" sz="2000" dirty="0"/>
              <a:t>Például</a:t>
            </a:r>
          </a:p>
          <a:p>
            <a:pPr lvl="2"/>
            <a:r>
              <a:rPr lang="hu-HU" sz="1600" dirty="0"/>
              <a:t>Amazon AWS</a:t>
            </a:r>
          </a:p>
          <a:p>
            <a:pPr lvl="2"/>
            <a:r>
              <a:rPr lang="hu-HU" sz="1600" dirty="0"/>
              <a:t>Microsoft Azure</a:t>
            </a:r>
          </a:p>
          <a:p>
            <a:r>
              <a:rPr lang="hu-HU" sz="2400" dirty="0"/>
              <a:t>Saját webszolgáltatások is készíthetők</a:t>
            </a:r>
          </a:p>
          <a:p>
            <a:pPr lvl="1"/>
            <a:r>
              <a:rPr lang="hu-HU" sz="2000" dirty="0"/>
              <a:t>Amelyeket a felhőben üzemeltetünk</a:t>
            </a:r>
          </a:p>
          <a:p>
            <a:pPr lvl="1"/>
            <a:r>
              <a:rPr lang="hu-HU" sz="2000" dirty="0"/>
              <a:t>Bárki elérheti és használhatja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8608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492163" cy="936104"/>
          </a:xfrm>
        </p:spPr>
        <p:txBody>
          <a:bodyPr/>
          <a:lstStyle/>
          <a:p>
            <a:r>
              <a:rPr lang="hu-HU" dirty="0"/>
              <a:t>AWS management Console</a:t>
            </a:r>
            <a:endParaRPr lang="en-US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794" y="1484784"/>
            <a:ext cx="5673298" cy="475138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6381328"/>
            <a:ext cx="4054191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30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SOA előtt/után</a:t>
            </a:r>
            <a:endParaRPr lang="en-US" b="0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11" y="1556792"/>
            <a:ext cx="6034617" cy="452596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89" y="6381328"/>
            <a:ext cx="8212024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17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FIGYELMET!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043608" y="4005064"/>
            <a:ext cx="5356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i="1" dirty="0">
                <a:solidFill>
                  <a:schemeClr val="bg1"/>
                </a:solidFill>
              </a:rPr>
              <a:t>„A tananyag az EFOP-3.5.1-16-2017-00004 pályázat támogatásával készült.”</a:t>
            </a:r>
            <a:endParaRPr lang="hu-H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5760639" cy="936104"/>
          </a:xfrm>
        </p:spPr>
        <p:txBody>
          <a:bodyPr/>
          <a:lstStyle/>
          <a:p>
            <a:r>
              <a:rPr lang="hu-HU" dirty="0"/>
              <a:t>SOA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556792"/>
            <a:ext cx="8389440" cy="5184576"/>
          </a:xfrm>
        </p:spPr>
        <p:txBody>
          <a:bodyPr>
            <a:normAutofit lnSpcReduction="10000"/>
          </a:bodyPr>
          <a:lstStyle/>
          <a:p>
            <a:r>
              <a:rPr lang="hu-HU" sz="2400" dirty="0"/>
              <a:t>A</a:t>
            </a:r>
            <a:r>
              <a:rPr lang="en-US" sz="2400" dirty="0"/>
              <a:t> </a:t>
            </a:r>
            <a:r>
              <a:rPr lang="hu-HU" sz="2400" dirty="0"/>
              <a:t>szolgáltató és a szolgáltatást igénybe vevő a hálózat segítségével kerül kapcsolatba egymással</a:t>
            </a:r>
          </a:p>
          <a:p>
            <a:pPr lvl="1"/>
            <a:r>
              <a:rPr lang="hu-HU" sz="2000" dirty="0"/>
              <a:t>Jellemzően két teljesen idegen rendszer elemét képezik</a:t>
            </a:r>
          </a:p>
          <a:p>
            <a:r>
              <a:rPr lang="en-US" sz="2400" dirty="0"/>
              <a:t>A </a:t>
            </a:r>
            <a:r>
              <a:rPr lang="hu-HU" sz="2400" dirty="0"/>
              <a:t>kapcsolatépítés a következő folyamatokból tevődik össze</a:t>
            </a:r>
          </a:p>
          <a:p>
            <a:pPr lvl="1"/>
            <a:r>
              <a:rPr lang="hu-HU" sz="2000" dirty="0"/>
              <a:t>A szolgáltatás közzéteszi magát egy szolgáltatásokat leíró nyilvánosan elérhető adatbázisban</a:t>
            </a:r>
          </a:p>
          <a:p>
            <a:pPr lvl="1"/>
            <a:r>
              <a:rPr lang="hu-HU" sz="2000" dirty="0"/>
              <a:t>A szolgáltatást igénylő felkeresi az említett adatbázisból a meghívni kívánt szolgáltatást, és kap egy szolgáltatás-leírót, mely tartalmazza a szolgáltatás lényeges adatait</a:t>
            </a:r>
          </a:p>
          <a:p>
            <a:pPr lvl="2"/>
            <a:r>
              <a:rPr lang="hu-HU" sz="1600" dirty="0"/>
              <a:t>hogyan lehet meghívni, milyen típusú és mennyi paramétert vár, milyen típusú a visszatérési értéke, stb.</a:t>
            </a:r>
          </a:p>
          <a:p>
            <a:pPr lvl="1"/>
            <a:r>
              <a:rPr lang="hu-HU" sz="2000" dirty="0"/>
              <a:t>Az igénylő a leíró segítségével meghívja a szolgáltatást a szükséges adatok átküldésével</a:t>
            </a:r>
          </a:p>
          <a:p>
            <a:pPr lvl="1"/>
            <a:r>
              <a:rPr lang="hu-HU" sz="2000" dirty="0"/>
              <a:t>A szolgáltatás feldolgozza a kérést, és visszaküldi a feldolgozás eredményét az igénylőnek</a:t>
            </a:r>
            <a:endParaRPr lang="hu-HU" sz="18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5994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204131" cy="936104"/>
          </a:xfrm>
        </p:spPr>
        <p:txBody>
          <a:bodyPr/>
          <a:lstStyle/>
          <a:p>
            <a:r>
              <a:rPr lang="hu-HU" dirty="0"/>
              <a:t>SOA tágabb értelmezésben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628800"/>
            <a:ext cx="8389440" cy="4824288"/>
          </a:xfrm>
        </p:spPr>
        <p:txBody>
          <a:bodyPr>
            <a:normAutofit fontScale="92500"/>
          </a:bodyPr>
          <a:lstStyle/>
          <a:p>
            <a:r>
              <a:rPr lang="hu-HU" sz="2800" dirty="0"/>
              <a:t>Egy nagyobb rendszert kell elképzelnünk, mely</a:t>
            </a:r>
          </a:p>
          <a:p>
            <a:pPr lvl="1"/>
            <a:r>
              <a:rPr lang="hu-HU" sz="2400" dirty="0"/>
              <a:t>Lazán csatolt együttműködő szolgáltatásokból épül fel</a:t>
            </a:r>
          </a:p>
          <a:p>
            <a:pPr lvl="1"/>
            <a:r>
              <a:rPr lang="hu-HU" sz="2400" dirty="0"/>
              <a:t>Ezek a szolgáltatások közös formális nyelven kommunikálnak egymással, mely nyelvfüggetlen az adott szolgáltatás implementációs nyelvétől és környezetétől</a:t>
            </a:r>
          </a:p>
          <a:p>
            <a:pPr lvl="1"/>
            <a:r>
              <a:rPr lang="hu-HU" sz="2400" dirty="0"/>
              <a:t>A szolgáltatások interfész-definíciója elrejti az architektúra elől a nyelvfüggő implementációs részeket</a:t>
            </a:r>
          </a:p>
          <a:p>
            <a:pPr lvl="1"/>
            <a:r>
              <a:rPr lang="hu-HU" sz="2400" dirty="0"/>
              <a:t>A SOA szabványosított komponensekből felépülő rendszer, amelynek egyik legfontosabb eleme egy kommunikációs réteg, mely rétegen keresztül válnak elérhetővé a háttérrendszerekben azonosított szolgáltatások, melyeket a szolgáltatás-interfészen keresztül érünk el</a:t>
            </a:r>
            <a:endParaRPr lang="hu-HU" sz="18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8667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SOA előnyök/hátrányok</a:t>
            </a:r>
            <a:endParaRPr lang="en-US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/>
          </a:bodyPr>
          <a:lstStyle/>
          <a:p>
            <a:r>
              <a:rPr lang="hu-HU" sz="2800" dirty="0"/>
              <a:t>Előnyei</a:t>
            </a:r>
          </a:p>
          <a:p>
            <a:pPr lvl="1"/>
            <a:r>
              <a:rPr lang="hu-HU" sz="2000" dirty="0"/>
              <a:t>Komponensalapú építkezés, mely lehetővé teszi a komponensek újra felhasználhatóságát</a:t>
            </a:r>
          </a:p>
          <a:p>
            <a:pPr lvl="1"/>
            <a:r>
              <a:rPr lang="hu-HU" sz="2000" dirty="0"/>
              <a:t>Leváltja a monolitikus (silóorientált), nehezen átlátható és kezelhető rendszereket, így a kritikus helyek könnyebben beazonosíthatók, karbantarthatók</a:t>
            </a:r>
          </a:p>
          <a:p>
            <a:pPr lvl="1"/>
            <a:r>
              <a:rPr lang="hu-HU" sz="2000" dirty="0"/>
              <a:t>Rugalmas és hatékony alkalmazáskörnyezet és architektúra</a:t>
            </a:r>
          </a:p>
          <a:p>
            <a:pPr lvl="1"/>
            <a:r>
              <a:rPr lang="hu-HU" sz="2000" dirty="0"/>
              <a:t>Elosztottság támogatása: a felhasználói felület elválik az implementációs rétegtől</a:t>
            </a:r>
          </a:p>
          <a:p>
            <a:pPr lvl="1"/>
            <a:r>
              <a:rPr lang="hu-HU" sz="2000" dirty="0"/>
              <a:t>Könnyen párhuzamosítható fejlesztési feladatok, mely szintén az elosztottságból fakad</a:t>
            </a:r>
          </a:p>
          <a:p>
            <a:r>
              <a:rPr lang="hu-HU" sz="2400" dirty="0"/>
              <a:t>Hátrányok</a:t>
            </a:r>
          </a:p>
          <a:p>
            <a:pPr lvl="1"/>
            <a:r>
              <a:rPr lang="hu-HU" sz="2000" dirty="0"/>
              <a:t>A rugalmasság biztosítása nagyobb erőforrásigényekkel jár</a:t>
            </a:r>
          </a:p>
          <a:p>
            <a:pPr lvl="2"/>
            <a:r>
              <a:rPr lang="hu-HU" sz="1600" dirty="0"/>
              <a:t>A jelenlegi technológiai lehetőségek azonban megfelelnek ezen igényeknek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0600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996219" cy="936104"/>
          </a:xfrm>
        </p:spPr>
        <p:txBody>
          <a:bodyPr>
            <a:normAutofit/>
          </a:bodyPr>
          <a:lstStyle/>
          <a:p>
            <a:r>
              <a:rPr lang="hu-HU" dirty="0"/>
              <a:t>SOA tipikus megvalósítása</a:t>
            </a:r>
            <a:endParaRPr lang="en-US" dirty="0"/>
          </a:p>
        </p:txBody>
      </p:sp>
      <p:sp>
        <p:nvSpPr>
          <p:cNvPr id="9" name="Szövegdoboz 8"/>
          <p:cNvSpPr txBox="1"/>
          <p:nvPr/>
        </p:nvSpPr>
        <p:spPr>
          <a:xfrm>
            <a:off x="323529" y="1628800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A valóságban általában webszolgáltatások (WebService)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UDDI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/>
              <a:t> Universal Description, Discovery, and Integration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/>
              <a:t>„Adatbázis”, ahová a szolgáltatások regisztrálásra kerülnek</a:t>
            </a:r>
          </a:p>
          <a:p>
            <a:pPr lvl="2"/>
            <a:r>
              <a:rPr lang="hu-HU" sz="1600" dirty="0"/>
              <a:t>- Platformfüggetlen, XML-alapú nyilvántartó rendszer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WSDL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/>
              <a:t>Szolgáltatás leíró nyelv (XML)</a:t>
            </a:r>
          </a:p>
          <a:p>
            <a:pPr lvl="2"/>
            <a:r>
              <a:rPr lang="hu-HU" sz="1600" dirty="0"/>
              <a:t>- UDDI ezt használja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/>
              <a:t>Szolgáltatás végpontja, neve, paraméterei, típusok, stb.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SOAP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/>
              <a:t>Simple Object Access Protocol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/>
              <a:t>XML alapú kommunikációs protokoll webszolgáltatásokhoz</a:t>
            </a:r>
          </a:p>
          <a:p>
            <a:pPr lvl="2"/>
            <a:r>
              <a:rPr lang="hu-HU" sz="1600" dirty="0"/>
              <a:t>- HTTP vagy egyéb hálózati protokollon továbbítódnak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hu-HU" sz="2000" dirty="0"/>
          </a:p>
        </p:txBody>
      </p:sp>
    </p:spTree>
    <p:extLst>
      <p:ext uri="{BB962C8B-B14F-4D97-AF65-F5344CB8AC3E}">
        <p14:creationId xmlns:p14="http://schemas.microsoft.com/office/powerpoint/2010/main" val="2735126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6284251" cy="936104"/>
          </a:xfrm>
        </p:spPr>
        <p:txBody>
          <a:bodyPr/>
          <a:lstStyle/>
          <a:p>
            <a:r>
              <a:rPr lang="hu-HU" dirty="0"/>
              <a:t>SOA tipikus megvalósítása</a:t>
            </a:r>
            <a:endParaRPr lang="en-US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00808"/>
            <a:ext cx="5400599" cy="419614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6165304"/>
            <a:ext cx="3920068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72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924211" cy="936104"/>
          </a:xfrm>
        </p:spPr>
        <p:txBody>
          <a:bodyPr>
            <a:normAutofit/>
          </a:bodyPr>
          <a:lstStyle/>
          <a:p>
            <a:r>
              <a:rPr lang="hu-HU" dirty="0"/>
              <a:t>WSDL példa</a:t>
            </a:r>
            <a:endParaRPr lang="en-US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1" y="1916832"/>
            <a:ext cx="4248472" cy="422201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3" y="1988840"/>
            <a:ext cx="411785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2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1914</TotalTime>
  <Words>1141</Words>
  <Application>Microsoft Office PowerPoint</Application>
  <PresentationFormat>Diavetítés a képernyőre (4:3 oldalarány)</PresentationFormat>
  <Paragraphs>215</Paragraphs>
  <Slides>30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4" baseType="lpstr">
      <vt:lpstr>Arial</vt:lpstr>
      <vt:lpstr>Calibri</vt:lpstr>
      <vt:lpstr>Webdings</vt:lpstr>
      <vt:lpstr>Office-téma</vt:lpstr>
      <vt:lpstr>Szolgáltatás orientált technikák – SOA, REST </vt:lpstr>
      <vt:lpstr>SOA</vt:lpstr>
      <vt:lpstr>SOA előtt/után</vt:lpstr>
      <vt:lpstr>SOA</vt:lpstr>
      <vt:lpstr>SOA tágabb értelmezésben</vt:lpstr>
      <vt:lpstr>SOA előnyök/hátrányok</vt:lpstr>
      <vt:lpstr>SOA tipikus megvalósítása</vt:lpstr>
      <vt:lpstr>SOA tipikus megvalósítása</vt:lpstr>
      <vt:lpstr>WSDL példa</vt:lpstr>
      <vt:lpstr>SOAP üzenet példa</vt:lpstr>
      <vt:lpstr>SOAP alapú kommunikáció</vt:lpstr>
      <vt:lpstr>SOA megvalósítása SOAP üzenetekkel</vt:lpstr>
      <vt:lpstr>SOAP támogatás Java-ban</vt:lpstr>
      <vt:lpstr>SOAP biztonság</vt:lpstr>
      <vt:lpstr>REST</vt:lpstr>
      <vt:lpstr>REST alapú webszolgáltatás</vt:lpstr>
      <vt:lpstr>REST</vt:lpstr>
      <vt:lpstr>REST példa</vt:lpstr>
      <vt:lpstr>REST webszolgáltatás felhasználása</vt:lpstr>
      <vt:lpstr>REST webszolgáltatás készítése</vt:lpstr>
      <vt:lpstr>REST webszolgáltatás készítése</vt:lpstr>
      <vt:lpstr>REST webszolgáltatás készítése</vt:lpstr>
      <vt:lpstr>Spring REST</vt:lpstr>
      <vt:lpstr>REST biztonság</vt:lpstr>
      <vt:lpstr>REST vs SOAP</vt:lpstr>
      <vt:lpstr>REST vs SOAP</vt:lpstr>
      <vt:lpstr>REST vs SOAP, melyiket válasszam?</vt:lpstr>
      <vt:lpstr>Webszolgáltatások a felhőben</vt:lpstr>
      <vt:lpstr>AWS management Console</vt:lpstr>
      <vt:lpstr>KÖSZÖNÖM  A FIGYELMET!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Péter Hegedűs</cp:lastModifiedBy>
  <cp:revision>121</cp:revision>
  <dcterms:created xsi:type="dcterms:W3CDTF">2014-03-03T11:13:53Z</dcterms:created>
  <dcterms:modified xsi:type="dcterms:W3CDTF">2023-11-02T12:43:15Z</dcterms:modified>
</cp:coreProperties>
</file>