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548" r:id="rId3"/>
    <p:sldId id="575" r:id="rId4"/>
    <p:sldId id="532" r:id="rId5"/>
    <p:sldId id="533" r:id="rId6"/>
    <p:sldId id="551" r:id="rId7"/>
    <p:sldId id="552" r:id="rId8"/>
    <p:sldId id="549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4" r:id="rId17"/>
    <p:sldId id="571" r:id="rId18"/>
    <p:sldId id="573" r:id="rId19"/>
    <p:sldId id="572" r:id="rId20"/>
    <p:sldId id="550" r:id="rId21"/>
    <p:sldId id="553" r:id="rId22"/>
    <p:sldId id="561" r:id="rId23"/>
    <p:sldId id="562" r:id="rId24"/>
    <p:sldId id="554" r:id="rId25"/>
    <p:sldId id="555" r:id="rId26"/>
    <p:sldId id="563" r:id="rId27"/>
    <p:sldId id="556" r:id="rId28"/>
    <p:sldId id="557" r:id="rId29"/>
    <p:sldId id="559" r:id="rId30"/>
    <p:sldId id="558" r:id="rId31"/>
    <p:sldId id="560" r:id="rId3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057"/>
    <p:restoredTop sz="50000" autoAdjust="0"/>
  </p:normalViewPr>
  <p:slideViewPr>
    <p:cSldViewPr>
      <p:cViewPr>
        <p:scale>
          <a:sx n="61" d="100"/>
          <a:sy n="61" d="100"/>
        </p:scale>
        <p:origin x="-586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q6fPk0--eH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.u-szeged.hu/~cimreh/Online_algoritmusok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orio.com/app/showcase/investment-portfolio-stock-market-simulatio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Véletlenített</a:t>
            </a:r>
            <a:r>
              <a:rPr lang="hu-HU" altLang="hu-HU" dirty="0" smtClean="0"/>
              <a:t>-, Közelítő-, és Online algoritmusok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067944" y="465313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2017. november 28.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633592" cy="1143000"/>
          </a:xfrm>
        </p:spPr>
        <p:txBody>
          <a:bodyPr/>
          <a:lstStyle/>
          <a:p>
            <a:r>
              <a:rPr lang="hu-HU" dirty="0" smtClean="0"/>
              <a:t>Minimális lefedő csúcshalmaz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G=(V,E) irányítatlan gráf</a:t>
            </a:r>
          </a:p>
          <a:p>
            <a:r>
              <a:rPr lang="hu-HU" dirty="0" smtClean="0"/>
              <a:t>csúcslefedés: </a:t>
            </a:r>
            <a:r>
              <a:rPr lang="hu-HU" b="0" dirty="0" smtClean="0"/>
              <a:t>V egy részhalmaza, úgy, hogy minden E élnek legalább az egyik végpontját tartalmazza</a:t>
            </a:r>
          </a:p>
          <a:p>
            <a:r>
              <a:rPr lang="hu-HU" dirty="0" smtClean="0"/>
              <a:t>minimális lefedő csúcshalmaz</a:t>
            </a:r>
            <a:r>
              <a:rPr lang="hu-HU" b="0" dirty="0" smtClean="0"/>
              <a:t>: legkevesebb csúcsot tartalmazó csúcslefedés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280953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197768"/>
            <a:ext cx="7643192" cy="1143000"/>
          </a:xfrm>
        </p:spPr>
        <p:txBody>
          <a:bodyPr/>
          <a:lstStyle/>
          <a:p>
            <a:pPr lvl="1"/>
            <a:r>
              <a:rPr lang="hu-HU" dirty="0"/>
              <a:t>Minimális lefedő csúcshalmaz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712" y="4941168"/>
            <a:ext cx="6707088" cy="1008782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smtClean="0"/>
              <a:t>Nem létezik</a:t>
            </a:r>
            <a:r>
              <a:rPr lang="hu-HU" sz="2800" b="0" dirty="0"/>
              <a:t> (még?)</a:t>
            </a:r>
            <a:r>
              <a:rPr lang="hu-HU" sz="2800" b="0" dirty="0" smtClean="0"/>
              <a:t> </a:t>
            </a:r>
            <a:r>
              <a:rPr lang="hu-HU" sz="2800" b="0" i="1" dirty="0" smtClean="0"/>
              <a:t>O</a:t>
            </a:r>
            <a:r>
              <a:rPr lang="hu-HU" sz="2800" b="0" dirty="0" smtClean="0"/>
              <a:t>(</a:t>
            </a:r>
            <a:r>
              <a:rPr lang="hu-HU" sz="2800" b="0" i="1" dirty="0" err="1" smtClean="0"/>
              <a:t>V</a:t>
            </a:r>
            <a:r>
              <a:rPr lang="hu-HU" sz="2800" b="0" i="1" baseline="30000" dirty="0" err="1" smtClean="0"/>
              <a:t>p</a:t>
            </a:r>
            <a:r>
              <a:rPr lang="hu-HU" sz="2800" b="0" dirty="0" smtClean="0"/>
              <a:t>) algoritmus a minimális lefedő csúcshalmazra</a:t>
            </a:r>
            <a:endParaRPr lang="hu-HU" sz="2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313062" cy="260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1" y="1844824"/>
            <a:ext cx="89820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07462" cy="1143000"/>
          </a:xfrm>
        </p:spPr>
        <p:txBody>
          <a:bodyPr/>
          <a:lstStyle/>
          <a:p>
            <a:r>
              <a:rPr lang="hu-HU" dirty="0" smtClean="0"/>
              <a:t>Közelítő algoritmus </a:t>
            </a:r>
            <a:br>
              <a:rPr lang="hu-HU" dirty="0" smtClean="0"/>
            </a:br>
            <a:r>
              <a:rPr lang="hu-HU" dirty="0" smtClean="0"/>
              <a:t>minimális </a:t>
            </a:r>
            <a:r>
              <a:rPr lang="hu-HU" dirty="0"/>
              <a:t>lefedő </a:t>
            </a:r>
            <a:r>
              <a:rPr lang="hu-HU" dirty="0" smtClean="0"/>
              <a:t>csúcshalmazra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60032" y="2204864"/>
            <a:ext cx="3168352" cy="792088"/>
          </a:xfrm>
        </p:spPr>
        <p:txBody>
          <a:bodyPr/>
          <a:lstStyle/>
          <a:p>
            <a:pPr marL="0" indent="0">
              <a:buNone/>
            </a:pPr>
            <a:r>
              <a:rPr lang="hu-HU" sz="2400" b="0" dirty="0" smtClean="0"/>
              <a:t>futásidő: </a:t>
            </a:r>
            <a:r>
              <a:rPr lang="hu-HU" sz="2400" b="0" i="1" dirty="0" smtClean="0"/>
              <a:t>O</a:t>
            </a:r>
            <a:r>
              <a:rPr lang="hu-HU" sz="2400" b="0" dirty="0" smtClean="0"/>
              <a:t>(</a:t>
            </a:r>
            <a:r>
              <a:rPr lang="hu-HU" sz="2400" b="0" i="1" dirty="0" smtClean="0"/>
              <a:t>V</a:t>
            </a:r>
            <a:r>
              <a:rPr lang="hu-HU" sz="2400" b="0" dirty="0" smtClean="0"/>
              <a:t>+</a:t>
            </a:r>
            <a:r>
              <a:rPr lang="hu-HU" sz="2400" b="0" i="1" dirty="0" smtClean="0"/>
              <a:t>E</a:t>
            </a:r>
            <a:r>
              <a:rPr lang="hu-HU" sz="2400" b="0" dirty="0" smtClean="0"/>
              <a:t>)</a:t>
            </a: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356325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712" y="4869160"/>
            <a:ext cx="6120680" cy="864766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smtClean="0"/>
              <a:t>csúcshalmaz mérete 6</a:t>
            </a:r>
          </a:p>
          <a:p>
            <a:pPr marL="0" indent="0">
              <a:buNone/>
            </a:pPr>
            <a:r>
              <a:rPr lang="hu-HU" sz="2800" b="0" dirty="0" smtClean="0"/>
              <a:t>optimális megoldásban 3</a:t>
            </a:r>
            <a:endParaRPr lang="hu-HU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74768" cy="41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Közelítő algoritmusok teljesítménye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4349750"/>
          </a:xfrm>
        </p:spPr>
        <p:txBody>
          <a:bodyPr/>
          <a:lstStyle/>
          <a:p>
            <a:r>
              <a:rPr lang="hu-HU" b="0" dirty="0" smtClean="0"/>
              <a:t>Hatékonyság (futásidő)</a:t>
            </a:r>
          </a:p>
          <a:p>
            <a:r>
              <a:rPr lang="hu-HU" b="0" dirty="0" smtClean="0"/>
              <a:t>C* az optimum értéke az I bemenetre</a:t>
            </a:r>
          </a:p>
          <a:p>
            <a:r>
              <a:rPr lang="hu-HU" b="0" dirty="0" smtClean="0"/>
              <a:t>Minimalizálási feladatnál, ha minden I bemenetre a közelítő algoritmus megoldása </a:t>
            </a:r>
            <a:r>
              <a:rPr lang="en-US" b="0" dirty="0" smtClean="0"/>
              <a:t>≤ </a:t>
            </a:r>
            <a:r>
              <a:rPr lang="el-GR" b="0" dirty="0" smtClean="0"/>
              <a:t>ρ</a:t>
            </a:r>
            <a:r>
              <a:rPr lang="hu-HU" b="0" dirty="0" smtClean="0"/>
              <a:t>(n)</a:t>
            </a:r>
            <a:r>
              <a:rPr lang="en-US" b="0" dirty="0" smtClean="0"/>
              <a:t> </a:t>
            </a:r>
            <a:r>
              <a:rPr lang="de-DE" dirty="0"/>
              <a:t>· </a:t>
            </a:r>
            <a:r>
              <a:rPr lang="hu-HU" b="0" dirty="0" smtClean="0"/>
              <a:t>C* akkor azt </a:t>
            </a:r>
            <a:r>
              <a:rPr lang="el-GR" b="0" dirty="0"/>
              <a:t>ρ</a:t>
            </a:r>
            <a:r>
              <a:rPr lang="hu-HU" b="0" dirty="0"/>
              <a:t>(n</a:t>
            </a:r>
            <a:r>
              <a:rPr lang="hu-HU" b="0" dirty="0" smtClean="0"/>
              <a:t>) közelítő algoritmusnak nevezzük </a:t>
            </a:r>
            <a:endParaRPr lang="en-US" dirty="0"/>
          </a:p>
          <a:p>
            <a:endParaRPr lang="hu-HU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7524328" cy="72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0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Utazó ügynök probléma</a:t>
            </a:r>
            <a:br>
              <a:rPr lang="hu-HU" dirty="0" smtClean="0"/>
            </a:br>
            <a:r>
              <a:rPr lang="hu-HU" sz="3600" dirty="0" smtClean="0"/>
              <a:t>(</a:t>
            </a:r>
            <a:r>
              <a:rPr lang="hu-HU" sz="3600" dirty="0" err="1" smtClean="0"/>
              <a:t>traveling</a:t>
            </a:r>
            <a:r>
              <a:rPr lang="hu-HU" sz="3600" dirty="0" smtClean="0"/>
              <a:t> </a:t>
            </a:r>
            <a:r>
              <a:rPr lang="hu-HU" sz="3600" dirty="0" err="1" smtClean="0"/>
              <a:t>salesman</a:t>
            </a:r>
            <a:r>
              <a:rPr lang="hu-HU" sz="3600" dirty="0" smtClean="0"/>
              <a:t> </a:t>
            </a:r>
            <a:r>
              <a:rPr lang="hu-HU" sz="3600" dirty="0" err="1" smtClean="0"/>
              <a:t>problem</a:t>
            </a:r>
            <a:r>
              <a:rPr lang="hu-HU" sz="3600" dirty="0" smtClean="0"/>
              <a:t>, TSP)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 descr="Image result for traveling salesman problem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2471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Utazó ügynök probléma</a:t>
            </a:r>
            <a:br>
              <a:rPr lang="hu-HU" dirty="0" smtClean="0"/>
            </a:br>
            <a:r>
              <a:rPr lang="hu-HU" sz="3600" dirty="0" smtClean="0"/>
              <a:t>(</a:t>
            </a:r>
            <a:r>
              <a:rPr lang="hu-HU" sz="3600" dirty="0" err="1" smtClean="0"/>
              <a:t>traveling</a:t>
            </a:r>
            <a:r>
              <a:rPr lang="hu-HU" sz="3600" dirty="0" smtClean="0"/>
              <a:t> </a:t>
            </a:r>
            <a:r>
              <a:rPr lang="hu-HU" sz="3600" dirty="0" err="1" smtClean="0"/>
              <a:t>salesman</a:t>
            </a:r>
            <a:r>
              <a:rPr lang="hu-HU" sz="3600" dirty="0" smtClean="0"/>
              <a:t> </a:t>
            </a:r>
            <a:r>
              <a:rPr lang="hu-HU" sz="3600" dirty="0" err="1" smtClean="0"/>
              <a:t>problem</a:t>
            </a:r>
            <a:r>
              <a:rPr lang="hu-HU" sz="3600" dirty="0" smtClean="0"/>
              <a:t>, TSP)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700808"/>
            <a:ext cx="7427912" cy="4349750"/>
          </a:xfrm>
        </p:spPr>
        <p:txBody>
          <a:bodyPr/>
          <a:lstStyle/>
          <a:p>
            <a:r>
              <a:rPr lang="hu-HU" dirty="0" smtClean="0"/>
              <a:t>Bemenet: </a:t>
            </a:r>
            <a:r>
              <a:rPr lang="hu-HU" b="0" dirty="0" smtClean="0"/>
              <a:t>G=(V,E) teljes irányítatlan gráf </a:t>
            </a:r>
            <a:r>
              <a:rPr lang="hu-HU" b="0" dirty="0" err="1" smtClean="0"/>
              <a:t>nemnegatív</a:t>
            </a:r>
            <a:r>
              <a:rPr lang="hu-HU" b="0" dirty="0" smtClean="0"/>
              <a:t> </a:t>
            </a:r>
            <a:r>
              <a:rPr lang="hu-HU" b="0" dirty="0" err="1" smtClean="0"/>
              <a:t>élköltséggel</a:t>
            </a:r>
            <a:endParaRPr lang="hu-HU" b="0" dirty="0" smtClean="0"/>
          </a:p>
          <a:p>
            <a:r>
              <a:rPr lang="hu-HU" b="0" dirty="0" smtClean="0"/>
              <a:t>Hamilton-kör: </a:t>
            </a:r>
            <a:r>
              <a:rPr lang="hu-HU" sz="2000" b="0" dirty="0"/>
              <a:t>élek olyan egymáshoz csatlakozó sorozata, minden csúcsot pontosan egyszer érint, és a kiindulási pont megegyezik a </a:t>
            </a:r>
            <a:r>
              <a:rPr lang="hu-HU" sz="2000" b="0" dirty="0" smtClean="0"/>
              <a:t>végponttal</a:t>
            </a:r>
            <a:endParaRPr lang="hu-HU" b="0" dirty="0" smtClean="0"/>
          </a:p>
          <a:p>
            <a:r>
              <a:rPr lang="hu-HU" dirty="0" smtClean="0"/>
              <a:t>Kimenet</a:t>
            </a:r>
            <a:r>
              <a:rPr lang="hu-HU" b="0" dirty="0" smtClean="0"/>
              <a:t>: minimális </a:t>
            </a:r>
            <a:r>
              <a:rPr lang="hu-HU" b="0" dirty="0" err="1" smtClean="0"/>
              <a:t>összélköltségű</a:t>
            </a:r>
            <a:r>
              <a:rPr lang="hu-HU" b="0" dirty="0" smtClean="0"/>
              <a:t> Hamilton-kör</a:t>
            </a:r>
            <a:endParaRPr lang="hu-HU" dirty="0"/>
          </a:p>
          <a:p>
            <a:pPr marL="457200" lvl="1" indent="0">
              <a:buNone/>
            </a:pPr>
            <a:endParaRPr lang="hu-HU" sz="1400" dirty="0" smtClean="0"/>
          </a:p>
          <a:p>
            <a:pPr marL="457200" lvl="1" indent="0">
              <a:buNone/>
            </a:pPr>
            <a:r>
              <a:rPr lang="hu-HU" b="0" dirty="0"/>
              <a:t>Nem </a:t>
            </a:r>
            <a:r>
              <a:rPr lang="hu-HU" b="0" dirty="0" smtClean="0"/>
              <a:t>létezik (még?) 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i="1" dirty="0" err="1" smtClean="0"/>
              <a:t>V</a:t>
            </a:r>
            <a:r>
              <a:rPr lang="hu-HU" b="0" i="1" baseline="30000" dirty="0" err="1" smtClean="0"/>
              <a:t>p</a:t>
            </a:r>
            <a:r>
              <a:rPr lang="hu-HU" b="0" dirty="0"/>
              <a:t>) algoritmus </a:t>
            </a:r>
            <a:r>
              <a:rPr lang="hu-HU" b="0" dirty="0" smtClean="0"/>
              <a:t>az utazó ügynök problémára</a:t>
            </a:r>
            <a:endParaRPr lang="hu-HU" b="0" dirty="0"/>
          </a:p>
          <a:p>
            <a:pPr marL="457200" lvl="1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4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85112" cy="1143000"/>
          </a:xfrm>
        </p:spPr>
        <p:txBody>
          <a:bodyPr/>
          <a:lstStyle/>
          <a:p>
            <a:r>
              <a:rPr lang="hu-HU" dirty="0" smtClean="0"/>
              <a:t>Egy közelítő algoritmus </a:t>
            </a:r>
            <a:r>
              <a:rPr lang="hu-HU" dirty="0" err="1" smtClean="0"/>
              <a:t>TSPre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" y="1772816"/>
            <a:ext cx="9117338" cy="21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5157192"/>
            <a:ext cx="9148553" cy="74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50570"/>
            <a:ext cx="2479368" cy="60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hu-HU" dirty="0"/>
              <a:t>Egy közelítő algoritmus </a:t>
            </a:r>
            <a:r>
              <a:rPr lang="hu-HU" dirty="0" err="1"/>
              <a:t>TSPre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628800"/>
            <a:ext cx="45529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41140"/>
            <a:ext cx="43053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06" y="1406624"/>
            <a:ext cx="4362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64" y="1454249"/>
            <a:ext cx="4419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Véletlenített</a:t>
            </a:r>
            <a:r>
              <a:rPr lang="hu-HU" dirty="0" smtClean="0"/>
              <a:t> közelítő </a:t>
            </a:r>
            <a:r>
              <a:rPr lang="hu-HU" dirty="0" err="1" smtClean="0"/>
              <a:t>algoritmsuok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2060848"/>
            <a:ext cx="7427912" cy="3889102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err="1">
                <a:hlinkClick r:id="rId2"/>
              </a:rPr>
              <a:t>Traveling</a:t>
            </a:r>
            <a:r>
              <a:rPr lang="hu-HU" sz="2800" b="0" dirty="0">
                <a:hlinkClick r:id="rId2"/>
              </a:rPr>
              <a:t> </a:t>
            </a:r>
            <a:r>
              <a:rPr lang="hu-HU" sz="2800" b="0" dirty="0" err="1">
                <a:hlinkClick r:id="rId2"/>
              </a:rPr>
              <a:t>Salesman</a:t>
            </a:r>
            <a:r>
              <a:rPr lang="hu-HU" sz="2800" b="0" dirty="0">
                <a:hlinkClick r:id="rId2"/>
              </a:rPr>
              <a:t> </a:t>
            </a:r>
            <a:r>
              <a:rPr lang="hu-HU" sz="2800" b="0" dirty="0" err="1">
                <a:hlinkClick r:id="rId2"/>
              </a:rPr>
              <a:t>Problem</a:t>
            </a:r>
            <a:r>
              <a:rPr lang="hu-HU" sz="2800" b="0" dirty="0">
                <a:hlinkClick r:id="rId2"/>
              </a:rPr>
              <a:t>, </a:t>
            </a:r>
            <a:r>
              <a:rPr lang="hu-HU" sz="2800" b="0" dirty="0" err="1">
                <a:hlinkClick r:id="rId2"/>
              </a:rPr>
              <a:t>four</a:t>
            </a:r>
            <a:r>
              <a:rPr lang="hu-HU" sz="2800" b="0" dirty="0">
                <a:hlinkClick r:id="rId2"/>
              </a:rPr>
              <a:t> </a:t>
            </a:r>
            <a:r>
              <a:rPr lang="hu-HU" sz="2800" b="0" dirty="0" err="1">
                <a:hlinkClick r:id="rId2"/>
              </a:rPr>
              <a:t>algorithms</a:t>
            </a:r>
            <a:endParaRPr lang="hu-HU" sz="2800" b="0" dirty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8194" name="Picture 2" descr="https://upload.wikimedia.org/wikipedia/commons/thumb/b/b8/2-opt_wiki.svg/220px-2-opt_wik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2095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27912" cy="1143000"/>
          </a:xfrm>
        </p:spPr>
        <p:txBody>
          <a:bodyPr/>
          <a:lstStyle/>
          <a:p>
            <a:r>
              <a:rPr lang="en-US" dirty="0" err="1" smtClean="0"/>
              <a:t>Véletlenített</a:t>
            </a:r>
            <a:r>
              <a:rPr lang="en-US" dirty="0" smtClean="0"/>
              <a:t> </a:t>
            </a:r>
            <a:r>
              <a:rPr lang="en-US" dirty="0" err="1" smtClean="0"/>
              <a:t>algoritmusok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27912" cy="1143000"/>
          </a:xfrm>
        </p:spPr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algoritmusok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5656" y="3645024"/>
            <a:ext cx="7142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2"/>
              </a:rPr>
              <a:t>https://www.inf.u-szeged.hu/~</a:t>
            </a:r>
            <a:r>
              <a:rPr lang="en-US" sz="2000" dirty="0" smtClean="0">
                <a:hlinkClick r:id="rId2"/>
              </a:rPr>
              <a:t>cimreh/Online_algoritmusok.pdf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69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algoritmusok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Offline </a:t>
            </a:r>
            <a:r>
              <a:rPr lang="en-US" dirty="0" err="1" smtClean="0"/>
              <a:t>algoritmus</a:t>
            </a:r>
            <a:r>
              <a:rPr lang="en-US" b="0" dirty="0" smtClean="0"/>
              <a:t>: </a:t>
            </a:r>
            <a:r>
              <a:rPr lang="en-US" b="0" dirty="0" err="1" smtClean="0"/>
              <a:t>ismeri</a:t>
            </a:r>
            <a:r>
              <a:rPr lang="en-US" b="0" dirty="0" smtClean="0"/>
              <a:t> </a:t>
            </a:r>
            <a:r>
              <a:rPr lang="en-US" b="0" dirty="0"/>
              <a:t>a </a:t>
            </a:r>
            <a:r>
              <a:rPr lang="en-US" b="0" dirty="0" err="1"/>
              <a:t>teljes</a:t>
            </a:r>
            <a:r>
              <a:rPr lang="en-US" b="0" dirty="0"/>
              <a:t> </a:t>
            </a:r>
            <a:r>
              <a:rPr lang="en-US" b="0" dirty="0" err="1" smtClean="0"/>
              <a:t>bemenetet</a:t>
            </a:r>
            <a:r>
              <a:rPr lang="en-US" b="0" dirty="0" smtClean="0"/>
              <a:t> (</a:t>
            </a:r>
            <a:r>
              <a:rPr lang="en-US" b="0" dirty="0" err="1" smtClean="0"/>
              <a:t>teljes</a:t>
            </a:r>
            <a:r>
              <a:rPr lang="en-US" b="0" dirty="0" smtClean="0"/>
              <a:t> </a:t>
            </a:r>
            <a:r>
              <a:rPr lang="en-US" b="0" dirty="0" err="1" smtClean="0"/>
              <a:t>információ</a:t>
            </a:r>
            <a:r>
              <a:rPr lang="en-US" b="0" dirty="0" smtClean="0"/>
              <a:t>)</a:t>
            </a:r>
          </a:p>
          <a:p>
            <a:r>
              <a:rPr lang="en-US" dirty="0" smtClean="0"/>
              <a:t>Online </a:t>
            </a:r>
            <a:r>
              <a:rPr lang="en-US" dirty="0" err="1" smtClean="0"/>
              <a:t>algoritmus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smtClean="0"/>
              <a:t>a </a:t>
            </a:r>
            <a:r>
              <a:rPr lang="en-US" b="0" dirty="0" err="1" smtClean="0"/>
              <a:t>bemenetet</a:t>
            </a:r>
            <a:r>
              <a:rPr lang="en-US" b="0" dirty="0" smtClean="0"/>
              <a:t> </a:t>
            </a:r>
            <a:r>
              <a:rPr lang="en-US" b="0" dirty="0" err="1"/>
              <a:t>részenként</a:t>
            </a:r>
            <a:r>
              <a:rPr lang="en-US" b="0" dirty="0"/>
              <a:t> </a:t>
            </a:r>
            <a:r>
              <a:rPr lang="en-US" b="0" dirty="0" err="1"/>
              <a:t>ismerjük</a:t>
            </a:r>
            <a:r>
              <a:rPr lang="en-US" b="0" dirty="0"/>
              <a:t> meg, </a:t>
            </a:r>
            <a:endParaRPr lang="en-US" b="0" dirty="0" smtClean="0"/>
          </a:p>
          <a:p>
            <a:pPr lvl="1"/>
            <a:r>
              <a:rPr lang="en-US" b="0" dirty="0" err="1" smtClean="0"/>
              <a:t>és</a:t>
            </a:r>
            <a:r>
              <a:rPr lang="en-US" b="0" dirty="0" smtClean="0"/>
              <a:t> </a:t>
            </a:r>
            <a:r>
              <a:rPr lang="en-US" b="0" dirty="0"/>
              <a:t>a </a:t>
            </a:r>
            <a:r>
              <a:rPr lang="en-US" b="0" dirty="0" err="1" smtClean="0"/>
              <a:t>döntéseinket</a:t>
            </a:r>
            <a:r>
              <a:rPr lang="en-US" b="0" dirty="0" smtClean="0"/>
              <a:t> </a:t>
            </a:r>
            <a:r>
              <a:rPr lang="en-US" b="0" dirty="0"/>
              <a:t>a </a:t>
            </a:r>
            <a:r>
              <a:rPr lang="en-US" b="0" dirty="0" err="1"/>
              <a:t>már</a:t>
            </a:r>
            <a:r>
              <a:rPr lang="en-US" b="0" dirty="0"/>
              <a:t> </a:t>
            </a:r>
            <a:r>
              <a:rPr lang="en-US" b="0" dirty="0" err="1"/>
              <a:t>megkapott</a:t>
            </a:r>
            <a:r>
              <a:rPr lang="en-US" b="0" dirty="0"/>
              <a:t> </a:t>
            </a:r>
            <a:r>
              <a:rPr lang="en-US" b="0" dirty="0" err="1"/>
              <a:t>információ</a:t>
            </a:r>
            <a:r>
              <a:rPr lang="en-US" b="0" dirty="0"/>
              <a:t> </a:t>
            </a:r>
            <a:r>
              <a:rPr lang="en-US" b="0" dirty="0" err="1"/>
              <a:t>alapján</a:t>
            </a:r>
            <a:r>
              <a:rPr lang="en-US" b="0" dirty="0"/>
              <a:t>, </a:t>
            </a:r>
            <a:endParaRPr lang="en-US" b="0" dirty="0" smtClean="0"/>
          </a:p>
          <a:p>
            <a:pPr lvl="1"/>
            <a:r>
              <a:rPr lang="en-US" b="0" dirty="0" smtClean="0"/>
              <a:t>a </a:t>
            </a:r>
            <a:r>
              <a:rPr lang="en-US" b="0" dirty="0" err="1"/>
              <a:t>további</a:t>
            </a:r>
            <a:r>
              <a:rPr lang="en-US" b="0" dirty="0"/>
              <a:t> </a:t>
            </a:r>
            <a:r>
              <a:rPr lang="en-US" b="0" dirty="0" err="1"/>
              <a:t>adatok</a:t>
            </a:r>
            <a:r>
              <a:rPr lang="en-US" b="0" dirty="0"/>
              <a:t> </a:t>
            </a:r>
            <a:r>
              <a:rPr lang="en-US" b="0" dirty="0" err="1"/>
              <a:t>ismerete</a:t>
            </a:r>
            <a:r>
              <a:rPr lang="en-US" b="0" dirty="0"/>
              <a:t> </a:t>
            </a:r>
            <a:r>
              <a:rPr lang="en-US" b="0" dirty="0" err="1"/>
              <a:t>nélkül</a:t>
            </a:r>
            <a:r>
              <a:rPr lang="en-US" b="0" dirty="0"/>
              <a:t> </a:t>
            </a:r>
            <a:r>
              <a:rPr lang="en-US" b="0" dirty="0" err="1"/>
              <a:t>kell</a:t>
            </a:r>
            <a:r>
              <a:rPr lang="en-US" b="0" dirty="0"/>
              <a:t> </a:t>
            </a:r>
            <a:r>
              <a:rPr lang="en-US" b="0" dirty="0" err="1"/>
              <a:t>meghoznunk</a:t>
            </a:r>
            <a:r>
              <a:rPr lang="en-US" b="0" dirty="0"/>
              <a:t>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802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27856"/>
            <a:ext cx="7427912" cy="1143000"/>
          </a:xfrm>
        </p:spPr>
        <p:txBody>
          <a:bodyPr/>
          <a:lstStyle/>
          <a:p>
            <a:r>
              <a:rPr lang="en-US" dirty="0" err="1" smtClean="0"/>
              <a:t>Portfólió</a:t>
            </a:r>
            <a:r>
              <a:rPr lang="en-US" dirty="0" smtClean="0"/>
              <a:t> </a:t>
            </a:r>
            <a:r>
              <a:rPr lang="en-US" dirty="0" err="1" smtClean="0"/>
              <a:t>választás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186756"/>
            <a:ext cx="7427912" cy="4349750"/>
          </a:xfrm>
        </p:spPr>
        <p:txBody>
          <a:bodyPr/>
          <a:lstStyle/>
          <a:p>
            <a:r>
              <a:rPr lang="en-US" b="0" dirty="0" smtClean="0"/>
              <a:t>Minden </a:t>
            </a:r>
            <a:r>
              <a:rPr lang="en-US" b="0" dirty="0" err="1" smtClean="0"/>
              <a:t>időszak</a:t>
            </a:r>
            <a:r>
              <a:rPr lang="en-US" b="0" dirty="0" smtClean="0"/>
              <a:t> </a:t>
            </a:r>
            <a:r>
              <a:rPr lang="en-US" b="0" dirty="0" err="1" smtClean="0"/>
              <a:t>elején</a:t>
            </a:r>
            <a:r>
              <a:rPr lang="en-US" b="0" dirty="0" smtClean="0"/>
              <a:t> </a:t>
            </a:r>
            <a:r>
              <a:rPr lang="en-US" b="0" dirty="0" err="1" smtClean="0"/>
              <a:t>ismerjük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értékpapír</a:t>
            </a:r>
            <a:r>
              <a:rPr lang="en-US" b="0" dirty="0" smtClean="0"/>
              <a:t> </a:t>
            </a:r>
            <a:r>
              <a:rPr lang="en-US" b="0" dirty="0" err="1" smtClean="0"/>
              <a:t>árakat</a:t>
            </a:r>
            <a:r>
              <a:rPr lang="en-US" b="0" dirty="0" smtClean="0"/>
              <a:t>. </a:t>
            </a:r>
          </a:p>
          <a:p>
            <a:r>
              <a:rPr lang="en-US" b="0" dirty="0" smtClean="0"/>
              <a:t>Online </a:t>
            </a:r>
            <a:r>
              <a:rPr lang="en-US" b="0" dirty="0" err="1" smtClean="0"/>
              <a:t>döntés</a:t>
            </a:r>
            <a:r>
              <a:rPr lang="en-US" b="0" dirty="0" smtClean="0"/>
              <a:t>: </a:t>
            </a:r>
            <a:r>
              <a:rPr lang="en-US" b="0" dirty="0" err="1" smtClean="0"/>
              <a:t>hogyan</a:t>
            </a:r>
            <a:r>
              <a:rPr lang="en-US" b="0" dirty="0" smtClean="0"/>
              <a:t> </a:t>
            </a:r>
            <a:r>
              <a:rPr lang="en-US" b="0" dirty="0" err="1" smtClean="0"/>
              <a:t>alakítsuk</a:t>
            </a:r>
            <a:r>
              <a:rPr lang="en-US" b="0" dirty="0" smtClean="0"/>
              <a:t> </a:t>
            </a:r>
            <a:r>
              <a:rPr lang="en-US" b="0" dirty="0" err="1" smtClean="0"/>
              <a:t>ki</a:t>
            </a:r>
            <a:r>
              <a:rPr lang="en-US" b="0" dirty="0" smtClean="0"/>
              <a:t> a </a:t>
            </a:r>
            <a:r>
              <a:rPr lang="en-US" b="0" dirty="0" err="1" smtClean="0"/>
              <a:t>portfóliónkat</a:t>
            </a:r>
            <a:r>
              <a:rPr lang="en-US" b="0" dirty="0" smtClean="0"/>
              <a:t>?</a:t>
            </a:r>
            <a:endParaRPr lang="en-US" b="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2163" r="3538" b="15730"/>
          <a:stretch/>
        </p:blipFill>
        <p:spPr>
          <a:xfrm>
            <a:off x="1727176" y="3507582"/>
            <a:ext cx="7416824" cy="33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40800" cy="2492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7" y="4035845"/>
            <a:ext cx="9147747" cy="2818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00808"/>
            <a:ext cx="9144000" cy="24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Síbérlési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Sífelszerelés</a:t>
            </a:r>
            <a:r>
              <a:rPr lang="en-US" b="0" dirty="0" smtClean="0"/>
              <a:t> </a:t>
            </a:r>
            <a:r>
              <a:rPr lang="en-US" b="0" dirty="0" err="1" smtClean="0"/>
              <a:t>bérlése</a:t>
            </a:r>
            <a:r>
              <a:rPr lang="en-US" b="0" dirty="0"/>
              <a:t> </a:t>
            </a:r>
            <a:r>
              <a:rPr lang="en-US" b="0" dirty="0" err="1" smtClean="0"/>
              <a:t>napi</a:t>
            </a:r>
            <a:r>
              <a:rPr lang="en-US" b="0" dirty="0" smtClean="0"/>
              <a:t> 1$, </a:t>
            </a:r>
            <a:r>
              <a:rPr lang="en-US" b="0" dirty="0" err="1" smtClean="0"/>
              <a:t>megvásárlása</a:t>
            </a:r>
            <a:r>
              <a:rPr lang="en-US" b="0" dirty="0" smtClean="0"/>
              <a:t> B$</a:t>
            </a:r>
          </a:p>
          <a:p>
            <a:r>
              <a:rPr lang="en-US" b="0" dirty="0" smtClean="0"/>
              <a:t>Online </a:t>
            </a:r>
            <a:r>
              <a:rPr lang="en-US" b="0" dirty="0" err="1" smtClean="0"/>
              <a:t>probléma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err="1"/>
              <a:t>n</a:t>
            </a:r>
            <a:r>
              <a:rPr lang="en-US" b="0" dirty="0" err="1" smtClean="0"/>
              <a:t>em</a:t>
            </a:r>
            <a:r>
              <a:rPr lang="en-US" b="0" dirty="0" smtClean="0"/>
              <a:t> </a:t>
            </a:r>
            <a:r>
              <a:rPr lang="en-US" b="0" dirty="0" err="1" smtClean="0"/>
              <a:t>tudjuk</a:t>
            </a:r>
            <a:r>
              <a:rPr lang="en-US" b="0" dirty="0" smtClean="0"/>
              <a:t> </a:t>
            </a:r>
            <a:r>
              <a:rPr lang="en-US" b="0" dirty="0" err="1" smtClean="0"/>
              <a:t>meddig</a:t>
            </a:r>
            <a:r>
              <a:rPr lang="en-US" b="0" dirty="0" smtClean="0"/>
              <a:t> tart a </a:t>
            </a:r>
            <a:r>
              <a:rPr lang="en-US" b="0" dirty="0" err="1" smtClean="0"/>
              <a:t>síszezon</a:t>
            </a:r>
            <a:r>
              <a:rPr lang="en-US" b="0" dirty="0" smtClean="0"/>
              <a:t> (</a:t>
            </a:r>
            <a:r>
              <a:rPr lang="en-US" b="0" dirty="0" err="1" smtClean="0"/>
              <a:t>hány</a:t>
            </a:r>
            <a:r>
              <a:rPr lang="en-US" b="0" dirty="0" smtClean="0"/>
              <a:t> </a:t>
            </a:r>
            <a:r>
              <a:rPr lang="en-US" b="0" dirty="0" err="1" smtClean="0"/>
              <a:t>napot</a:t>
            </a:r>
            <a:r>
              <a:rPr lang="en-US" b="0" dirty="0" smtClean="0"/>
              <a:t> </a:t>
            </a:r>
            <a:r>
              <a:rPr lang="en-US" b="0" dirty="0" err="1" smtClean="0"/>
              <a:t>tudunk</a:t>
            </a:r>
            <a:r>
              <a:rPr lang="en-US" b="0" dirty="0" smtClean="0"/>
              <a:t> </a:t>
            </a:r>
            <a:r>
              <a:rPr lang="en-US" b="0" dirty="0" err="1" smtClean="0"/>
              <a:t>síelni</a:t>
            </a:r>
            <a:r>
              <a:rPr lang="en-US" b="0" dirty="0" smtClean="0"/>
              <a:t>)</a:t>
            </a:r>
          </a:p>
          <a:p>
            <a:pPr lvl="1"/>
            <a:r>
              <a:rPr lang="en-US" b="0" dirty="0" err="1" smtClean="0"/>
              <a:t>minden</a:t>
            </a:r>
            <a:r>
              <a:rPr lang="en-US" b="0" dirty="0" smtClean="0"/>
              <a:t> </a:t>
            </a:r>
            <a:r>
              <a:rPr lang="en-US" b="0" dirty="0" err="1" smtClean="0"/>
              <a:t>reggel</a:t>
            </a:r>
            <a:r>
              <a:rPr lang="en-US" b="0" dirty="0" smtClean="0"/>
              <a:t> </a:t>
            </a:r>
            <a:r>
              <a:rPr lang="en-US" b="0" dirty="0" err="1" smtClean="0"/>
              <a:t>megtudjuk</a:t>
            </a:r>
            <a:r>
              <a:rPr lang="en-US" b="0" dirty="0" smtClean="0"/>
              <a:t>, </a:t>
            </a:r>
            <a:r>
              <a:rPr lang="en-US" b="0" dirty="0" err="1" smtClean="0"/>
              <a:t>még</a:t>
            </a:r>
            <a:r>
              <a:rPr lang="en-US" b="0" dirty="0" smtClean="0"/>
              <a:t> </a:t>
            </a:r>
            <a:r>
              <a:rPr lang="en-US" b="0" dirty="0" err="1" smtClean="0"/>
              <a:t>fogunk</a:t>
            </a:r>
            <a:r>
              <a:rPr lang="en-US" b="0" dirty="0" smtClean="0"/>
              <a:t>-e </a:t>
            </a:r>
            <a:r>
              <a:rPr lang="en-US" b="0" dirty="0" err="1" smtClean="0"/>
              <a:t>tovább</a:t>
            </a:r>
            <a:r>
              <a:rPr lang="en-US" b="0" dirty="0" smtClean="0"/>
              <a:t> </a:t>
            </a:r>
            <a:r>
              <a:rPr lang="en-US" b="0" dirty="0" err="1" smtClean="0"/>
              <a:t>síelni</a:t>
            </a:r>
            <a:endParaRPr lang="en-US" b="0" dirty="0" smtClean="0"/>
          </a:p>
          <a:p>
            <a:pPr lvl="1"/>
            <a:r>
              <a:rPr lang="en-US" b="0" dirty="0" err="1" smtClean="0"/>
              <a:t>szezon</a:t>
            </a:r>
            <a:r>
              <a:rPr lang="en-US" b="0" dirty="0" smtClean="0"/>
              <a:t> </a:t>
            </a:r>
            <a:r>
              <a:rPr lang="en-US" b="0" dirty="0" err="1" smtClean="0"/>
              <a:t>közepén</a:t>
            </a:r>
            <a:r>
              <a:rPr lang="en-US" b="0" dirty="0" smtClean="0"/>
              <a:t> is </a:t>
            </a:r>
            <a:r>
              <a:rPr lang="en-US" b="0" dirty="0" err="1" smtClean="0"/>
              <a:t>dönthetünk</a:t>
            </a:r>
            <a:r>
              <a:rPr lang="en-US" b="0" dirty="0" smtClean="0"/>
              <a:t> </a:t>
            </a:r>
            <a:r>
              <a:rPr lang="en-US" b="0" dirty="0" err="1" smtClean="0"/>
              <a:t>úgy</a:t>
            </a:r>
            <a:r>
              <a:rPr lang="en-US" b="0" dirty="0" smtClean="0"/>
              <a:t>, </a:t>
            </a:r>
            <a:r>
              <a:rPr lang="en-US" b="0" dirty="0" err="1" smtClean="0"/>
              <a:t>hogy</a:t>
            </a:r>
            <a:r>
              <a:rPr lang="en-US" b="0" dirty="0" smtClean="0"/>
              <a:t> </a:t>
            </a:r>
            <a:r>
              <a:rPr lang="en-US" b="0" dirty="0" err="1" smtClean="0"/>
              <a:t>megvesszük</a:t>
            </a:r>
            <a:r>
              <a:rPr lang="en-US" b="0" dirty="0" smtClean="0"/>
              <a:t> a </a:t>
            </a:r>
            <a:r>
              <a:rPr lang="en-US" b="0" dirty="0" err="1" smtClean="0"/>
              <a:t>felszerelést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215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54112"/>
            <a:ext cx="5843736" cy="1143000"/>
          </a:xfrm>
        </p:spPr>
        <p:txBody>
          <a:bodyPr/>
          <a:lstStyle/>
          <a:p>
            <a:r>
              <a:rPr lang="en-US" dirty="0" err="1"/>
              <a:t>Síbérlési</a:t>
            </a:r>
            <a:r>
              <a:rPr lang="en-US" dirty="0"/>
              <a:t> </a:t>
            </a:r>
            <a:r>
              <a:rPr lang="en-US" dirty="0" err="1"/>
              <a:t>feladat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51224"/>
            <a:ext cx="4115544" cy="30970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Előre</a:t>
            </a:r>
            <a:r>
              <a:rPr lang="en-US" dirty="0" smtClean="0"/>
              <a:t> </a:t>
            </a:r>
            <a:r>
              <a:rPr lang="en-US" dirty="0" err="1" smtClean="0"/>
              <a:t>ismert</a:t>
            </a:r>
            <a:r>
              <a:rPr lang="en-US" dirty="0" smtClean="0"/>
              <a:t>: </a:t>
            </a:r>
            <a:r>
              <a:rPr lang="en-US" b="0" dirty="0" smtClean="0"/>
              <a:t>B</a:t>
            </a:r>
            <a:endParaRPr lang="en-US" b="0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251520" y="3789040"/>
            <a:ext cx="871296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214303" y="3573016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40830" y="3199731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68584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487387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bérel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311860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038387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93093" y="408182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93093" y="4500632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bérel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256076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982603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37309" y="408182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437309" y="4500632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bérel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272300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998827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3533" y="40818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vége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42131" y="5726802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Összköltség</a:t>
            </a:r>
            <a:r>
              <a:rPr lang="en-US" sz="2000" dirty="0" smtClean="0"/>
              <a:t>: 3$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28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254112"/>
            <a:ext cx="5843736" cy="1143000"/>
          </a:xfrm>
        </p:spPr>
        <p:txBody>
          <a:bodyPr/>
          <a:lstStyle/>
          <a:p>
            <a:r>
              <a:rPr lang="en-US" dirty="0" err="1"/>
              <a:t>Síbérlési</a:t>
            </a:r>
            <a:r>
              <a:rPr lang="en-US" dirty="0"/>
              <a:t> </a:t>
            </a:r>
            <a:r>
              <a:rPr lang="en-US" dirty="0" err="1"/>
              <a:t>feladat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51224"/>
            <a:ext cx="4115544" cy="30970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Előre</a:t>
            </a:r>
            <a:r>
              <a:rPr lang="en-US" dirty="0" smtClean="0"/>
              <a:t> </a:t>
            </a:r>
            <a:r>
              <a:rPr lang="en-US" dirty="0" err="1" smtClean="0"/>
              <a:t>ismert</a:t>
            </a:r>
            <a:r>
              <a:rPr lang="en-US" dirty="0" smtClean="0"/>
              <a:t>: </a:t>
            </a:r>
            <a:r>
              <a:rPr lang="en-US" b="0" dirty="0" smtClean="0"/>
              <a:t>B</a:t>
            </a:r>
            <a:endParaRPr lang="en-US" b="0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251520" y="3789040"/>
            <a:ext cx="871296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214303" y="3573016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40830" y="3199731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068584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487387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bérel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311860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038387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93093" y="408182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93093" y="4500632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Döntés</a:t>
            </a:r>
            <a:r>
              <a:rPr lang="en-US" sz="2000" dirty="0" smtClean="0"/>
              <a:t>: </a:t>
            </a:r>
            <a:r>
              <a:rPr lang="en-US" sz="2000" dirty="0" err="1" smtClean="0"/>
              <a:t>vesz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256076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982603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37309" y="4081829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még</a:t>
            </a:r>
            <a:r>
              <a:rPr lang="en-US" sz="2000" dirty="0" smtClean="0"/>
              <a:t> tart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7272300" y="358626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6998827" y="3212976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t=4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3533" y="40818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Adat</a:t>
            </a:r>
            <a:r>
              <a:rPr lang="en-US" sz="2000" dirty="0" smtClean="0"/>
              <a:t>: </a:t>
            </a:r>
            <a:r>
              <a:rPr lang="en-US" sz="2000" dirty="0" err="1" smtClean="0"/>
              <a:t>vége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96872" y="5498395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Összköltség</a:t>
            </a:r>
            <a:r>
              <a:rPr lang="en-US" sz="2000" dirty="0" smtClean="0"/>
              <a:t>: (1+B)$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06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20" grpId="0"/>
      <p:bldP spid="21" grpId="0"/>
      <p:bldP spid="24" grpId="0"/>
      <p:bldP spid="25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</a:t>
            </a:r>
            <a:r>
              <a:rPr lang="en-US" dirty="0" err="1" smtClean="0"/>
              <a:t>algoritmus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844824"/>
            <a:ext cx="7427912" cy="4349750"/>
          </a:xfrm>
        </p:spPr>
        <p:txBody>
          <a:bodyPr/>
          <a:lstStyle/>
          <a:p>
            <a:r>
              <a:rPr lang="en-US" b="0" dirty="0" smtClean="0"/>
              <a:t>V-</a:t>
            </a:r>
            <a:r>
              <a:rPr lang="en-US" b="0" dirty="0" err="1" smtClean="0"/>
              <a:t>algoritmus</a:t>
            </a:r>
            <a:r>
              <a:rPr lang="en-US" b="0" dirty="0" smtClean="0"/>
              <a:t> online </a:t>
            </a:r>
            <a:r>
              <a:rPr lang="en-US" b="0" dirty="0" err="1" smtClean="0"/>
              <a:t>síbérlési</a:t>
            </a:r>
            <a:r>
              <a:rPr lang="en-US" b="0" dirty="0" smtClean="0"/>
              <a:t> </a:t>
            </a:r>
            <a:r>
              <a:rPr lang="en-US" b="0" dirty="0" err="1" smtClean="0"/>
              <a:t>feladatra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első</a:t>
            </a:r>
            <a:r>
              <a:rPr lang="en-US" b="0" dirty="0" smtClean="0"/>
              <a:t> V-1 </a:t>
            </a:r>
            <a:r>
              <a:rPr lang="en-US" b="0" dirty="0" err="1" smtClean="0"/>
              <a:t>napon</a:t>
            </a:r>
            <a:r>
              <a:rPr lang="en-US" b="0" dirty="0" smtClean="0"/>
              <a:t> </a:t>
            </a:r>
            <a:r>
              <a:rPr lang="en-US" b="0" dirty="0" err="1" smtClean="0"/>
              <a:t>béreljük</a:t>
            </a:r>
            <a:endParaRPr lang="en-US" b="0" dirty="0" smtClean="0"/>
          </a:p>
          <a:p>
            <a:pPr lvl="1"/>
            <a:r>
              <a:rPr lang="en-US" b="0" dirty="0" smtClean="0"/>
              <a:t>V. </a:t>
            </a:r>
            <a:r>
              <a:rPr lang="en-US" b="0" dirty="0" err="1" smtClean="0"/>
              <a:t>napon</a:t>
            </a:r>
            <a:r>
              <a:rPr lang="en-US" b="0" dirty="0" smtClean="0"/>
              <a:t> </a:t>
            </a:r>
            <a:r>
              <a:rPr lang="en-US" b="0" dirty="0" err="1" smtClean="0"/>
              <a:t>megvásároljuk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err="1" smtClean="0"/>
              <a:t>Mást</a:t>
            </a:r>
            <a:r>
              <a:rPr lang="en-US" b="0" dirty="0" smtClean="0"/>
              <a:t>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tehetünk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/>
              </a:rPr>
              <a:t></a:t>
            </a:r>
          </a:p>
          <a:p>
            <a:r>
              <a:rPr lang="en-US" b="0" dirty="0" err="1" smtClean="0">
                <a:sym typeface="Wingdings"/>
              </a:rPr>
              <a:t>Kérdés</a:t>
            </a:r>
            <a:r>
              <a:rPr lang="en-US" b="0" dirty="0" smtClean="0">
                <a:sym typeface="Wingdings"/>
              </a:rPr>
              <a:t> V-t </a:t>
            </a:r>
            <a:r>
              <a:rPr lang="en-US" b="0" dirty="0" err="1" smtClean="0">
                <a:sym typeface="Wingdings"/>
              </a:rPr>
              <a:t>hogyan</a:t>
            </a:r>
            <a:r>
              <a:rPr lang="en-US" b="0" dirty="0" smtClean="0">
                <a:sym typeface="Wingdings"/>
              </a:rPr>
              <a:t> </a:t>
            </a:r>
            <a:r>
              <a:rPr lang="en-US" b="0" dirty="0" err="1" smtClean="0">
                <a:sym typeface="Wingdings"/>
              </a:rPr>
              <a:t>állapítsuk</a:t>
            </a:r>
            <a:r>
              <a:rPr lang="en-US" b="0" dirty="0" smtClean="0">
                <a:sym typeface="Wingdings"/>
              </a:rPr>
              <a:t> meg?</a:t>
            </a: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algoritmusok</a:t>
            </a:r>
            <a:r>
              <a:rPr lang="en-US" dirty="0" smtClean="0"/>
              <a:t> </a:t>
            </a:r>
            <a:r>
              <a:rPr lang="en-US" dirty="0" err="1" smtClean="0"/>
              <a:t>hatékonysága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777608" cy="4349750"/>
          </a:xfrm>
        </p:spPr>
        <p:txBody>
          <a:bodyPr/>
          <a:lstStyle/>
          <a:p>
            <a:r>
              <a:rPr lang="en-US" dirty="0" err="1" smtClean="0"/>
              <a:t>Optimalizálási</a:t>
            </a:r>
            <a:r>
              <a:rPr lang="en-US" dirty="0" smtClean="0"/>
              <a:t> </a:t>
            </a:r>
            <a:r>
              <a:rPr lang="en-US" dirty="0" err="1" smtClean="0"/>
              <a:t>feladatok</a:t>
            </a:r>
            <a:endParaRPr lang="en-US" dirty="0" smtClean="0"/>
          </a:p>
          <a:p>
            <a:r>
              <a:rPr lang="en-US" dirty="0" err="1" smtClean="0"/>
              <a:t>Versenyképességi</a:t>
            </a:r>
            <a:r>
              <a:rPr lang="en-US" dirty="0" smtClean="0"/>
              <a:t> </a:t>
            </a:r>
            <a:r>
              <a:rPr lang="en-US" dirty="0" err="1" smtClean="0"/>
              <a:t>elemzés</a:t>
            </a:r>
            <a:r>
              <a:rPr lang="en-US" dirty="0" smtClean="0"/>
              <a:t>:</a:t>
            </a:r>
          </a:p>
          <a:p>
            <a:pPr lvl="1"/>
            <a:r>
              <a:rPr lang="en-US" b="0" dirty="0" err="1" smtClean="0"/>
              <a:t>legrosszabb</a:t>
            </a:r>
            <a:r>
              <a:rPr lang="en-US" b="0" dirty="0" smtClean="0"/>
              <a:t> </a:t>
            </a:r>
            <a:r>
              <a:rPr lang="en-US" b="0" dirty="0" err="1" smtClean="0"/>
              <a:t>esetben</a:t>
            </a:r>
            <a:endParaRPr lang="en-US" b="0" dirty="0" smtClean="0"/>
          </a:p>
          <a:p>
            <a:pPr lvl="1"/>
            <a:r>
              <a:rPr lang="en-US" b="0" dirty="0" err="1" smtClean="0"/>
              <a:t>optimális</a:t>
            </a:r>
            <a:r>
              <a:rPr lang="en-US" dirty="0" smtClean="0"/>
              <a:t> offline </a:t>
            </a:r>
            <a:r>
              <a:rPr lang="en-US" dirty="0" err="1" smtClean="0"/>
              <a:t>algoritmussal</a:t>
            </a:r>
            <a:r>
              <a:rPr lang="en-US" dirty="0" smtClean="0"/>
              <a:t> OPT(I) </a:t>
            </a:r>
            <a:r>
              <a:rPr lang="en-US" dirty="0" err="1" smtClean="0"/>
              <a:t>szemben</a:t>
            </a:r>
            <a:r>
              <a:rPr lang="en-US" dirty="0" smtClean="0"/>
              <a:t> </a:t>
            </a:r>
            <a:r>
              <a:rPr lang="en-US" b="0" dirty="0" err="1" smtClean="0"/>
              <a:t>mekkora</a:t>
            </a:r>
            <a:r>
              <a:rPr lang="en-US" b="0" dirty="0" smtClean="0"/>
              <a:t> </a:t>
            </a:r>
            <a:r>
              <a:rPr lang="en-US" b="0" dirty="0" err="1" smtClean="0"/>
              <a:t>költsége</a:t>
            </a:r>
            <a:r>
              <a:rPr lang="en-US" b="0" dirty="0" smtClean="0"/>
              <a:t> van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adott</a:t>
            </a:r>
            <a:r>
              <a:rPr lang="en-US" b="0" dirty="0" smtClean="0"/>
              <a:t> online </a:t>
            </a:r>
            <a:r>
              <a:rPr lang="en-US" b="0" dirty="0" err="1" smtClean="0"/>
              <a:t>algoritmusnak</a:t>
            </a:r>
            <a:r>
              <a:rPr lang="en-US" b="0" dirty="0" smtClean="0"/>
              <a:t> ALG(I)</a:t>
            </a:r>
            <a:endParaRPr lang="en-US" dirty="0"/>
          </a:p>
          <a:p>
            <a:r>
              <a:rPr lang="en-US" dirty="0" smtClean="0"/>
              <a:t>C-</a:t>
            </a:r>
            <a:r>
              <a:rPr lang="en-US" dirty="0" err="1" smtClean="0"/>
              <a:t>versenyképes</a:t>
            </a:r>
            <a:r>
              <a:rPr lang="en-US" dirty="0" smtClean="0"/>
              <a:t> </a:t>
            </a:r>
            <a:r>
              <a:rPr lang="en-US" b="0" dirty="0" smtClean="0"/>
              <a:t>ha </a:t>
            </a:r>
            <a:r>
              <a:rPr lang="en-US" b="0" dirty="0" err="1" smtClean="0"/>
              <a:t>minden</a:t>
            </a:r>
            <a:r>
              <a:rPr lang="en-US" b="0" dirty="0" smtClean="0"/>
              <a:t> I </a:t>
            </a:r>
            <a:r>
              <a:rPr lang="en-US" b="0" dirty="0" err="1" smtClean="0"/>
              <a:t>bemenetre</a:t>
            </a:r>
            <a:r>
              <a:rPr lang="en-US" b="0" dirty="0" smtClean="0"/>
              <a:t>:</a:t>
            </a:r>
            <a:r>
              <a:rPr lang="en-US" b="0" dirty="0" smtClean="0"/>
              <a:t>	</a:t>
            </a:r>
            <a:r>
              <a:rPr lang="en-US" b="0" dirty="0" smtClean="0"/>
              <a:t>ALG(I</a:t>
            </a:r>
            <a:r>
              <a:rPr lang="en-US" b="0" dirty="0" smtClean="0"/>
              <a:t>) ≤ C </a:t>
            </a:r>
            <a:r>
              <a:rPr lang="de-DE" dirty="0" smtClean="0"/>
              <a:t>· </a:t>
            </a:r>
            <a:r>
              <a:rPr lang="en-US" b="0" dirty="0" smtClean="0"/>
              <a:t>OPT(I)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5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V=B </a:t>
            </a:r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dirty="0" err="1" smtClean="0"/>
              <a:t>versenyképessége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3" y="1772816"/>
            <a:ext cx="9010308" cy="3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18" y="-1"/>
            <a:ext cx="5146726" cy="68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síbérlési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korlátja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0" y="1777678"/>
            <a:ext cx="8933224" cy="40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116" y="0"/>
            <a:ext cx="7427912" cy="1143000"/>
          </a:xfrm>
        </p:spPr>
        <p:txBody>
          <a:bodyPr/>
          <a:lstStyle/>
          <a:p>
            <a:r>
              <a:rPr lang="en-US" dirty="0" err="1" smtClean="0"/>
              <a:t>Összegzés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62968"/>
            <a:ext cx="7427912" cy="4349750"/>
          </a:xfrm>
        </p:spPr>
        <p:txBody>
          <a:bodyPr/>
          <a:lstStyle/>
          <a:p>
            <a:r>
              <a:rPr lang="en-US" sz="2800" dirty="0" err="1" smtClean="0"/>
              <a:t>Véletlenített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algoritmusok</a:t>
            </a:r>
            <a:endParaRPr lang="en-US" sz="2800" dirty="0" smtClean="0"/>
          </a:p>
          <a:p>
            <a:pPr lvl="1"/>
            <a:r>
              <a:rPr lang="en-US" sz="2400" b="0" dirty="0" smtClean="0"/>
              <a:t>Ha </a:t>
            </a:r>
            <a:r>
              <a:rPr lang="en-US" sz="2400" b="0" dirty="0" err="1" smtClean="0"/>
              <a:t>legrosszabb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eset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rosszabb</a:t>
            </a:r>
            <a:r>
              <a:rPr lang="en-US" sz="2400" b="0" dirty="0" smtClean="0"/>
              <a:t>, mint </a:t>
            </a:r>
            <a:r>
              <a:rPr lang="en-US" sz="2400" b="0" dirty="0" err="1" smtClean="0"/>
              <a:t>átalgos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akkor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véletlenítéssel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elérhetjük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az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átlagost</a:t>
            </a:r>
            <a:endParaRPr lang="en-US" sz="2400" b="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Közelítő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algoritmusok</a:t>
            </a:r>
            <a:endParaRPr lang="en-US" sz="2800" dirty="0" smtClean="0"/>
          </a:p>
          <a:p>
            <a:pPr lvl="1"/>
            <a:r>
              <a:rPr lang="en-US" sz="2400" b="0" dirty="0" err="1" smtClean="0"/>
              <a:t>Közel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az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optimumhoz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drasztikusan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gyorsabban</a:t>
            </a:r>
            <a:endParaRPr lang="en-US" sz="2400" b="0" dirty="0" smtClean="0"/>
          </a:p>
          <a:p>
            <a:endParaRPr lang="en-US" sz="2800" dirty="0" smtClean="0"/>
          </a:p>
          <a:p>
            <a:r>
              <a:rPr lang="en-US" sz="2800" dirty="0" smtClean="0"/>
              <a:t>Online </a:t>
            </a:r>
            <a:r>
              <a:rPr lang="en-US" sz="2800" dirty="0" err="1" smtClean="0"/>
              <a:t>algoritmusok</a:t>
            </a:r>
            <a:endParaRPr lang="en-US" sz="2800" dirty="0" smtClean="0"/>
          </a:p>
          <a:p>
            <a:pPr lvl="1"/>
            <a:r>
              <a:rPr lang="en-US" sz="2400" b="0" dirty="0" smtClean="0"/>
              <a:t>Ha a </a:t>
            </a:r>
            <a:r>
              <a:rPr lang="en-US" sz="2400" b="0" dirty="0" err="1" smtClean="0"/>
              <a:t>bemenetet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csak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részenként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ismerjük</a:t>
            </a:r>
            <a:r>
              <a:rPr lang="en-US" sz="2400" b="0" dirty="0" smtClean="0"/>
              <a:t> meg, de </a:t>
            </a:r>
            <a:r>
              <a:rPr lang="en-US" sz="2400" b="0" dirty="0" err="1" smtClean="0"/>
              <a:t>döntést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kell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azonnal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hoznunk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72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Gyorsrendezés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(quick sort)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Uralkodás</a:t>
            </a:r>
            <a:r>
              <a:rPr lang="en-US" dirty="0"/>
              <a:t>: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p</a:t>
            </a:r>
            <a:r>
              <a:rPr lang="is-IS" b="0" i="1" dirty="0" smtClean="0"/>
              <a:t>…</a:t>
            </a:r>
            <a:r>
              <a:rPr lang="en-US" b="0" i="1" dirty="0" smtClean="0"/>
              <a:t>q</a:t>
            </a:r>
            <a:r>
              <a:rPr lang="en-US" b="0" dirty="0"/>
              <a:t>−1] </a:t>
            </a:r>
            <a:r>
              <a:rPr lang="en-US" b="0" dirty="0" err="1"/>
              <a:t>és</a:t>
            </a:r>
            <a:r>
              <a:rPr lang="en-US" b="0" dirty="0"/>
              <a:t> </a:t>
            </a:r>
            <a:r>
              <a:rPr lang="en-US" b="0" i="1" dirty="0" smtClean="0"/>
              <a:t>A</a:t>
            </a:r>
            <a:r>
              <a:rPr lang="en-US" b="0" dirty="0" smtClean="0"/>
              <a:t>[</a:t>
            </a:r>
            <a:r>
              <a:rPr lang="en-US" b="0" i="1" dirty="0" smtClean="0"/>
              <a:t>q</a:t>
            </a:r>
            <a:r>
              <a:rPr lang="en-US" b="0" dirty="0" smtClean="0"/>
              <a:t>+1</a:t>
            </a:r>
            <a:r>
              <a:rPr lang="is-IS" b="0" dirty="0" smtClean="0"/>
              <a:t>…</a:t>
            </a:r>
            <a:r>
              <a:rPr lang="en-US" b="0" i="1" dirty="0" smtClean="0"/>
              <a:t>r</a:t>
            </a:r>
            <a:r>
              <a:rPr lang="en-US" b="0" dirty="0"/>
              <a:t>] </a:t>
            </a:r>
            <a:r>
              <a:rPr lang="en-US" b="0" dirty="0" err="1"/>
              <a:t>résztömböket</a:t>
            </a:r>
            <a:r>
              <a:rPr lang="en-US" b="0" dirty="0"/>
              <a:t> a </a:t>
            </a:r>
            <a:r>
              <a:rPr lang="en-US" b="0" dirty="0" err="1"/>
              <a:t>gyorsrendezés</a:t>
            </a:r>
            <a:r>
              <a:rPr lang="en-US" b="0" dirty="0"/>
              <a:t> </a:t>
            </a:r>
            <a:r>
              <a:rPr lang="en-US" b="0" dirty="0" err="1"/>
              <a:t>rekurzív</a:t>
            </a:r>
            <a:r>
              <a:rPr lang="en-US" b="0" dirty="0"/>
              <a:t> </a:t>
            </a:r>
            <a:r>
              <a:rPr lang="en-US" b="0" dirty="0" err="1"/>
              <a:t>hívásával</a:t>
            </a:r>
            <a:r>
              <a:rPr lang="en-US" b="0" dirty="0"/>
              <a:t> </a:t>
            </a:r>
            <a:r>
              <a:rPr lang="en-US" b="0" dirty="0" err="1"/>
              <a:t>rendezzük</a:t>
            </a:r>
            <a:r>
              <a:rPr lang="en-US" b="0" dirty="0"/>
              <a:t>. </a:t>
            </a:r>
          </a:p>
          <a:p>
            <a:r>
              <a:rPr lang="en-US" dirty="0" err="1"/>
              <a:t>Összevonás</a:t>
            </a:r>
            <a:r>
              <a:rPr lang="en-US" dirty="0"/>
              <a:t>: </a:t>
            </a:r>
            <a:r>
              <a:rPr lang="en-US" b="0" dirty="0" err="1" smtClean="0"/>
              <a:t>helyben</a:t>
            </a:r>
            <a:r>
              <a:rPr lang="en-US" b="0" dirty="0" smtClean="0"/>
              <a:t> </a:t>
            </a:r>
            <a:r>
              <a:rPr lang="en-US" b="0" dirty="0" err="1" smtClean="0"/>
              <a:t>rendezés</a:t>
            </a:r>
            <a:r>
              <a:rPr lang="en-US" b="0" dirty="0" smtClean="0"/>
              <a:t>, </a:t>
            </a:r>
            <a:r>
              <a:rPr lang="en-US" b="0" dirty="0" err="1"/>
              <a:t>nincs</a:t>
            </a:r>
            <a:r>
              <a:rPr lang="en-US" b="0" dirty="0"/>
              <a:t> </a:t>
            </a:r>
            <a:r>
              <a:rPr lang="en-US" b="0" dirty="0" err="1"/>
              <a:t>szükség</a:t>
            </a:r>
            <a:r>
              <a:rPr lang="en-US" b="0" dirty="0"/>
              <a:t> </a:t>
            </a:r>
            <a:r>
              <a:rPr lang="en-US" b="0" dirty="0" err="1" smtClean="0"/>
              <a:t>egyesítésre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85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0"/>
            <a:ext cx="4303666" cy="2085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04864"/>
            <a:ext cx="5157200" cy="3924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0152" y="2564904"/>
            <a:ext cx="319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pivot (</a:t>
            </a:r>
            <a:r>
              <a:rPr lang="en-US" sz="2000" dirty="0" err="1" smtClean="0"/>
              <a:t>őrszem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bárhogyan</a:t>
            </a:r>
            <a:r>
              <a:rPr lang="en-US" sz="2000" dirty="0" smtClean="0"/>
              <a:t> </a:t>
            </a:r>
            <a:r>
              <a:rPr lang="en-US" sz="2000" dirty="0" err="1" smtClean="0"/>
              <a:t>választhajuk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pl. </a:t>
            </a:r>
            <a:r>
              <a:rPr lang="en-US" sz="2000" dirty="0" err="1" smtClean="0"/>
              <a:t>első</a:t>
            </a:r>
            <a:r>
              <a:rPr lang="en-US" sz="2000" dirty="0" smtClean="0"/>
              <a:t> </a:t>
            </a:r>
            <a:r>
              <a:rPr lang="en-US" sz="2000" dirty="0" err="1" smtClean="0"/>
              <a:t>elem</a:t>
            </a:r>
            <a:r>
              <a:rPr lang="en-US" sz="2000" dirty="0" smtClean="0"/>
              <a:t> </a:t>
            </a:r>
            <a:r>
              <a:rPr lang="en-US" sz="2000" dirty="0" err="1" smtClean="0"/>
              <a:t>vagy</a:t>
            </a:r>
            <a:r>
              <a:rPr lang="en-US" sz="2000" dirty="0" smtClean="0"/>
              <a:t> </a:t>
            </a:r>
            <a:r>
              <a:rPr lang="en-US" sz="2000" dirty="0" err="1" smtClean="0"/>
              <a:t>véletlen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563888" y="2780928"/>
            <a:ext cx="2376264" cy="184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28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Véletlenített</a:t>
            </a:r>
            <a:r>
              <a:rPr lang="en-US" dirty="0" smtClean="0"/>
              <a:t> </a:t>
            </a:r>
            <a:r>
              <a:rPr lang="en-US" dirty="0" err="1" smtClean="0"/>
              <a:t>gyorsrendezés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Gyorsrendezés</a:t>
            </a:r>
            <a:endParaRPr lang="en-US" b="0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/>
              <a:t>legrosszabb</a:t>
            </a:r>
            <a:r>
              <a:rPr lang="en-US" b="0" dirty="0" smtClean="0"/>
              <a:t> </a:t>
            </a:r>
            <a:r>
              <a:rPr lang="en-US" b="0" dirty="0" err="1" smtClean="0"/>
              <a:t>eset</a:t>
            </a:r>
            <a:r>
              <a:rPr lang="en-US" b="0" dirty="0" smtClean="0"/>
              <a:t>: </a:t>
            </a:r>
            <a:r>
              <a:rPr lang="en-US" b="0" i="1" dirty="0" smtClean="0"/>
              <a:t>O</a:t>
            </a:r>
            <a:r>
              <a:rPr lang="en-US" b="0" dirty="0" smtClean="0"/>
              <a:t>(</a:t>
            </a:r>
            <a:r>
              <a:rPr lang="en-US" b="0" i="1" dirty="0" smtClean="0"/>
              <a:t>n</a:t>
            </a:r>
            <a:r>
              <a:rPr lang="en-US" b="0" baseline="30000" dirty="0" smtClean="0"/>
              <a:t>2</a:t>
            </a:r>
            <a:r>
              <a:rPr lang="en-US" b="0" dirty="0" smtClean="0"/>
              <a:t>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err="1" smtClean="0"/>
              <a:t>átlagos</a:t>
            </a:r>
            <a:r>
              <a:rPr lang="en-US" b="0" dirty="0" smtClean="0"/>
              <a:t> </a:t>
            </a:r>
            <a:r>
              <a:rPr lang="en-US" b="0" dirty="0" err="1" smtClean="0"/>
              <a:t>eset</a:t>
            </a:r>
            <a:r>
              <a:rPr lang="en-US" b="0" dirty="0" smtClean="0"/>
              <a:t>: </a:t>
            </a:r>
            <a:r>
              <a:rPr lang="en-US" b="0" i="1" dirty="0" smtClean="0"/>
              <a:t>O</a:t>
            </a:r>
            <a:r>
              <a:rPr lang="en-US" b="0" dirty="0" smtClean="0"/>
              <a:t>(</a:t>
            </a:r>
            <a:r>
              <a:rPr lang="en-US" b="0" i="1" dirty="0" err="1" smtClean="0"/>
              <a:t>n</a:t>
            </a:r>
            <a:r>
              <a:rPr lang="en-US" b="0" dirty="0" err="1" smtClean="0"/>
              <a:t>log</a:t>
            </a:r>
            <a:r>
              <a:rPr lang="en-US" b="0" i="1" dirty="0" err="1" smtClean="0"/>
              <a:t>n</a:t>
            </a:r>
            <a:r>
              <a:rPr lang="en-US" b="0" dirty="0" smtClean="0"/>
              <a:t>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 err="1" smtClean="0"/>
              <a:t>Gyorsrendezés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egy</a:t>
            </a:r>
            <a:r>
              <a:rPr lang="en-US" sz="2800" b="0" dirty="0" smtClean="0"/>
              <a:t> </a:t>
            </a:r>
            <a:r>
              <a:rPr lang="en-US" sz="2800" i="1" dirty="0" err="1" smtClean="0"/>
              <a:t>véletlenített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változata</a:t>
            </a:r>
            <a:r>
              <a:rPr lang="en-US" sz="2800" b="0" dirty="0" smtClean="0"/>
              <a:t>:</a:t>
            </a:r>
            <a:endParaRPr lang="en-US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22" y="4081651"/>
            <a:ext cx="37242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Véletlenített</a:t>
            </a:r>
            <a:r>
              <a:rPr lang="en-US" dirty="0" smtClean="0"/>
              <a:t> </a:t>
            </a:r>
            <a:r>
              <a:rPr lang="en-US" dirty="0" err="1" smtClean="0"/>
              <a:t>algoritmusok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777608" cy="4349750"/>
          </a:xfrm>
        </p:spPr>
        <p:txBody>
          <a:bodyPr/>
          <a:lstStyle/>
          <a:p>
            <a:r>
              <a:rPr lang="en-US" i="1" dirty="0" err="1" smtClean="0"/>
              <a:t>Átlagos</a:t>
            </a:r>
            <a:r>
              <a:rPr lang="en-US" i="1" dirty="0" smtClean="0"/>
              <a:t> </a:t>
            </a:r>
            <a:r>
              <a:rPr lang="en-US" i="1" dirty="0" err="1" smtClean="0"/>
              <a:t>eset</a:t>
            </a:r>
            <a:r>
              <a:rPr lang="en-US" i="1" dirty="0" smtClean="0"/>
              <a:t> </a:t>
            </a:r>
            <a:r>
              <a:rPr lang="en-US" i="1" dirty="0" err="1" smtClean="0"/>
              <a:t>elemzés</a:t>
            </a:r>
            <a:r>
              <a:rPr lang="en-US" b="0" dirty="0" err="1" smtClean="0"/>
              <a:t>nél</a:t>
            </a:r>
            <a:r>
              <a:rPr lang="en-US" b="0" dirty="0" smtClean="0"/>
              <a:t> </a:t>
            </a:r>
            <a:r>
              <a:rPr lang="en-US" b="0" dirty="0" err="1" smtClean="0"/>
              <a:t>azzal</a:t>
            </a:r>
            <a:r>
              <a:rPr lang="en-US" b="0" dirty="0" smtClean="0"/>
              <a:t> a </a:t>
            </a:r>
            <a:r>
              <a:rPr lang="en-US" b="0" dirty="0" err="1" smtClean="0"/>
              <a:t>feltételezéssel</a:t>
            </a:r>
            <a:r>
              <a:rPr lang="en-US" b="0" dirty="0" smtClean="0"/>
              <a:t> </a:t>
            </a:r>
            <a:r>
              <a:rPr lang="en-US" b="0" dirty="0" err="1" smtClean="0"/>
              <a:t>élünk</a:t>
            </a:r>
            <a:r>
              <a:rPr lang="en-US" b="0" dirty="0" smtClean="0"/>
              <a:t>, </a:t>
            </a:r>
            <a:r>
              <a:rPr lang="en-US" b="0" dirty="0" err="1" smtClean="0"/>
              <a:t>hogy</a:t>
            </a:r>
            <a:r>
              <a:rPr lang="en-US" b="0" dirty="0" smtClean="0"/>
              <a:t> </a:t>
            </a:r>
            <a:r>
              <a:rPr lang="en-US" b="0" dirty="0" err="1" smtClean="0"/>
              <a:t>minden</a:t>
            </a:r>
            <a:r>
              <a:rPr lang="en-US" b="0" dirty="0" smtClean="0"/>
              <a:t> </a:t>
            </a:r>
            <a:r>
              <a:rPr lang="en-US" b="0" dirty="0" err="1" smtClean="0"/>
              <a:t>lehetséges</a:t>
            </a:r>
            <a:r>
              <a:rPr lang="en-US" b="0" dirty="0" smtClean="0"/>
              <a:t> </a:t>
            </a:r>
            <a:r>
              <a:rPr lang="en-US" b="0" dirty="0" err="1" smtClean="0"/>
              <a:t>bemenet</a:t>
            </a:r>
            <a:r>
              <a:rPr lang="en-US" b="0" dirty="0" smtClean="0"/>
              <a:t> </a:t>
            </a:r>
            <a:r>
              <a:rPr lang="en-US" b="0" dirty="0" err="1" smtClean="0"/>
              <a:t>előfordulásanak</a:t>
            </a:r>
            <a:r>
              <a:rPr lang="en-US" b="0" dirty="0" smtClean="0"/>
              <a:t> </a:t>
            </a:r>
            <a:r>
              <a:rPr lang="en-US" b="0" dirty="0" err="1" smtClean="0"/>
              <a:t>valószínűsége</a:t>
            </a:r>
            <a:r>
              <a:rPr lang="en-US" b="0" dirty="0" smtClean="0"/>
              <a:t> </a:t>
            </a:r>
            <a:r>
              <a:rPr lang="en-US" b="0" dirty="0" err="1" smtClean="0"/>
              <a:t>ugyanakkora</a:t>
            </a:r>
            <a:endParaRPr lang="en-US" b="0" dirty="0" smtClean="0"/>
          </a:p>
          <a:p>
            <a:r>
              <a:rPr lang="en-US" dirty="0" err="1" smtClean="0"/>
              <a:t>Véletlenített</a:t>
            </a:r>
            <a:r>
              <a:rPr lang="en-US" dirty="0" smtClean="0"/>
              <a:t> </a:t>
            </a:r>
            <a:r>
              <a:rPr lang="en-US" dirty="0" err="1" smtClean="0"/>
              <a:t>algoritmusok</a:t>
            </a:r>
            <a:r>
              <a:rPr lang="en-US" b="0" dirty="0" smtClean="0"/>
              <a:t>: </a:t>
            </a:r>
            <a:r>
              <a:rPr lang="en-US" b="0" dirty="0" err="1" smtClean="0"/>
              <a:t>Biztosítsuk</a:t>
            </a:r>
            <a:r>
              <a:rPr lang="en-US" b="0" dirty="0" smtClean="0"/>
              <a:t> (</a:t>
            </a:r>
            <a:r>
              <a:rPr lang="en-US" b="0" dirty="0" err="1" smtClean="0"/>
              <a:t>tipikusan</a:t>
            </a:r>
            <a:r>
              <a:rPr lang="en-US" b="0" dirty="0" smtClean="0"/>
              <a:t> </a:t>
            </a:r>
            <a:r>
              <a:rPr lang="en-US" b="0" dirty="0" err="1" smtClean="0"/>
              <a:t>előfeldolgozással</a:t>
            </a:r>
            <a:r>
              <a:rPr lang="en-US" b="0" dirty="0" smtClean="0"/>
              <a:t>), </a:t>
            </a:r>
            <a:r>
              <a:rPr lang="en-US" b="0" dirty="0" err="1" smtClean="0"/>
              <a:t>hogy</a:t>
            </a:r>
            <a:r>
              <a:rPr lang="en-US" b="0" dirty="0" smtClean="0"/>
              <a:t> a </a:t>
            </a:r>
            <a:r>
              <a:rPr lang="en-US" b="0" dirty="0" err="1" smtClean="0"/>
              <a:t>bemenetnek</a:t>
            </a:r>
            <a:r>
              <a:rPr lang="en-US" b="0" dirty="0" smtClean="0"/>
              <a:t> </a:t>
            </a:r>
            <a:r>
              <a:rPr lang="en-US" b="0" dirty="0" err="1" smtClean="0"/>
              <a:t>amin</a:t>
            </a:r>
            <a:r>
              <a:rPr lang="en-US" b="0" dirty="0" smtClean="0"/>
              <a:t> </a:t>
            </a:r>
            <a:r>
              <a:rPr lang="en-US" b="0" dirty="0" err="1" smtClean="0"/>
              <a:t>ténylegesen</a:t>
            </a:r>
            <a:r>
              <a:rPr lang="en-US" b="0" dirty="0" smtClean="0"/>
              <a:t> </a:t>
            </a:r>
            <a:r>
              <a:rPr lang="en-US" b="0" dirty="0" err="1" smtClean="0"/>
              <a:t>dolgozunk</a:t>
            </a:r>
            <a:r>
              <a:rPr lang="en-US" b="0" dirty="0" smtClean="0"/>
              <a:t> </a:t>
            </a:r>
            <a:r>
              <a:rPr lang="en-US" b="0" dirty="0" err="1" smtClean="0"/>
              <a:t>egyenletes</a:t>
            </a:r>
            <a:r>
              <a:rPr lang="en-US" b="0" dirty="0" smtClean="0"/>
              <a:t> </a:t>
            </a:r>
            <a:r>
              <a:rPr lang="en-US" b="0" dirty="0" err="1" smtClean="0"/>
              <a:t>legyen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eloszlása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6363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427912" cy="1143000"/>
          </a:xfrm>
        </p:spPr>
        <p:txBody>
          <a:bodyPr/>
          <a:lstStyle/>
          <a:p>
            <a:r>
              <a:rPr lang="en-US" dirty="0" err="1" smtClean="0"/>
              <a:t>Közelítő</a:t>
            </a:r>
            <a:r>
              <a:rPr lang="en-US" dirty="0" smtClean="0"/>
              <a:t> </a:t>
            </a:r>
            <a:r>
              <a:rPr lang="en-US" dirty="0" err="1" smtClean="0"/>
              <a:t>algoritmusok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Közelítő algoritmusok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4349750"/>
          </a:xfrm>
        </p:spPr>
        <p:txBody>
          <a:bodyPr/>
          <a:lstStyle/>
          <a:p>
            <a:r>
              <a:rPr lang="hu-HU" b="0" dirty="0" err="1" smtClean="0"/>
              <a:t>Optimalizációs</a:t>
            </a:r>
            <a:r>
              <a:rPr lang="hu-HU" b="0" dirty="0" smtClean="0"/>
              <a:t> feladatok </a:t>
            </a:r>
          </a:p>
          <a:p>
            <a:r>
              <a:rPr lang="hu-HU" b="0" dirty="0" smtClean="0"/>
              <a:t>Optimális megoldás megtalálása nagyon lassú (</a:t>
            </a:r>
            <a:r>
              <a:rPr lang="hu-HU" b="0" dirty="0" err="1" smtClean="0"/>
              <a:t>NP-teljes</a:t>
            </a:r>
            <a:r>
              <a:rPr lang="hu-HU" b="0" dirty="0" smtClean="0"/>
              <a:t>)</a:t>
            </a:r>
          </a:p>
          <a:p>
            <a:r>
              <a:rPr lang="hu-HU" dirty="0" smtClean="0"/>
              <a:t>Közelítő algoritmusok</a:t>
            </a:r>
            <a:r>
              <a:rPr lang="hu-HU" b="0" dirty="0" smtClean="0"/>
              <a:t>:</a:t>
            </a:r>
          </a:p>
          <a:p>
            <a:pPr lvl="1"/>
            <a:r>
              <a:rPr lang="hu-HU" b="0" dirty="0" err="1" smtClean="0"/>
              <a:t>polinomiális</a:t>
            </a:r>
            <a:r>
              <a:rPr lang="hu-HU" b="0" dirty="0" smtClean="0"/>
              <a:t> futásidő</a:t>
            </a:r>
          </a:p>
          <a:p>
            <a:pPr lvl="1"/>
            <a:r>
              <a:rPr lang="hu-HU" b="0" dirty="0" smtClean="0"/>
              <a:t>optimálishoz közeli megoldás</a:t>
            </a:r>
          </a:p>
          <a:p>
            <a:pPr marL="457200" lvl="1" indent="0">
              <a:buNone/>
            </a:pP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809683748"/>
      </p:ext>
    </p:extLst>
  </p:cSld>
  <p:clrMapOvr>
    <a:masterClrMapping/>
  </p:clrMapOvr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66597</TotalTime>
  <Words>603</Words>
  <Application>Microsoft Office PowerPoint</Application>
  <PresentationFormat>Diavetítés a képernyőre (4:3 oldalarány)</PresentationFormat>
  <Paragraphs>120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2_Alapértelmezett terv</vt:lpstr>
      <vt:lpstr>Algoritmusok és Adatszerkezetek I.</vt:lpstr>
      <vt:lpstr>Véletlenített algoritmusok</vt:lpstr>
      <vt:lpstr>PowerPoint bemutató</vt:lpstr>
      <vt:lpstr>Gyorsrendezés (quick sort)</vt:lpstr>
      <vt:lpstr>PowerPoint bemutató</vt:lpstr>
      <vt:lpstr>Véletlenített gyorsrendezés</vt:lpstr>
      <vt:lpstr>Véletlenített algoritmusok</vt:lpstr>
      <vt:lpstr>Közelítő algoritmusok</vt:lpstr>
      <vt:lpstr>Közelítő algoritmusok</vt:lpstr>
      <vt:lpstr>Minimális lefedő csúcshalmaz</vt:lpstr>
      <vt:lpstr>Minimális lefedő csúcshalmaz</vt:lpstr>
      <vt:lpstr>Közelítő algoritmus  minimális lefedő csúcshalmazra </vt:lpstr>
      <vt:lpstr>PowerPoint bemutató</vt:lpstr>
      <vt:lpstr>Közelítő algoritmusok teljesítménye</vt:lpstr>
      <vt:lpstr>Utazó ügynök probléma (traveling salesman problem, TSP)</vt:lpstr>
      <vt:lpstr>Utazó ügynök probléma (traveling salesman problem, TSP)</vt:lpstr>
      <vt:lpstr>Egy közelítő algoritmus TSPre</vt:lpstr>
      <vt:lpstr>Egy közelítő algoritmus TSPre</vt:lpstr>
      <vt:lpstr>Véletlenített közelítő algoritmsuok</vt:lpstr>
      <vt:lpstr>Online algoritmusok</vt:lpstr>
      <vt:lpstr>Online algoritmusok</vt:lpstr>
      <vt:lpstr>Portfólió választás</vt:lpstr>
      <vt:lpstr>PowerPoint bemutató</vt:lpstr>
      <vt:lpstr>Síbérlési feladat</vt:lpstr>
      <vt:lpstr>Síbérlési feladat</vt:lpstr>
      <vt:lpstr>Síbérlési feladat</vt:lpstr>
      <vt:lpstr>V-algoritmus</vt:lpstr>
      <vt:lpstr>Online algoritmusok hatékonysága</vt:lpstr>
      <vt:lpstr>V=B algoritmus versenyképessége</vt:lpstr>
      <vt:lpstr>Online síbérlési feladat alsó korlátja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355</cp:revision>
  <dcterms:created xsi:type="dcterms:W3CDTF">2013-02-04T20:13:58Z</dcterms:created>
  <dcterms:modified xsi:type="dcterms:W3CDTF">2017-11-27T22:57:54Z</dcterms:modified>
</cp:coreProperties>
</file>