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8"/>
  </p:notesMasterIdLst>
  <p:sldIdLst>
    <p:sldId id="256" r:id="rId2"/>
    <p:sldId id="422" r:id="rId3"/>
    <p:sldId id="419" r:id="rId4"/>
    <p:sldId id="421" r:id="rId5"/>
    <p:sldId id="424" r:id="rId6"/>
    <p:sldId id="425" r:id="rId7"/>
    <p:sldId id="420" r:id="rId8"/>
    <p:sldId id="436" r:id="rId9"/>
    <p:sldId id="427" r:id="rId10"/>
    <p:sldId id="437" r:id="rId11"/>
    <p:sldId id="402" r:id="rId12"/>
    <p:sldId id="403" r:id="rId13"/>
    <p:sldId id="428" r:id="rId14"/>
    <p:sldId id="429" r:id="rId15"/>
    <p:sldId id="430" r:id="rId16"/>
    <p:sldId id="431" r:id="rId17"/>
    <p:sldId id="432" r:id="rId18"/>
    <p:sldId id="404" r:id="rId19"/>
    <p:sldId id="464" r:id="rId20"/>
    <p:sldId id="438" r:id="rId21"/>
    <p:sldId id="433" r:id="rId22"/>
    <p:sldId id="439" r:id="rId23"/>
    <p:sldId id="440" r:id="rId24"/>
    <p:sldId id="435" r:id="rId25"/>
    <p:sldId id="441" r:id="rId26"/>
    <p:sldId id="442" r:id="rId27"/>
    <p:sldId id="443" r:id="rId28"/>
    <p:sldId id="444" r:id="rId29"/>
    <p:sldId id="445" r:id="rId30"/>
    <p:sldId id="446" r:id="rId31"/>
    <p:sldId id="447" r:id="rId32"/>
    <p:sldId id="448" r:id="rId33"/>
    <p:sldId id="449" r:id="rId34"/>
    <p:sldId id="451" r:id="rId35"/>
    <p:sldId id="453" r:id="rId36"/>
    <p:sldId id="456" r:id="rId37"/>
    <p:sldId id="455" r:id="rId38"/>
    <p:sldId id="454" r:id="rId39"/>
    <p:sldId id="457" r:id="rId40"/>
    <p:sldId id="458" r:id="rId41"/>
    <p:sldId id="459" r:id="rId42"/>
    <p:sldId id="460" r:id="rId43"/>
    <p:sldId id="461" r:id="rId44"/>
    <p:sldId id="462" r:id="rId45"/>
    <p:sldId id="463" r:id="rId46"/>
    <p:sldId id="418" r:id="rId47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Közepesen sötét stílus 4 – 5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Közepesen sötét stílus 4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673" autoAdjust="0"/>
  </p:normalViewPr>
  <p:slideViewPr>
    <p:cSldViewPr>
      <p:cViewPr varScale="1">
        <p:scale>
          <a:sx n="87" d="100"/>
          <a:sy n="87" d="100"/>
        </p:scale>
        <p:origin x="-773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389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noProof="0" smtClean="0"/>
              <a:t>Mintaszöveg szerkesztése</a:t>
            </a:r>
          </a:p>
          <a:p>
            <a:pPr lvl="1"/>
            <a:r>
              <a:rPr lang="hu-HU" altLang="hu-HU" noProof="0" smtClean="0"/>
              <a:t>Második szint</a:t>
            </a:r>
          </a:p>
          <a:p>
            <a:pPr lvl="2"/>
            <a:r>
              <a:rPr lang="hu-HU" altLang="hu-HU" noProof="0" smtClean="0"/>
              <a:t>Harmadik szint</a:t>
            </a:r>
          </a:p>
          <a:p>
            <a:pPr lvl="3"/>
            <a:r>
              <a:rPr lang="hu-HU" altLang="hu-HU" noProof="0" smtClean="0"/>
              <a:t>Negyedik szint</a:t>
            </a:r>
          </a:p>
          <a:p>
            <a:pPr lvl="4"/>
            <a:r>
              <a:rPr lang="hu-HU" altLang="hu-HU" noProof="0" smtClean="0"/>
              <a:t>Ötödik szint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CA634A0-59D3-4E16-9E7B-DB8CB5FCB5B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28714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48690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54029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1855787" cy="567531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58888" y="274638"/>
            <a:ext cx="5419725" cy="567531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87355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41554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00124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58888" y="1600200"/>
            <a:ext cx="3636962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48250" y="1600200"/>
            <a:ext cx="3638550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5278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14632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818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2352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52271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76019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274638"/>
            <a:ext cx="74279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1600200"/>
            <a:ext cx="7427912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7705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333333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ZfCfTYZJWtI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eQ8pwjQxTM" TargetMode="External"/><Relationship Id="rId2" Type="http://schemas.openxmlformats.org/officeDocument/2006/relationships/hyperlink" Target="https://visualgo.net/en/sort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549275"/>
            <a:ext cx="7772400" cy="1470025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Algoritmusok és Adatszerkezetek I.</a:t>
            </a:r>
            <a:endParaRPr lang="hu-HU" altLang="hu-HU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664" y="2708920"/>
            <a:ext cx="7128792" cy="1752600"/>
          </a:xfrm>
        </p:spPr>
        <p:txBody>
          <a:bodyPr/>
          <a:lstStyle/>
          <a:p>
            <a:pPr eaLnBrk="1" hangingPunct="1"/>
            <a:r>
              <a:rPr lang="hu-HU" altLang="hu-HU" dirty="0" smtClean="0"/>
              <a:t>Oszd meg és uralkodj!</a:t>
            </a:r>
            <a:endParaRPr lang="hu-HU" altLang="hu-HU" dirty="0" smtClean="0"/>
          </a:p>
        </p:txBody>
      </p:sp>
      <p:sp>
        <p:nvSpPr>
          <p:cNvPr id="2" name="Szövegdoboz 1"/>
          <p:cNvSpPr txBox="1"/>
          <p:nvPr/>
        </p:nvSpPr>
        <p:spPr>
          <a:xfrm>
            <a:off x="3851920" y="4653136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00" dirty="0" smtClean="0"/>
              <a:t>2017. szeptember 12.</a:t>
            </a:r>
            <a:endParaRPr lang="hu-H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9632" y="1772816"/>
            <a:ext cx="7427912" cy="4349750"/>
          </a:xfrm>
        </p:spPr>
        <p:txBody>
          <a:bodyPr/>
          <a:lstStyle/>
          <a:p>
            <a:r>
              <a:rPr lang="hu-HU" sz="2800" dirty="0" smtClean="0"/>
              <a:t>Felosztás</a:t>
            </a:r>
            <a:r>
              <a:rPr lang="hu-HU" sz="2800" b="0" dirty="0" smtClean="0"/>
              <a:t>: hogyan osztjuk a feladatot több részfeladatra</a:t>
            </a:r>
          </a:p>
          <a:p>
            <a:r>
              <a:rPr lang="hu-HU" sz="2800" dirty="0" smtClean="0"/>
              <a:t>Uralkodás</a:t>
            </a:r>
            <a:r>
              <a:rPr lang="hu-HU" sz="2800" b="0" dirty="0" smtClean="0"/>
              <a:t>: </a:t>
            </a:r>
            <a:r>
              <a:rPr lang="hu-HU" sz="2800" b="0" dirty="0"/>
              <a:t>a </a:t>
            </a:r>
            <a:r>
              <a:rPr lang="hu-HU" sz="2800" b="0" dirty="0" smtClean="0"/>
              <a:t>részfeladatokat </a:t>
            </a:r>
            <a:r>
              <a:rPr lang="hu-HU" sz="2800" b="0" dirty="0"/>
              <a:t>rekurzív módon </a:t>
            </a:r>
            <a:r>
              <a:rPr lang="hu-HU" sz="2800" b="0" dirty="0" smtClean="0"/>
              <a:t>megoldjuk. </a:t>
            </a:r>
            <a:r>
              <a:rPr lang="hu-HU" sz="2800" b="0" dirty="0"/>
              <a:t>Ha a részfeladatok </a:t>
            </a:r>
            <a:r>
              <a:rPr lang="hu-HU" sz="2800" b="0" dirty="0" smtClean="0"/>
              <a:t>mérete elég </a:t>
            </a:r>
            <a:r>
              <a:rPr lang="hu-HU" sz="2800" b="0" dirty="0"/>
              <a:t>kicsi, akkor közvetlenül megoldja a </a:t>
            </a:r>
            <a:r>
              <a:rPr lang="hu-HU" sz="2800" b="0" dirty="0" smtClean="0"/>
              <a:t>részfeladatokat</a:t>
            </a:r>
            <a:r>
              <a:rPr lang="hu-HU" sz="2800" b="0" dirty="0"/>
              <a:t>.</a:t>
            </a:r>
            <a:endParaRPr lang="hu-HU" sz="2800" b="0" dirty="0" smtClean="0"/>
          </a:p>
          <a:p>
            <a:r>
              <a:rPr lang="hu-HU" sz="2800" dirty="0" smtClean="0"/>
              <a:t>Összevonás</a:t>
            </a:r>
            <a:r>
              <a:rPr lang="hu-HU" sz="2800" b="0" dirty="0" smtClean="0"/>
              <a:t>: a </a:t>
            </a:r>
            <a:r>
              <a:rPr lang="hu-HU" sz="2800" b="0" dirty="0" smtClean="0"/>
              <a:t>részfeladatok </a:t>
            </a:r>
            <a:r>
              <a:rPr lang="hu-HU" sz="2800" b="0" dirty="0"/>
              <a:t>megoldásait </a:t>
            </a:r>
            <a:r>
              <a:rPr lang="hu-HU" sz="2800" b="0" dirty="0" smtClean="0"/>
              <a:t>összevonjuk az </a:t>
            </a:r>
            <a:r>
              <a:rPr lang="hu-HU" sz="2800" b="0" dirty="0"/>
              <a:t>eredeti feladat megoldásává</a:t>
            </a:r>
            <a:endParaRPr lang="hu-HU" sz="2800" b="0" dirty="0" smtClean="0"/>
          </a:p>
          <a:p>
            <a:endParaRPr lang="hu-HU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Oszd meg és uralkodj lépései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4743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2800" dirty="0" smtClean="0"/>
              <a:t>Felosztás</a:t>
            </a:r>
            <a:r>
              <a:rPr lang="hu-HU" sz="2800" b="0" dirty="0" smtClean="0"/>
              <a:t>: n elemű sorozatot felosztjuk két (n-1)/2 elemű részsorozatra</a:t>
            </a:r>
          </a:p>
          <a:p>
            <a:pPr marL="0" indent="0">
              <a:buNone/>
            </a:pPr>
            <a:r>
              <a:rPr lang="hu-HU" sz="2800" dirty="0" smtClean="0"/>
              <a:t>Uralkodás</a:t>
            </a:r>
            <a:r>
              <a:rPr lang="hu-HU" sz="2800" b="0" dirty="0" smtClean="0"/>
              <a:t>: elég az egyik részsorozatban csúcsot keresni, tegyük rekurzívan</a:t>
            </a:r>
          </a:p>
          <a:p>
            <a:pPr marL="0" indent="0">
              <a:buNone/>
            </a:pPr>
            <a:r>
              <a:rPr lang="hu-HU" sz="2800" dirty="0" smtClean="0"/>
              <a:t>Összevonás</a:t>
            </a:r>
            <a:r>
              <a:rPr lang="hu-HU" sz="2800" b="0" dirty="0" smtClean="0"/>
              <a:t>: ha csúcsot találtunk adjuk vissza</a:t>
            </a:r>
            <a:endParaRPr lang="hu-HU" sz="2800" b="0" dirty="0"/>
          </a:p>
          <a:p>
            <a:pPr marL="0" indent="0">
              <a:buNone/>
            </a:pPr>
            <a:endParaRPr lang="hu-HU" b="0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1007233" y="260648"/>
            <a:ext cx="7705600" cy="1143000"/>
          </a:xfrm>
        </p:spPr>
        <p:txBody>
          <a:bodyPr/>
          <a:lstStyle/>
          <a:p>
            <a:r>
              <a:rPr lang="hu-HU" sz="3600" dirty="0" smtClean="0"/>
              <a:t>Felező csúcskereső algoritmus –</a:t>
            </a:r>
            <a:br>
              <a:rPr lang="hu-HU" sz="3600" dirty="0" smtClean="0"/>
            </a:br>
            <a:r>
              <a:rPr lang="hu-HU" sz="3600" dirty="0" smtClean="0"/>
              <a:t>egy </a:t>
            </a:r>
            <a:r>
              <a:rPr lang="hu-HU" sz="3600" dirty="0" err="1" smtClean="0"/>
              <a:t>oszd-meg-és-uralkodj</a:t>
            </a:r>
            <a:r>
              <a:rPr lang="hu-HU" sz="3600" dirty="0" smtClean="0"/>
              <a:t> algoritmus </a:t>
            </a:r>
            <a:endParaRPr lang="hu-HU" sz="4000" dirty="0"/>
          </a:p>
        </p:txBody>
      </p:sp>
      <p:graphicFrame>
        <p:nvGraphicFramePr>
          <p:cNvPr id="5" name="Tartalom hely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1260963"/>
              </p:ext>
            </p:extLst>
          </p:nvPr>
        </p:nvGraphicFramePr>
        <p:xfrm>
          <a:off x="4427984" y="4899764"/>
          <a:ext cx="417646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6638"/>
                <a:gridCol w="596638"/>
                <a:gridCol w="596638"/>
                <a:gridCol w="596638"/>
                <a:gridCol w="596638"/>
                <a:gridCol w="596638"/>
                <a:gridCol w="5966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5</a:t>
                      </a:r>
                      <a:endParaRPr lang="hu-H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cxnSp>
        <p:nvCxnSpPr>
          <p:cNvPr id="7" name="Egyenes összekötő nyíllal 6"/>
          <p:cNvCxnSpPr>
            <a:endCxn id="5" idx="2"/>
          </p:cNvCxnSpPr>
          <p:nvPr/>
        </p:nvCxnSpPr>
        <p:spPr bwMode="auto">
          <a:xfrm flipV="1">
            <a:off x="6516217" y="5270604"/>
            <a:ext cx="0" cy="4932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9" name="Tartalom hely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5586768"/>
              </p:ext>
            </p:extLst>
          </p:nvPr>
        </p:nvGraphicFramePr>
        <p:xfrm>
          <a:off x="4427984" y="4899764"/>
          <a:ext cx="417646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6638"/>
                <a:gridCol w="596638"/>
                <a:gridCol w="596638"/>
                <a:gridCol w="596638"/>
                <a:gridCol w="596638"/>
                <a:gridCol w="596638"/>
                <a:gridCol w="5966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5</a:t>
                      </a:r>
                      <a:endParaRPr lang="hu-H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0" name="Egyenes összekötő nyíllal 9"/>
          <p:cNvCxnSpPr/>
          <p:nvPr/>
        </p:nvCxnSpPr>
        <p:spPr bwMode="auto">
          <a:xfrm flipV="1">
            <a:off x="5292080" y="5270604"/>
            <a:ext cx="0" cy="4932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1" name="Tartalom hely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9326076"/>
              </p:ext>
            </p:extLst>
          </p:nvPr>
        </p:nvGraphicFramePr>
        <p:xfrm>
          <a:off x="4427984" y="4899764"/>
          <a:ext cx="417646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6638"/>
                <a:gridCol w="596638"/>
                <a:gridCol w="596638"/>
                <a:gridCol w="596638"/>
                <a:gridCol w="596638"/>
                <a:gridCol w="596638"/>
                <a:gridCol w="5966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5</a:t>
                      </a:r>
                      <a:endParaRPr lang="hu-H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2" name="Egyenes összekötő nyíllal 11"/>
          <p:cNvCxnSpPr/>
          <p:nvPr/>
        </p:nvCxnSpPr>
        <p:spPr bwMode="auto">
          <a:xfrm flipV="1">
            <a:off x="5940152" y="5259804"/>
            <a:ext cx="0" cy="4932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" name="Picture 2" descr="Image result for peak fin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87" y="4520370"/>
            <a:ext cx="2928003" cy="231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82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19672" y="1600200"/>
            <a:ext cx="7067128" cy="4349750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sz="1200" dirty="0" smtClean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200" dirty="0" smtClean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Integer </a:t>
            </a:r>
            <a:r>
              <a:rPr lang="en-US" sz="1200" dirty="0" err="1" smtClean="0">
                <a:solidFill>
                  <a:srgbClr val="000000"/>
                </a:solidFill>
                <a:latin typeface="Consolas"/>
              </a:rPr>
              <a:t>find_a_peak</a:t>
            </a: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200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[] </a:t>
            </a:r>
            <a:r>
              <a:rPr lang="en-US" sz="1200" dirty="0" smtClean="0">
                <a:solidFill>
                  <a:srgbClr val="6A3E3E"/>
                </a:solidFill>
                <a:latin typeface="Consolas"/>
              </a:rPr>
              <a:t>a</a:t>
            </a: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){</a:t>
            </a:r>
          </a:p>
          <a:p>
            <a:pPr marL="0" indent="0">
              <a:buNone/>
            </a:pPr>
            <a:r>
              <a:rPr lang="hu-HU" sz="1200" dirty="0" smtClean="0">
                <a:solidFill>
                  <a:srgbClr val="3F7F5F"/>
                </a:solidFill>
                <a:latin typeface="Consolas"/>
              </a:rPr>
              <a:t>  // határesetek kezelése ugyanaz, mint a lassú verzióban!</a:t>
            </a:r>
          </a:p>
          <a:p>
            <a:pPr marL="0" indent="0">
              <a:buNone/>
            </a:pPr>
            <a:r>
              <a:rPr lang="hu-HU" sz="1200" dirty="0" smtClean="0">
                <a:latin typeface="Consolas"/>
              </a:rPr>
              <a:t>  </a:t>
            </a:r>
          </a:p>
          <a:p>
            <a:pPr marL="0" indent="0">
              <a:buNone/>
            </a:pPr>
            <a:r>
              <a:rPr lang="hu-HU" sz="1200" dirty="0" smtClean="0">
                <a:solidFill>
                  <a:srgbClr val="3F7F5F"/>
                </a:solidFill>
                <a:latin typeface="Consolas"/>
              </a:rPr>
              <a:t>  // algoritmus:</a:t>
            </a:r>
          </a:p>
          <a:p>
            <a:pPr marL="0" indent="0">
              <a:buNone/>
            </a:pPr>
            <a:r>
              <a:rPr lang="hu-HU" sz="1200" dirty="0" smtClean="0">
                <a:solidFill>
                  <a:srgbClr val="7F0055"/>
                </a:solidFill>
                <a:latin typeface="Consolas"/>
              </a:rPr>
              <a:t>  int</a:t>
            </a:r>
            <a:r>
              <a:rPr lang="hu-HU" sz="12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200" dirty="0" err="1">
                <a:solidFill>
                  <a:srgbClr val="6A3E3E"/>
                </a:solidFill>
                <a:latin typeface="Consolas"/>
              </a:rPr>
              <a:t>lo</a:t>
            </a:r>
            <a:r>
              <a:rPr lang="hu-HU" sz="1200" dirty="0">
                <a:solidFill>
                  <a:srgbClr val="000000"/>
                </a:solidFill>
                <a:latin typeface="Consolas"/>
              </a:rPr>
              <a:t> = 1;</a:t>
            </a:r>
          </a:p>
          <a:p>
            <a:pPr marL="0" indent="0">
              <a:buNone/>
            </a:pPr>
            <a:r>
              <a:rPr lang="hu-HU" sz="1200" dirty="0" smtClean="0">
                <a:solidFill>
                  <a:srgbClr val="7F0055"/>
                </a:solidFill>
                <a:latin typeface="Consolas"/>
              </a:rPr>
              <a:t>  int</a:t>
            </a:r>
            <a:r>
              <a:rPr lang="hu-HU" sz="12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200" dirty="0" err="1">
                <a:solidFill>
                  <a:srgbClr val="6A3E3E"/>
                </a:solidFill>
                <a:latin typeface="Consolas"/>
              </a:rPr>
              <a:t>hi</a:t>
            </a:r>
            <a:r>
              <a:rPr lang="hu-HU" sz="12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hu-HU" sz="1200" dirty="0" err="1">
                <a:solidFill>
                  <a:srgbClr val="6A3E3E"/>
                </a:solidFill>
                <a:latin typeface="Consolas"/>
              </a:rPr>
              <a:t>a</a:t>
            </a:r>
            <a:r>
              <a:rPr lang="hu-HU" sz="1200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hu-HU" sz="1200" dirty="0" err="1">
                <a:solidFill>
                  <a:srgbClr val="0000C0"/>
                </a:solidFill>
                <a:latin typeface="Consolas"/>
              </a:rPr>
              <a:t>length</a:t>
            </a:r>
            <a:r>
              <a:rPr lang="hu-HU" sz="1200" dirty="0">
                <a:solidFill>
                  <a:srgbClr val="000000"/>
                </a:solidFill>
                <a:latin typeface="Consolas"/>
              </a:rPr>
              <a:t> - 2;</a:t>
            </a:r>
          </a:p>
          <a:p>
            <a:pPr marL="0" indent="0">
              <a:buNone/>
            </a:pPr>
            <a:r>
              <a:rPr lang="hu-HU" sz="1200" dirty="0" smtClean="0">
                <a:solidFill>
                  <a:srgbClr val="7F0055"/>
                </a:solidFill>
                <a:latin typeface="Consolas"/>
              </a:rPr>
              <a:t>  </a:t>
            </a:r>
            <a:r>
              <a:rPr lang="hu-HU" sz="1200" dirty="0" err="1" smtClean="0">
                <a:solidFill>
                  <a:srgbClr val="7F0055"/>
                </a:solidFill>
                <a:latin typeface="Consolas"/>
              </a:rPr>
              <a:t>while</a:t>
            </a:r>
            <a:r>
              <a:rPr lang="hu-HU" sz="12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2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1200" dirty="0" err="1">
                <a:solidFill>
                  <a:srgbClr val="6A3E3E"/>
                </a:solidFill>
                <a:latin typeface="Consolas"/>
              </a:rPr>
              <a:t>lo</a:t>
            </a:r>
            <a:r>
              <a:rPr lang="hu-HU" sz="1200" dirty="0">
                <a:solidFill>
                  <a:srgbClr val="000000"/>
                </a:solidFill>
                <a:latin typeface="Consolas"/>
              </a:rPr>
              <a:t> &lt;= </a:t>
            </a:r>
            <a:r>
              <a:rPr lang="hu-HU" sz="1200" dirty="0" err="1">
                <a:solidFill>
                  <a:srgbClr val="6A3E3E"/>
                </a:solidFill>
                <a:latin typeface="Consolas"/>
              </a:rPr>
              <a:t>hi</a:t>
            </a:r>
            <a:r>
              <a:rPr lang="hu-HU" sz="1200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pPr marL="0" indent="0">
              <a:buNone/>
            </a:pPr>
            <a:r>
              <a:rPr lang="hu-HU" sz="1200" dirty="0" smtClean="0">
                <a:solidFill>
                  <a:srgbClr val="3F7F5F"/>
                </a:solidFill>
                <a:latin typeface="Consolas"/>
              </a:rPr>
              <a:t>    //kell lennie </a:t>
            </a:r>
            <a:r>
              <a:rPr lang="hu-HU" sz="1200" dirty="0" err="1" smtClean="0">
                <a:solidFill>
                  <a:srgbClr val="3F7F5F"/>
                </a:solidFill>
                <a:latin typeface="Consolas"/>
              </a:rPr>
              <a:t>csucsnak</a:t>
            </a:r>
            <a:r>
              <a:rPr lang="hu-HU" sz="1200" dirty="0" smtClean="0">
                <a:solidFill>
                  <a:srgbClr val="3F7F5F"/>
                </a:solidFill>
                <a:latin typeface="Consolas"/>
              </a:rPr>
              <a:t> az a[</a:t>
            </a:r>
            <a:r>
              <a:rPr lang="hu-HU" sz="1200" dirty="0" err="1" smtClean="0">
                <a:solidFill>
                  <a:srgbClr val="3F7F5F"/>
                </a:solidFill>
                <a:latin typeface="Consolas"/>
              </a:rPr>
              <a:t>lo..hi</a:t>
            </a:r>
            <a:r>
              <a:rPr lang="hu-HU" sz="1200" dirty="0" smtClean="0">
                <a:solidFill>
                  <a:srgbClr val="3F7F5F"/>
                </a:solidFill>
                <a:latin typeface="Consolas"/>
              </a:rPr>
              <a:t>]</a:t>
            </a:r>
            <a:r>
              <a:rPr lang="hu-HU" sz="1200" dirty="0" err="1" smtClean="0">
                <a:solidFill>
                  <a:srgbClr val="3F7F5F"/>
                </a:solidFill>
                <a:latin typeface="Consolas"/>
              </a:rPr>
              <a:t>-ban</a:t>
            </a:r>
            <a:endParaRPr lang="hu-HU" sz="1200" dirty="0" smtClean="0">
              <a:solidFill>
                <a:srgbClr val="3F7F5F"/>
              </a:solidFill>
              <a:latin typeface="Consolas"/>
            </a:endParaRPr>
          </a:p>
          <a:p>
            <a:pPr marL="0" indent="0">
              <a:buNone/>
            </a:pPr>
            <a:r>
              <a:rPr lang="hu-HU" sz="1200" dirty="0" smtClean="0">
                <a:solidFill>
                  <a:srgbClr val="7F0055"/>
                </a:solidFill>
                <a:latin typeface="Consolas"/>
              </a:rPr>
              <a:t>    int</a:t>
            </a:r>
            <a:r>
              <a:rPr lang="hu-HU" sz="12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200" dirty="0">
                <a:solidFill>
                  <a:srgbClr val="6A3E3E"/>
                </a:solidFill>
                <a:latin typeface="Consolas"/>
              </a:rPr>
              <a:t>mid</a:t>
            </a:r>
            <a:r>
              <a:rPr lang="hu-HU" sz="12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hu-HU" sz="1200" dirty="0" err="1">
                <a:solidFill>
                  <a:srgbClr val="6A3E3E"/>
                </a:solidFill>
                <a:latin typeface="Consolas"/>
              </a:rPr>
              <a:t>lo</a:t>
            </a:r>
            <a:r>
              <a:rPr lang="hu-HU" sz="1200" dirty="0">
                <a:solidFill>
                  <a:srgbClr val="000000"/>
                </a:solidFill>
                <a:latin typeface="Consolas"/>
              </a:rPr>
              <a:t> + (</a:t>
            </a:r>
            <a:r>
              <a:rPr lang="hu-HU" sz="1200" dirty="0" err="1">
                <a:solidFill>
                  <a:srgbClr val="6A3E3E"/>
                </a:solidFill>
                <a:latin typeface="Consolas"/>
              </a:rPr>
              <a:t>hi</a:t>
            </a:r>
            <a:r>
              <a:rPr lang="hu-HU" sz="1200" dirty="0">
                <a:solidFill>
                  <a:srgbClr val="000000"/>
                </a:solidFill>
                <a:latin typeface="Consolas"/>
              </a:rPr>
              <a:t> - </a:t>
            </a:r>
            <a:r>
              <a:rPr lang="hu-HU" sz="1200" dirty="0" err="1">
                <a:solidFill>
                  <a:srgbClr val="6A3E3E"/>
                </a:solidFill>
                <a:latin typeface="Consolas"/>
              </a:rPr>
              <a:t>lo</a:t>
            </a:r>
            <a:r>
              <a:rPr lang="hu-HU" sz="1200" dirty="0">
                <a:solidFill>
                  <a:srgbClr val="000000"/>
                </a:solidFill>
                <a:latin typeface="Consolas"/>
              </a:rPr>
              <a:t>) / 2;</a:t>
            </a:r>
          </a:p>
          <a:p>
            <a:pPr marL="0" indent="0">
              <a:buNone/>
            </a:pPr>
            <a:r>
              <a:rPr lang="hu-HU" sz="1200" dirty="0" smtClean="0">
                <a:solidFill>
                  <a:srgbClr val="7F0055"/>
                </a:solidFill>
                <a:latin typeface="Consolas"/>
              </a:rPr>
              <a:t>    </a:t>
            </a:r>
            <a:r>
              <a:rPr lang="hu-HU" sz="1200" dirty="0" err="1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hu-HU" sz="12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2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1200" dirty="0">
                <a:solidFill>
                  <a:srgbClr val="6A3E3E"/>
                </a:solidFill>
                <a:latin typeface="Consolas"/>
              </a:rPr>
              <a:t>a</a:t>
            </a:r>
            <a:r>
              <a:rPr lang="hu-HU" sz="1200" dirty="0">
                <a:solidFill>
                  <a:srgbClr val="000000"/>
                </a:solidFill>
                <a:latin typeface="Consolas"/>
              </a:rPr>
              <a:t>[</a:t>
            </a:r>
            <a:r>
              <a:rPr lang="hu-HU" sz="1200" dirty="0">
                <a:solidFill>
                  <a:srgbClr val="6A3E3E"/>
                </a:solidFill>
                <a:latin typeface="Consolas"/>
              </a:rPr>
              <a:t>mid</a:t>
            </a:r>
            <a:r>
              <a:rPr lang="hu-HU" sz="1200" dirty="0">
                <a:solidFill>
                  <a:srgbClr val="000000"/>
                </a:solidFill>
                <a:latin typeface="Consolas"/>
              </a:rPr>
              <a:t>] &lt; </a:t>
            </a:r>
            <a:r>
              <a:rPr lang="hu-HU" sz="1200" dirty="0">
                <a:solidFill>
                  <a:srgbClr val="6A3E3E"/>
                </a:solidFill>
                <a:latin typeface="Consolas"/>
              </a:rPr>
              <a:t>a</a:t>
            </a:r>
            <a:r>
              <a:rPr lang="hu-HU" sz="1200" dirty="0">
                <a:solidFill>
                  <a:srgbClr val="000000"/>
                </a:solidFill>
                <a:latin typeface="Consolas"/>
              </a:rPr>
              <a:t>[</a:t>
            </a:r>
            <a:r>
              <a:rPr lang="hu-HU" sz="1200" dirty="0">
                <a:solidFill>
                  <a:srgbClr val="6A3E3E"/>
                </a:solidFill>
                <a:latin typeface="Consolas"/>
              </a:rPr>
              <a:t>mid</a:t>
            </a:r>
            <a:r>
              <a:rPr lang="hu-HU" sz="1200" dirty="0">
                <a:solidFill>
                  <a:srgbClr val="000000"/>
                </a:solidFill>
                <a:latin typeface="Consolas"/>
              </a:rPr>
              <a:t> - 1])</a:t>
            </a:r>
          </a:p>
          <a:p>
            <a:pPr marL="0" indent="0">
              <a:buNone/>
            </a:pPr>
            <a:r>
              <a:rPr lang="hu-HU" sz="1200" dirty="0" smtClean="0">
                <a:solidFill>
                  <a:srgbClr val="6A3E3E"/>
                </a:solidFill>
                <a:latin typeface="Consolas"/>
              </a:rPr>
              <a:t>      </a:t>
            </a:r>
            <a:r>
              <a:rPr lang="hu-HU" sz="1200" dirty="0" err="1" smtClean="0">
                <a:solidFill>
                  <a:srgbClr val="6A3E3E"/>
                </a:solidFill>
                <a:latin typeface="Consolas"/>
              </a:rPr>
              <a:t>hi</a:t>
            </a:r>
            <a:r>
              <a:rPr lang="hu-HU" sz="1200" dirty="0" smtClean="0">
                <a:solidFill>
                  <a:srgbClr val="000000"/>
                </a:solidFill>
                <a:latin typeface="Consolas"/>
              </a:rPr>
              <a:t> = </a:t>
            </a:r>
            <a:r>
              <a:rPr lang="hu-HU" sz="1200" dirty="0" smtClean="0">
                <a:solidFill>
                  <a:srgbClr val="6A3E3E"/>
                </a:solidFill>
                <a:latin typeface="Consolas"/>
              </a:rPr>
              <a:t>mid</a:t>
            </a:r>
            <a:r>
              <a:rPr lang="hu-HU" sz="1200" dirty="0" smtClean="0">
                <a:solidFill>
                  <a:srgbClr val="000000"/>
                </a:solidFill>
                <a:latin typeface="Consolas"/>
              </a:rPr>
              <a:t> - 1;</a:t>
            </a:r>
          </a:p>
          <a:p>
            <a:pPr marL="0" indent="0">
              <a:buNone/>
            </a:pPr>
            <a:r>
              <a:rPr lang="hu-HU" sz="1200" dirty="0" smtClean="0">
                <a:solidFill>
                  <a:srgbClr val="7F0055"/>
                </a:solidFill>
                <a:latin typeface="Consolas"/>
              </a:rPr>
              <a:t>    </a:t>
            </a:r>
            <a:r>
              <a:rPr lang="en-US" sz="1200" dirty="0" smtClean="0">
                <a:solidFill>
                  <a:srgbClr val="7F0055"/>
                </a:solidFill>
                <a:latin typeface="Consolas"/>
              </a:rPr>
              <a:t>else</a:t>
            </a:r>
            <a:r>
              <a:rPr lang="en-US" sz="12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200" dirty="0">
                <a:solidFill>
                  <a:srgbClr val="7F0055"/>
                </a:solidFill>
                <a:latin typeface="Consolas"/>
              </a:rPr>
              <a:t>if</a:t>
            </a:r>
            <a:r>
              <a:rPr lang="en-US" sz="1200" dirty="0">
                <a:solidFill>
                  <a:srgbClr val="000000"/>
                </a:solidFill>
                <a:latin typeface="Consolas"/>
              </a:rPr>
              <a:t> (</a:t>
            </a:r>
            <a:r>
              <a:rPr lang="en-US" sz="1200" dirty="0">
                <a:solidFill>
                  <a:srgbClr val="6A3E3E"/>
                </a:solidFill>
                <a:latin typeface="Consolas"/>
              </a:rPr>
              <a:t>a</a:t>
            </a:r>
            <a:r>
              <a:rPr lang="en-US" sz="1200" dirty="0">
                <a:solidFill>
                  <a:srgbClr val="000000"/>
                </a:solidFill>
                <a:latin typeface="Consolas"/>
              </a:rPr>
              <a:t>[</a:t>
            </a:r>
            <a:r>
              <a:rPr lang="en-US" sz="1200" dirty="0">
                <a:solidFill>
                  <a:srgbClr val="6A3E3E"/>
                </a:solidFill>
                <a:latin typeface="Consolas"/>
              </a:rPr>
              <a:t>mid</a:t>
            </a:r>
            <a:r>
              <a:rPr lang="en-US" sz="1200" dirty="0">
                <a:solidFill>
                  <a:srgbClr val="000000"/>
                </a:solidFill>
                <a:latin typeface="Consolas"/>
              </a:rPr>
              <a:t>] &lt; </a:t>
            </a:r>
            <a:r>
              <a:rPr lang="en-US" sz="1200" dirty="0">
                <a:solidFill>
                  <a:srgbClr val="6A3E3E"/>
                </a:solidFill>
                <a:latin typeface="Consolas"/>
              </a:rPr>
              <a:t>a</a:t>
            </a:r>
            <a:r>
              <a:rPr lang="en-US" sz="1200" dirty="0">
                <a:solidFill>
                  <a:srgbClr val="000000"/>
                </a:solidFill>
                <a:latin typeface="Consolas"/>
              </a:rPr>
              <a:t>[</a:t>
            </a:r>
            <a:r>
              <a:rPr lang="en-US" sz="1200" dirty="0">
                <a:solidFill>
                  <a:srgbClr val="6A3E3E"/>
                </a:solidFill>
                <a:latin typeface="Consolas"/>
              </a:rPr>
              <a:t>mid</a:t>
            </a:r>
            <a:r>
              <a:rPr lang="en-US" sz="1200" dirty="0">
                <a:solidFill>
                  <a:srgbClr val="000000"/>
                </a:solidFill>
                <a:latin typeface="Consolas"/>
              </a:rPr>
              <a:t> + 1])</a:t>
            </a:r>
          </a:p>
          <a:p>
            <a:pPr marL="0" indent="0">
              <a:buNone/>
            </a:pPr>
            <a:r>
              <a:rPr lang="hu-HU" sz="1200" dirty="0" smtClean="0">
                <a:solidFill>
                  <a:srgbClr val="6A3E3E"/>
                </a:solidFill>
                <a:latin typeface="Consolas"/>
              </a:rPr>
              <a:t>      </a:t>
            </a:r>
            <a:r>
              <a:rPr lang="hu-HU" sz="1200" dirty="0" err="1" smtClean="0">
                <a:solidFill>
                  <a:srgbClr val="6A3E3E"/>
                </a:solidFill>
                <a:latin typeface="Consolas"/>
              </a:rPr>
              <a:t>lo</a:t>
            </a:r>
            <a:r>
              <a:rPr lang="hu-HU" sz="1200" dirty="0" smtClean="0">
                <a:solidFill>
                  <a:srgbClr val="000000"/>
                </a:solidFill>
                <a:latin typeface="Consolas"/>
              </a:rPr>
              <a:t> = </a:t>
            </a:r>
            <a:r>
              <a:rPr lang="hu-HU" sz="1200" dirty="0" smtClean="0">
                <a:solidFill>
                  <a:srgbClr val="6A3E3E"/>
                </a:solidFill>
                <a:latin typeface="Consolas"/>
              </a:rPr>
              <a:t>mid</a:t>
            </a:r>
            <a:r>
              <a:rPr lang="hu-HU" sz="1200" dirty="0" smtClean="0">
                <a:solidFill>
                  <a:srgbClr val="000000"/>
                </a:solidFill>
                <a:latin typeface="Consolas"/>
              </a:rPr>
              <a:t> + 1;</a:t>
            </a:r>
          </a:p>
          <a:p>
            <a:pPr marL="0" indent="0">
              <a:buNone/>
            </a:pPr>
            <a:r>
              <a:rPr lang="hu-HU" sz="1200" dirty="0" smtClean="0">
                <a:solidFill>
                  <a:srgbClr val="7F0055"/>
                </a:solidFill>
                <a:latin typeface="Consolas"/>
              </a:rPr>
              <a:t>    </a:t>
            </a:r>
            <a:r>
              <a:rPr lang="hu-HU" sz="1200" dirty="0" err="1" smtClean="0">
                <a:solidFill>
                  <a:srgbClr val="7F0055"/>
                </a:solidFill>
                <a:latin typeface="Consolas"/>
              </a:rPr>
              <a:t>else</a:t>
            </a:r>
            <a:endParaRPr lang="hu-HU" sz="1200" dirty="0">
              <a:solidFill>
                <a:srgbClr val="7F0055"/>
              </a:solidFill>
              <a:latin typeface="Consolas"/>
            </a:endParaRPr>
          </a:p>
          <a:p>
            <a:pPr marL="0" indent="0">
              <a:buNone/>
            </a:pPr>
            <a:r>
              <a:rPr lang="hu-HU" sz="1200" dirty="0" smtClean="0">
                <a:solidFill>
                  <a:srgbClr val="7F0055"/>
                </a:solidFill>
                <a:latin typeface="Consolas"/>
              </a:rPr>
              <a:t>      </a:t>
            </a:r>
            <a:r>
              <a:rPr lang="hu-HU" sz="1200" dirty="0" err="1" smtClean="0">
                <a:solidFill>
                  <a:srgbClr val="7F0055"/>
                </a:solidFill>
                <a:latin typeface="Consolas"/>
              </a:rPr>
              <a:t>return</a:t>
            </a:r>
            <a:r>
              <a:rPr lang="hu-HU" sz="12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200" dirty="0">
                <a:solidFill>
                  <a:srgbClr val="6A3E3E"/>
                </a:solidFill>
                <a:latin typeface="Consolas"/>
              </a:rPr>
              <a:t>mid</a:t>
            </a:r>
            <a:r>
              <a:rPr lang="hu-HU" sz="12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 marL="0" indent="0">
              <a:buNone/>
            </a:pPr>
            <a:r>
              <a:rPr lang="hu-HU" sz="1200" dirty="0" smtClean="0">
                <a:solidFill>
                  <a:srgbClr val="000000"/>
                </a:solidFill>
                <a:latin typeface="Consolas"/>
              </a:rPr>
              <a:t>  }</a:t>
            </a:r>
          </a:p>
          <a:p>
            <a:pPr marL="0" indent="0">
              <a:buNone/>
            </a:pPr>
            <a:endParaRPr lang="hu-HU" sz="1200" dirty="0" smtClean="0">
              <a:latin typeface="Consolas"/>
            </a:endParaRPr>
          </a:p>
          <a:p>
            <a:pPr marL="0" indent="0">
              <a:buNone/>
            </a:pPr>
            <a:r>
              <a:rPr lang="hu-HU" sz="1200" dirty="0" smtClean="0">
                <a:solidFill>
                  <a:srgbClr val="3F7F5F"/>
                </a:solidFill>
                <a:latin typeface="Consolas"/>
              </a:rPr>
              <a:t>  // Soha nem érhetünk ide:</a:t>
            </a:r>
          </a:p>
          <a:p>
            <a:pPr marL="0" indent="0">
              <a:buNone/>
            </a:pPr>
            <a:r>
              <a:rPr lang="hu-HU" sz="1200" dirty="0" smtClean="0">
                <a:solidFill>
                  <a:srgbClr val="7F0055"/>
                </a:solidFill>
                <a:latin typeface="Consolas"/>
              </a:rPr>
              <a:t>  </a:t>
            </a:r>
            <a:r>
              <a:rPr lang="hu-HU" sz="1200" dirty="0" err="1" smtClean="0">
                <a:solidFill>
                  <a:srgbClr val="7F0055"/>
                </a:solidFill>
                <a:latin typeface="Consolas"/>
              </a:rPr>
              <a:t>return</a:t>
            </a:r>
            <a:r>
              <a:rPr lang="hu-HU" sz="12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200" dirty="0">
                <a:solidFill>
                  <a:srgbClr val="7F0055"/>
                </a:solidFill>
                <a:latin typeface="Consolas"/>
              </a:rPr>
              <a:t>null</a:t>
            </a:r>
            <a:r>
              <a:rPr lang="hu-HU" sz="1200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pPr marL="0" indent="0">
              <a:buNone/>
            </a:pPr>
            <a:r>
              <a:rPr lang="hu-HU" sz="1200" dirty="0" smtClean="0">
                <a:solidFill>
                  <a:srgbClr val="000000"/>
                </a:solidFill>
                <a:latin typeface="Consolas"/>
              </a:rPr>
              <a:t>}</a:t>
            </a:r>
          </a:p>
          <a:p>
            <a:pPr marL="0" indent="0">
              <a:buNone/>
            </a:pPr>
            <a:r>
              <a:rPr lang="hu-HU" sz="1600" dirty="0" smtClean="0">
                <a:solidFill>
                  <a:srgbClr val="000000"/>
                </a:solidFill>
                <a:latin typeface="Consolas"/>
              </a:rPr>
              <a:t>	</a:t>
            </a:r>
            <a:endParaRPr lang="hu-HU" sz="1600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05600" cy="1143000"/>
          </a:xfrm>
        </p:spPr>
        <p:txBody>
          <a:bodyPr/>
          <a:lstStyle/>
          <a:p>
            <a:r>
              <a:rPr lang="hu-HU" sz="4000" dirty="0" smtClean="0"/>
              <a:t>Felező csúcskereső algoritmus – iteratív implementáció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181550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19672" y="1600200"/>
            <a:ext cx="7067128" cy="4349750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sz="1400" dirty="0" smtClean="0">
                <a:solidFill>
                  <a:srgbClr val="7F0055"/>
                </a:solidFill>
                <a:latin typeface="Consolas"/>
              </a:rPr>
              <a:t>protected</a:t>
            </a:r>
            <a:r>
              <a:rPr lang="en-US" sz="14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 Integer </a:t>
            </a:r>
            <a:r>
              <a:rPr lang="en-US" sz="1400" dirty="0" err="1">
                <a:solidFill>
                  <a:srgbClr val="000000"/>
                </a:solidFill>
                <a:latin typeface="Consolas"/>
              </a:rPr>
              <a:t>find_a_peak_in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400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[] </a:t>
            </a:r>
            <a:r>
              <a:rPr lang="en-US" sz="1400" dirty="0">
                <a:solidFill>
                  <a:srgbClr val="6A3E3E"/>
                </a:solidFill>
                <a:latin typeface="Consolas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sz="1400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dirty="0">
                <a:solidFill>
                  <a:srgbClr val="6A3E3E"/>
                </a:solidFill>
                <a:latin typeface="Consolas"/>
              </a:rPr>
              <a:t>lo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sz="1400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dirty="0">
                <a:solidFill>
                  <a:srgbClr val="6A3E3E"/>
                </a:solidFill>
                <a:latin typeface="Consolas"/>
              </a:rPr>
              <a:t>hi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){</a:t>
            </a:r>
          </a:p>
          <a:p>
            <a:pPr marL="0" indent="0">
              <a:buNone/>
            </a:pPr>
            <a:r>
              <a:rPr lang="hu-HU" sz="1400" dirty="0" smtClean="0">
                <a:solidFill>
                  <a:srgbClr val="7F0055"/>
                </a:solidFill>
                <a:latin typeface="Consolas"/>
              </a:rPr>
              <a:t>  </a:t>
            </a:r>
            <a:r>
              <a:rPr lang="hu-HU" sz="1400" dirty="0" err="1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hu-HU" sz="14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1400" dirty="0" err="1">
                <a:solidFill>
                  <a:srgbClr val="6A3E3E"/>
                </a:solidFill>
                <a:latin typeface="Consolas"/>
              </a:rPr>
              <a:t>hi</a:t>
            </a:r>
            <a:r>
              <a:rPr lang="hu-HU" sz="1400" dirty="0" err="1">
                <a:solidFill>
                  <a:srgbClr val="000000"/>
                </a:solidFill>
                <a:latin typeface="Consolas"/>
              </a:rPr>
              <a:t>-</a:t>
            </a:r>
            <a:r>
              <a:rPr lang="hu-HU" sz="1400" dirty="0" err="1">
                <a:solidFill>
                  <a:srgbClr val="6A3E3E"/>
                </a:solidFill>
                <a:latin typeface="Consolas"/>
              </a:rPr>
              <a:t>lo</a:t>
            </a:r>
            <a:r>
              <a:rPr lang="hu-HU" sz="1400" dirty="0">
                <a:solidFill>
                  <a:srgbClr val="000000"/>
                </a:solidFill>
                <a:latin typeface="Consolas"/>
              </a:rPr>
              <a:t> &lt;= 1)</a:t>
            </a:r>
          </a:p>
          <a:p>
            <a:pPr marL="0" indent="0">
              <a:buNone/>
            </a:pPr>
            <a:r>
              <a:rPr lang="hu-HU" sz="1400" dirty="0" smtClean="0">
                <a:solidFill>
                  <a:srgbClr val="7F0055"/>
                </a:solidFill>
                <a:latin typeface="Consolas"/>
              </a:rPr>
              <a:t>    </a:t>
            </a:r>
            <a:r>
              <a:rPr lang="hu-HU" sz="1400" dirty="0" err="1" smtClean="0">
                <a:solidFill>
                  <a:srgbClr val="7F0055"/>
                </a:solidFill>
                <a:latin typeface="Consolas"/>
              </a:rPr>
              <a:t>return</a:t>
            </a:r>
            <a:r>
              <a:rPr lang="hu-HU" sz="14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400" dirty="0" err="1">
                <a:solidFill>
                  <a:srgbClr val="6A3E3E"/>
                </a:solidFill>
                <a:latin typeface="Consolas"/>
              </a:rPr>
              <a:t>lo</a:t>
            </a:r>
            <a:r>
              <a:rPr lang="hu-HU" sz="14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 marL="0" indent="0">
              <a:buNone/>
            </a:pPr>
            <a:r>
              <a:rPr lang="hu-HU" sz="1400" dirty="0" smtClean="0">
                <a:solidFill>
                  <a:srgbClr val="7F0055"/>
                </a:solidFill>
                <a:latin typeface="Consolas"/>
              </a:rPr>
              <a:t>  </a:t>
            </a:r>
            <a:r>
              <a:rPr lang="hu-HU" sz="1400" dirty="0" err="1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hu-HU" sz="14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1400" dirty="0">
                <a:solidFill>
                  <a:srgbClr val="6A3E3E"/>
                </a:solidFill>
                <a:latin typeface="Consolas"/>
              </a:rPr>
              <a:t>a</a:t>
            </a:r>
            <a:r>
              <a:rPr lang="hu-HU" sz="1400" dirty="0">
                <a:solidFill>
                  <a:srgbClr val="000000"/>
                </a:solidFill>
                <a:latin typeface="Consolas"/>
              </a:rPr>
              <a:t>[</a:t>
            </a:r>
            <a:r>
              <a:rPr lang="hu-HU" sz="1400" dirty="0" err="1">
                <a:solidFill>
                  <a:srgbClr val="6A3E3E"/>
                </a:solidFill>
                <a:latin typeface="Consolas"/>
              </a:rPr>
              <a:t>lo</a:t>
            </a:r>
            <a:r>
              <a:rPr lang="hu-HU" sz="1400" dirty="0">
                <a:solidFill>
                  <a:srgbClr val="000000"/>
                </a:solidFill>
                <a:latin typeface="Consolas"/>
              </a:rPr>
              <a:t>] &gt;= </a:t>
            </a:r>
            <a:r>
              <a:rPr lang="hu-HU" sz="1400" dirty="0" err="1">
                <a:solidFill>
                  <a:srgbClr val="6A3E3E"/>
                </a:solidFill>
                <a:latin typeface="Consolas"/>
              </a:rPr>
              <a:t>a</a:t>
            </a:r>
            <a:r>
              <a:rPr lang="hu-HU" sz="1400" dirty="0">
                <a:solidFill>
                  <a:srgbClr val="000000"/>
                </a:solidFill>
                <a:latin typeface="Consolas"/>
              </a:rPr>
              <a:t>[</a:t>
            </a:r>
            <a:r>
              <a:rPr lang="hu-HU" sz="1400" dirty="0" err="1">
                <a:solidFill>
                  <a:srgbClr val="6A3E3E"/>
                </a:solidFill>
                <a:latin typeface="Consolas"/>
              </a:rPr>
              <a:t>lo</a:t>
            </a:r>
            <a:r>
              <a:rPr lang="hu-HU" sz="1400" dirty="0">
                <a:solidFill>
                  <a:srgbClr val="000000"/>
                </a:solidFill>
                <a:latin typeface="Consolas"/>
              </a:rPr>
              <a:t>+1])</a:t>
            </a:r>
          </a:p>
          <a:p>
            <a:pPr marL="0" indent="0">
              <a:buNone/>
            </a:pPr>
            <a:r>
              <a:rPr lang="hu-HU" sz="1400" dirty="0" smtClean="0">
                <a:solidFill>
                  <a:srgbClr val="7F0055"/>
                </a:solidFill>
                <a:latin typeface="Consolas"/>
              </a:rPr>
              <a:t>    </a:t>
            </a:r>
            <a:r>
              <a:rPr lang="hu-HU" sz="1400" dirty="0" err="1" smtClean="0">
                <a:solidFill>
                  <a:srgbClr val="7F0055"/>
                </a:solidFill>
                <a:latin typeface="Consolas"/>
              </a:rPr>
              <a:t>return</a:t>
            </a:r>
            <a:r>
              <a:rPr lang="hu-HU" sz="14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400" dirty="0" err="1">
                <a:solidFill>
                  <a:srgbClr val="6A3E3E"/>
                </a:solidFill>
                <a:latin typeface="Consolas"/>
              </a:rPr>
              <a:t>lo</a:t>
            </a:r>
            <a:r>
              <a:rPr lang="hu-HU" sz="14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 marL="0" indent="0">
              <a:buNone/>
            </a:pPr>
            <a:r>
              <a:rPr lang="hu-HU" sz="1400" dirty="0" smtClean="0">
                <a:solidFill>
                  <a:srgbClr val="7F0055"/>
                </a:solidFill>
                <a:latin typeface="Consolas"/>
              </a:rPr>
              <a:t>  </a:t>
            </a:r>
            <a:r>
              <a:rPr lang="hu-HU" sz="1400" dirty="0" err="1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hu-HU" sz="14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1400" dirty="0">
                <a:solidFill>
                  <a:srgbClr val="6A3E3E"/>
                </a:solidFill>
                <a:latin typeface="Consolas"/>
              </a:rPr>
              <a:t>a</a:t>
            </a:r>
            <a:r>
              <a:rPr lang="hu-HU" sz="1400" dirty="0">
                <a:solidFill>
                  <a:srgbClr val="000000"/>
                </a:solidFill>
                <a:latin typeface="Consolas"/>
              </a:rPr>
              <a:t>[</a:t>
            </a:r>
            <a:r>
              <a:rPr lang="hu-HU" sz="1400" dirty="0" err="1">
                <a:solidFill>
                  <a:srgbClr val="6A3E3E"/>
                </a:solidFill>
                <a:latin typeface="Consolas"/>
              </a:rPr>
              <a:t>hi</a:t>
            </a:r>
            <a:r>
              <a:rPr lang="hu-HU" sz="1400" dirty="0">
                <a:solidFill>
                  <a:srgbClr val="000000"/>
                </a:solidFill>
                <a:latin typeface="Consolas"/>
              </a:rPr>
              <a:t>] &gt;= </a:t>
            </a:r>
            <a:r>
              <a:rPr lang="hu-HU" sz="1400" dirty="0" err="1">
                <a:solidFill>
                  <a:srgbClr val="6A3E3E"/>
                </a:solidFill>
                <a:latin typeface="Consolas"/>
              </a:rPr>
              <a:t>a</a:t>
            </a:r>
            <a:r>
              <a:rPr lang="hu-HU" sz="1400" dirty="0">
                <a:solidFill>
                  <a:srgbClr val="000000"/>
                </a:solidFill>
                <a:latin typeface="Consolas"/>
              </a:rPr>
              <a:t>[</a:t>
            </a:r>
            <a:r>
              <a:rPr lang="hu-HU" sz="1400" dirty="0" err="1">
                <a:solidFill>
                  <a:srgbClr val="6A3E3E"/>
                </a:solidFill>
                <a:latin typeface="Consolas"/>
              </a:rPr>
              <a:t>hi</a:t>
            </a:r>
            <a:r>
              <a:rPr lang="hu-HU" sz="1400" dirty="0">
                <a:solidFill>
                  <a:srgbClr val="000000"/>
                </a:solidFill>
                <a:latin typeface="Consolas"/>
              </a:rPr>
              <a:t> - 1])</a:t>
            </a:r>
          </a:p>
          <a:p>
            <a:pPr marL="0" indent="0">
              <a:buNone/>
            </a:pPr>
            <a:r>
              <a:rPr lang="hu-HU" sz="1400" dirty="0" smtClean="0">
                <a:solidFill>
                  <a:srgbClr val="7F0055"/>
                </a:solidFill>
                <a:latin typeface="Consolas"/>
              </a:rPr>
              <a:t>    </a:t>
            </a:r>
            <a:r>
              <a:rPr lang="hu-HU" sz="1400" dirty="0" err="1" smtClean="0">
                <a:solidFill>
                  <a:srgbClr val="7F0055"/>
                </a:solidFill>
                <a:latin typeface="Consolas"/>
              </a:rPr>
              <a:t>return</a:t>
            </a:r>
            <a:r>
              <a:rPr lang="hu-HU" sz="14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400" dirty="0" err="1">
                <a:solidFill>
                  <a:srgbClr val="6A3E3E"/>
                </a:solidFill>
                <a:latin typeface="Consolas"/>
              </a:rPr>
              <a:t>hi</a:t>
            </a:r>
            <a:r>
              <a:rPr lang="hu-HU" sz="14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 marL="0" indent="0">
              <a:buNone/>
            </a:pPr>
            <a:endParaRPr lang="hu-HU" sz="1400" dirty="0" smtClean="0">
              <a:latin typeface="Consolas"/>
            </a:endParaRPr>
          </a:p>
          <a:p>
            <a:pPr marL="0" indent="0">
              <a:buNone/>
            </a:pPr>
            <a:r>
              <a:rPr lang="hu-HU" sz="1400" dirty="0" smtClean="0">
                <a:solidFill>
                  <a:srgbClr val="3F7F5F"/>
                </a:solidFill>
                <a:latin typeface="Consolas"/>
              </a:rPr>
              <a:t>// algoritmus:</a:t>
            </a:r>
          </a:p>
          <a:p>
            <a:pPr marL="0" indent="0">
              <a:buNone/>
            </a:pPr>
            <a:r>
              <a:rPr lang="hu-HU" sz="1400" dirty="0" smtClean="0">
                <a:solidFill>
                  <a:srgbClr val="3F7F5F"/>
                </a:solidFill>
                <a:latin typeface="Consolas"/>
              </a:rPr>
              <a:t>// kell lennie </a:t>
            </a:r>
            <a:r>
              <a:rPr lang="hu-HU" sz="1400" dirty="0" err="1" smtClean="0">
                <a:solidFill>
                  <a:srgbClr val="3F7F5F"/>
                </a:solidFill>
                <a:latin typeface="Consolas"/>
              </a:rPr>
              <a:t>csucsnak</a:t>
            </a:r>
            <a:r>
              <a:rPr lang="hu-HU" sz="1400" dirty="0" smtClean="0">
                <a:solidFill>
                  <a:srgbClr val="3F7F5F"/>
                </a:solidFill>
                <a:latin typeface="Consolas"/>
              </a:rPr>
              <a:t> az a[</a:t>
            </a:r>
            <a:r>
              <a:rPr lang="hu-HU" sz="1400" dirty="0" err="1" smtClean="0">
                <a:solidFill>
                  <a:srgbClr val="3F7F5F"/>
                </a:solidFill>
                <a:latin typeface="Consolas"/>
              </a:rPr>
              <a:t>lo..hi</a:t>
            </a:r>
            <a:r>
              <a:rPr lang="hu-HU" sz="1400" dirty="0" smtClean="0">
                <a:solidFill>
                  <a:srgbClr val="3F7F5F"/>
                </a:solidFill>
                <a:latin typeface="Consolas"/>
              </a:rPr>
              <a:t>]</a:t>
            </a:r>
            <a:r>
              <a:rPr lang="hu-HU" sz="1400" dirty="0" err="1" smtClean="0">
                <a:solidFill>
                  <a:srgbClr val="3F7F5F"/>
                </a:solidFill>
                <a:latin typeface="Consolas"/>
              </a:rPr>
              <a:t>-ban</a:t>
            </a:r>
            <a:endParaRPr lang="hu-HU" sz="1400" dirty="0" smtClean="0">
              <a:solidFill>
                <a:srgbClr val="3F7F5F"/>
              </a:solidFill>
              <a:latin typeface="Consolas"/>
            </a:endParaRPr>
          </a:p>
          <a:p>
            <a:pPr marL="0" indent="0">
              <a:buNone/>
            </a:pPr>
            <a:r>
              <a:rPr lang="hu-HU" sz="1400" dirty="0" smtClean="0">
                <a:solidFill>
                  <a:srgbClr val="7F0055"/>
                </a:solidFill>
                <a:latin typeface="Consolas"/>
              </a:rPr>
              <a:t>  int</a:t>
            </a:r>
            <a:r>
              <a:rPr lang="hu-HU" sz="14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400" dirty="0">
                <a:solidFill>
                  <a:srgbClr val="6A3E3E"/>
                </a:solidFill>
                <a:latin typeface="Consolas"/>
              </a:rPr>
              <a:t>mid</a:t>
            </a:r>
            <a:r>
              <a:rPr lang="hu-HU" sz="14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hu-HU" sz="1400" dirty="0" err="1">
                <a:solidFill>
                  <a:srgbClr val="6A3E3E"/>
                </a:solidFill>
                <a:latin typeface="Consolas"/>
              </a:rPr>
              <a:t>lo</a:t>
            </a:r>
            <a:r>
              <a:rPr lang="hu-HU" sz="1400" dirty="0">
                <a:solidFill>
                  <a:srgbClr val="000000"/>
                </a:solidFill>
                <a:latin typeface="Consolas"/>
              </a:rPr>
              <a:t> + (</a:t>
            </a:r>
            <a:r>
              <a:rPr lang="hu-HU" sz="1400" dirty="0" err="1">
                <a:solidFill>
                  <a:srgbClr val="6A3E3E"/>
                </a:solidFill>
                <a:latin typeface="Consolas"/>
              </a:rPr>
              <a:t>hi</a:t>
            </a:r>
            <a:r>
              <a:rPr lang="hu-HU" sz="1400" dirty="0">
                <a:solidFill>
                  <a:srgbClr val="000000"/>
                </a:solidFill>
                <a:latin typeface="Consolas"/>
              </a:rPr>
              <a:t> - </a:t>
            </a:r>
            <a:r>
              <a:rPr lang="hu-HU" sz="1400" dirty="0" err="1">
                <a:solidFill>
                  <a:srgbClr val="6A3E3E"/>
                </a:solidFill>
                <a:latin typeface="Consolas"/>
              </a:rPr>
              <a:t>lo</a:t>
            </a:r>
            <a:r>
              <a:rPr lang="hu-HU" sz="1400" dirty="0">
                <a:solidFill>
                  <a:srgbClr val="000000"/>
                </a:solidFill>
                <a:latin typeface="Consolas"/>
              </a:rPr>
              <a:t>) / 2;</a:t>
            </a:r>
          </a:p>
          <a:p>
            <a:pPr marL="0" indent="0">
              <a:buNone/>
            </a:pPr>
            <a:r>
              <a:rPr lang="hu-HU" sz="1400" dirty="0" smtClean="0">
                <a:solidFill>
                  <a:srgbClr val="7F0055"/>
                </a:solidFill>
                <a:latin typeface="Consolas"/>
              </a:rPr>
              <a:t>  </a:t>
            </a:r>
            <a:r>
              <a:rPr lang="hu-HU" sz="1400" dirty="0" err="1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hu-HU" sz="14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1400" dirty="0">
                <a:solidFill>
                  <a:srgbClr val="6A3E3E"/>
                </a:solidFill>
                <a:latin typeface="Consolas"/>
              </a:rPr>
              <a:t>a</a:t>
            </a:r>
            <a:r>
              <a:rPr lang="hu-HU" sz="1400" dirty="0">
                <a:solidFill>
                  <a:srgbClr val="000000"/>
                </a:solidFill>
                <a:latin typeface="Consolas"/>
              </a:rPr>
              <a:t>[</a:t>
            </a:r>
            <a:r>
              <a:rPr lang="hu-HU" sz="1400" dirty="0">
                <a:solidFill>
                  <a:srgbClr val="6A3E3E"/>
                </a:solidFill>
                <a:latin typeface="Consolas"/>
              </a:rPr>
              <a:t>mid</a:t>
            </a:r>
            <a:r>
              <a:rPr lang="hu-HU" sz="1400" dirty="0">
                <a:solidFill>
                  <a:srgbClr val="000000"/>
                </a:solidFill>
                <a:latin typeface="Consolas"/>
              </a:rPr>
              <a:t>] &lt; </a:t>
            </a:r>
            <a:r>
              <a:rPr lang="hu-HU" sz="1400" dirty="0">
                <a:solidFill>
                  <a:srgbClr val="6A3E3E"/>
                </a:solidFill>
                <a:latin typeface="Consolas"/>
              </a:rPr>
              <a:t>a</a:t>
            </a:r>
            <a:r>
              <a:rPr lang="hu-HU" sz="1400" dirty="0">
                <a:solidFill>
                  <a:srgbClr val="000000"/>
                </a:solidFill>
                <a:latin typeface="Consolas"/>
              </a:rPr>
              <a:t>[</a:t>
            </a:r>
            <a:r>
              <a:rPr lang="hu-HU" sz="1400" dirty="0">
                <a:solidFill>
                  <a:srgbClr val="6A3E3E"/>
                </a:solidFill>
                <a:latin typeface="Consolas"/>
              </a:rPr>
              <a:t>mid</a:t>
            </a:r>
            <a:r>
              <a:rPr lang="hu-HU" sz="1400" dirty="0">
                <a:solidFill>
                  <a:srgbClr val="000000"/>
                </a:solidFill>
                <a:latin typeface="Consolas"/>
              </a:rPr>
              <a:t> - 1])</a:t>
            </a:r>
          </a:p>
          <a:p>
            <a:pPr marL="0" indent="0">
              <a:buNone/>
            </a:pPr>
            <a:r>
              <a:rPr lang="hu-HU" sz="1400" dirty="0" smtClean="0">
                <a:solidFill>
                  <a:srgbClr val="7F0055"/>
                </a:solidFill>
                <a:latin typeface="Consolas"/>
              </a:rPr>
              <a:t>    </a:t>
            </a:r>
            <a:r>
              <a:rPr lang="en-US" sz="1400" dirty="0" smtClean="0">
                <a:solidFill>
                  <a:srgbClr val="7F0055"/>
                </a:solidFill>
                <a:latin typeface="Consolas"/>
              </a:rPr>
              <a:t>return</a:t>
            </a:r>
            <a:r>
              <a:rPr lang="en-US" sz="14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latin typeface="Consolas"/>
              </a:rPr>
              <a:t>find_a_peak_in</a:t>
            </a:r>
            <a:r>
              <a:rPr lang="en-US" sz="1400" i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400" i="1" dirty="0">
                <a:solidFill>
                  <a:srgbClr val="6A3E3E"/>
                </a:solidFill>
                <a:latin typeface="Consolas"/>
              </a:rPr>
              <a:t>a</a:t>
            </a:r>
            <a:r>
              <a:rPr lang="en-US" sz="1400" i="1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sz="1400" i="1" dirty="0">
                <a:solidFill>
                  <a:srgbClr val="6A3E3E"/>
                </a:solidFill>
                <a:latin typeface="Consolas"/>
              </a:rPr>
              <a:t>lo</a:t>
            </a:r>
            <a:r>
              <a:rPr lang="en-US" sz="1400" i="1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sz="1400" i="1" dirty="0">
                <a:solidFill>
                  <a:srgbClr val="6A3E3E"/>
                </a:solidFill>
                <a:latin typeface="Consolas"/>
              </a:rPr>
              <a:t>mid</a:t>
            </a:r>
            <a:r>
              <a:rPr lang="en-US" sz="1400" i="1" dirty="0">
                <a:solidFill>
                  <a:srgbClr val="000000"/>
                </a:solidFill>
                <a:latin typeface="Consolas"/>
              </a:rPr>
              <a:t> - 1);</a:t>
            </a:r>
          </a:p>
          <a:p>
            <a:pPr marL="0" indent="0">
              <a:buNone/>
            </a:pPr>
            <a:r>
              <a:rPr lang="hu-HU" sz="1400" dirty="0" smtClean="0">
                <a:solidFill>
                  <a:srgbClr val="7F0055"/>
                </a:solidFill>
                <a:latin typeface="Consolas"/>
              </a:rPr>
              <a:t>  </a:t>
            </a:r>
            <a:r>
              <a:rPr lang="hu-HU" sz="1400" dirty="0" err="1" smtClean="0">
                <a:solidFill>
                  <a:srgbClr val="7F0055"/>
                </a:solidFill>
                <a:latin typeface="Consolas"/>
              </a:rPr>
              <a:t>else</a:t>
            </a:r>
            <a:r>
              <a:rPr lang="hu-HU" sz="1400" dirty="0" smtClean="0">
                <a:solidFill>
                  <a:srgbClr val="7F0055"/>
                </a:solidFill>
                <a:latin typeface="Consolas"/>
              </a:rPr>
              <a:t> </a:t>
            </a:r>
            <a:r>
              <a:rPr lang="en-US" sz="1400" dirty="0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en-US" sz="14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400" dirty="0">
                <a:solidFill>
                  <a:srgbClr val="6A3E3E"/>
                </a:solidFill>
                <a:latin typeface="Consolas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[</a:t>
            </a:r>
            <a:r>
              <a:rPr lang="en-US" sz="1400" dirty="0">
                <a:solidFill>
                  <a:srgbClr val="6A3E3E"/>
                </a:solidFill>
                <a:latin typeface="Consolas"/>
              </a:rPr>
              <a:t>mid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] &lt; </a:t>
            </a:r>
            <a:r>
              <a:rPr lang="en-US" sz="1400" dirty="0">
                <a:solidFill>
                  <a:srgbClr val="6A3E3E"/>
                </a:solidFill>
                <a:latin typeface="Consolas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[</a:t>
            </a:r>
            <a:r>
              <a:rPr lang="en-US" sz="1400" dirty="0">
                <a:solidFill>
                  <a:srgbClr val="6A3E3E"/>
                </a:solidFill>
                <a:latin typeface="Consolas"/>
              </a:rPr>
              <a:t>mid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 + 1])</a:t>
            </a:r>
          </a:p>
          <a:p>
            <a:pPr marL="0" indent="0">
              <a:buNone/>
            </a:pPr>
            <a:r>
              <a:rPr lang="hu-HU" sz="1400" dirty="0" smtClean="0">
                <a:solidFill>
                  <a:srgbClr val="7F0055"/>
                </a:solidFill>
                <a:latin typeface="Consolas"/>
              </a:rPr>
              <a:t>    </a:t>
            </a:r>
            <a:r>
              <a:rPr lang="en-US" sz="1400" dirty="0" smtClean="0">
                <a:solidFill>
                  <a:srgbClr val="7F0055"/>
                </a:solidFill>
                <a:latin typeface="Consolas"/>
              </a:rPr>
              <a:t>return</a:t>
            </a:r>
            <a:r>
              <a:rPr lang="en-US" sz="14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latin typeface="Consolas"/>
              </a:rPr>
              <a:t>find_a_peak_in</a:t>
            </a:r>
            <a:r>
              <a:rPr lang="en-US" sz="1400" i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400" i="1" dirty="0">
                <a:solidFill>
                  <a:srgbClr val="6A3E3E"/>
                </a:solidFill>
                <a:latin typeface="Consolas"/>
              </a:rPr>
              <a:t>a</a:t>
            </a:r>
            <a:r>
              <a:rPr lang="en-US" sz="1400" i="1" dirty="0">
                <a:solidFill>
                  <a:srgbClr val="000000"/>
                </a:solidFill>
                <a:latin typeface="Consolas"/>
              </a:rPr>
              <a:t>, </a:t>
            </a:r>
            <a:r>
              <a:rPr lang="en-US" sz="1400" i="1" dirty="0">
                <a:solidFill>
                  <a:srgbClr val="6A3E3E"/>
                </a:solidFill>
                <a:latin typeface="Consolas"/>
              </a:rPr>
              <a:t>mid</a:t>
            </a:r>
            <a:r>
              <a:rPr lang="en-US" sz="1400" i="1" dirty="0">
                <a:solidFill>
                  <a:srgbClr val="000000"/>
                </a:solidFill>
                <a:latin typeface="Consolas"/>
              </a:rPr>
              <a:t> + 1, </a:t>
            </a:r>
            <a:r>
              <a:rPr lang="en-US" sz="1400" i="1" dirty="0">
                <a:solidFill>
                  <a:srgbClr val="6A3E3E"/>
                </a:solidFill>
                <a:latin typeface="Consolas"/>
              </a:rPr>
              <a:t>hi</a:t>
            </a:r>
            <a:r>
              <a:rPr lang="en-US" sz="1400" i="1" dirty="0">
                <a:solidFill>
                  <a:srgbClr val="000000"/>
                </a:solidFill>
                <a:latin typeface="Consolas"/>
              </a:rPr>
              <a:t>);</a:t>
            </a:r>
          </a:p>
          <a:p>
            <a:pPr marL="0" indent="0">
              <a:buNone/>
            </a:pPr>
            <a:r>
              <a:rPr lang="hu-HU" sz="1400" dirty="0" smtClean="0">
                <a:solidFill>
                  <a:srgbClr val="7F0055"/>
                </a:solidFill>
                <a:latin typeface="Consolas"/>
              </a:rPr>
              <a:t>  </a:t>
            </a:r>
            <a:r>
              <a:rPr lang="hu-HU" sz="1400" dirty="0" err="1" smtClean="0">
                <a:solidFill>
                  <a:srgbClr val="7F0055"/>
                </a:solidFill>
                <a:latin typeface="Consolas"/>
              </a:rPr>
              <a:t>return</a:t>
            </a:r>
            <a:r>
              <a:rPr lang="hu-HU" sz="14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400" dirty="0">
                <a:solidFill>
                  <a:srgbClr val="6A3E3E"/>
                </a:solidFill>
                <a:latin typeface="Consolas"/>
              </a:rPr>
              <a:t>mid</a:t>
            </a:r>
            <a:r>
              <a:rPr lang="hu-HU" sz="14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 marL="0" indent="0">
              <a:buNone/>
            </a:pPr>
            <a:r>
              <a:rPr lang="hu-HU" sz="1400" dirty="0" smtClean="0">
                <a:solidFill>
                  <a:srgbClr val="000000"/>
                </a:solidFill>
                <a:latin typeface="Consolas"/>
              </a:rPr>
              <a:t>}</a:t>
            </a:r>
          </a:p>
          <a:p>
            <a:pPr marL="0" indent="0">
              <a:buNone/>
            </a:pPr>
            <a:endParaRPr lang="hu-HU" sz="1400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05600" cy="1143000"/>
          </a:xfrm>
        </p:spPr>
        <p:txBody>
          <a:bodyPr/>
          <a:lstStyle/>
          <a:p>
            <a:r>
              <a:rPr lang="hu-HU" sz="4000" dirty="0" smtClean="0"/>
              <a:t>Felező csúcskereső algoritmus – rekurzív implementáció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176035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19672" y="1600200"/>
            <a:ext cx="7067128" cy="4349750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solidFill>
                  <a:srgbClr val="7F0055"/>
                </a:solidFill>
                <a:latin typeface="Consolas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sz="1400" dirty="0">
                <a:solidFill>
                  <a:srgbClr val="7F0055"/>
                </a:solidFill>
                <a:latin typeface="Consolas"/>
              </a:rPr>
              <a:t>static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 Integer </a:t>
            </a:r>
            <a:r>
              <a:rPr lang="en-US" sz="1400" dirty="0" err="1">
                <a:solidFill>
                  <a:srgbClr val="000000"/>
                </a:solidFill>
                <a:latin typeface="Consolas"/>
              </a:rPr>
              <a:t>find_a_peak_fast_recursive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sz="1400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[] </a:t>
            </a:r>
            <a:r>
              <a:rPr lang="en-US" sz="1400" dirty="0">
                <a:solidFill>
                  <a:srgbClr val="6A3E3E"/>
                </a:solidFill>
                <a:latin typeface="Consolas"/>
              </a:rPr>
              <a:t>a</a:t>
            </a:r>
            <a:r>
              <a:rPr lang="en-US" sz="1400" dirty="0">
                <a:solidFill>
                  <a:srgbClr val="000000"/>
                </a:solidFill>
                <a:latin typeface="Consolas"/>
              </a:rPr>
              <a:t>) {</a:t>
            </a:r>
          </a:p>
          <a:p>
            <a:pPr marL="0" indent="0">
              <a:buNone/>
            </a:pPr>
            <a:r>
              <a:rPr lang="hu-HU" sz="1400" dirty="0" smtClean="0">
                <a:solidFill>
                  <a:srgbClr val="7F0055"/>
                </a:solidFill>
                <a:latin typeface="Consolas"/>
              </a:rPr>
              <a:t>  </a:t>
            </a:r>
            <a:r>
              <a:rPr lang="hu-HU" sz="1400" dirty="0" err="1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hu-HU" sz="14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1400" dirty="0">
                <a:solidFill>
                  <a:srgbClr val="6A3E3E"/>
                </a:solidFill>
                <a:latin typeface="Consolas"/>
              </a:rPr>
              <a:t>a</a:t>
            </a:r>
            <a:r>
              <a:rPr lang="hu-HU" sz="1400" dirty="0">
                <a:solidFill>
                  <a:srgbClr val="000000"/>
                </a:solidFill>
                <a:latin typeface="Consolas"/>
              </a:rPr>
              <a:t> == </a:t>
            </a:r>
            <a:r>
              <a:rPr lang="hu-HU" sz="1400" dirty="0">
                <a:solidFill>
                  <a:srgbClr val="7F0055"/>
                </a:solidFill>
                <a:latin typeface="Consolas"/>
              </a:rPr>
              <a:t>null</a:t>
            </a:r>
            <a:r>
              <a:rPr lang="hu-HU" sz="1400" dirty="0">
                <a:solidFill>
                  <a:srgbClr val="000000"/>
                </a:solidFill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hu-HU" sz="1400" dirty="0" smtClean="0">
                <a:solidFill>
                  <a:srgbClr val="7F0055"/>
                </a:solidFill>
                <a:latin typeface="Consolas"/>
              </a:rPr>
              <a:t>    </a:t>
            </a:r>
            <a:r>
              <a:rPr lang="hu-HU" sz="1400" dirty="0" err="1" smtClean="0">
                <a:solidFill>
                  <a:srgbClr val="7F0055"/>
                </a:solidFill>
                <a:latin typeface="Consolas"/>
              </a:rPr>
              <a:t>throw</a:t>
            </a:r>
            <a:r>
              <a:rPr lang="hu-HU" sz="14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400" dirty="0" err="1">
                <a:solidFill>
                  <a:srgbClr val="7F0055"/>
                </a:solidFill>
                <a:latin typeface="Consolas"/>
              </a:rPr>
              <a:t>new</a:t>
            </a:r>
            <a:r>
              <a:rPr lang="hu-HU" sz="14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400" dirty="0" err="1">
                <a:solidFill>
                  <a:srgbClr val="000000"/>
                </a:solidFill>
                <a:latin typeface="Consolas"/>
              </a:rPr>
              <a:t>IllegalArgumentException</a:t>
            </a:r>
            <a:r>
              <a:rPr lang="hu-HU" sz="1400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pPr marL="0" indent="0">
              <a:buNone/>
            </a:pPr>
            <a:r>
              <a:rPr lang="hu-HU" sz="1400" dirty="0" smtClean="0">
                <a:solidFill>
                  <a:srgbClr val="7F0055"/>
                </a:solidFill>
                <a:latin typeface="Consolas"/>
              </a:rPr>
              <a:t>  </a:t>
            </a:r>
            <a:r>
              <a:rPr lang="hu-HU" sz="1400" dirty="0" err="1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hu-HU" sz="14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1400" dirty="0" err="1">
                <a:solidFill>
                  <a:srgbClr val="6A3E3E"/>
                </a:solidFill>
                <a:latin typeface="Consolas"/>
              </a:rPr>
              <a:t>a</a:t>
            </a:r>
            <a:r>
              <a:rPr lang="hu-HU" sz="1400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hu-HU" sz="1400" dirty="0" err="1">
                <a:solidFill>
                  <a:srgbClr val="0000C0"/>
                </a:solidFill>
                <a:latin typeface="Consolas"/>
              </a:rPr>
              <a:t>length</a:t>
            </a:r>
            <a:r>
              <a:rPr lang="hu-HU" sz="1400" dirty="0">
                <a:solidFill>
                  <a:srgbClr val="000000"/>
                </a:solidFill>
                <a:latin typeface="Consolas"/>
              </a:rPr>
              <a:t> &lt; 1)</a:t>
            </a:r>
          </a:p>
          <a:p>
            <a:pPr marL="0" indent="0">
              <a:buNone/>
            </a:pPr>
            <a:r>
              <a:rPr lang="hu-HU" sz="1400" dirty="0" smtClean="0">
                <a:solidFill>
                  <a:srgbClr val="7F0055"/>
                </a:solidFill>
                <a:latin typeface="Consolas"/>
              </a:rPr>
              <a:t>    </a:t>
            </a:r>
            <a:r>
              <a:rPr lang="hu-HU" sz="1400" dirty="0" err="1" smtClean="0">
                <a:solidFill>
                  <a:srgbClr val="7F0055"/>
                </a:solidFill>
                <a:latin typeface="Consolas"/>
              </a:rPr>
              <a:t>return</a:t>
            </a:r>
            <a:r>
              <a:rPr lang="hu-HU" sz="14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400" dirty="0">
                <a:solidFill>
                  <a:srgbClr val="7F0055"/>
                </a:solidFill>
                <a:latin typeface="Consolas"/>
              </a:rPr>
              <a:t>null</a:t>
            </a:r>
            <a:r>
              <a:rPr lang="hu-HU" sz="14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pPr marL="0" indent="0">
              <a:buNone/>
            </a:pPr>
            <a:r>
              <a:rPr lang="hu-HU" sz="1400" dirty="0" smtClean="0">
                <a:solidFill>
                  <a:srgbClr val="7F0055"/>
                </a:solidFill>
                <a:latin typeface="Consolas"/>
              </a:rPr>
              <a:t>  </a:t>
            </a:r>
          </a:p>
          <a:p>
            <a:pPr marL="0" indent="0">
              <a:buNone/>
            </a:pPr>
            <a:r>
              <a:rPr lang="hu-HU" sz="1400" dirty="0">
                <a:solidFill>
                  <a:srgbClr val="7F0055"/>
                </a:solidFill>
                <a:latin typeface="Consolas"/>
              </a:rPr>
              <a:t> </a:t>
            </a:r>
            <a:r>
              <a:rPr lang="hu-HU" sz="1400" dirty="0" smtClean="0">
                <a:solidFill>
                  <a:srgbClr val="7F0055"/>
                </a:solidFill>
                <a:latin typeface="Consolas"/>
              </a:rPr>
              <a:t> </a:t>
            </a:r>
            <a:r>
              <a:rPr lang="hu-HU" sz="1400" dirty="0" err="1" smtClean="0">
                <a:solidFill>
                  <a:srgbClr val="7F0055"/>
                </a:solidFill>
                <a:latin typeface="Consolas"/>
              </a:rPr>
              <a:t>return</a:t>
            </a:r>
            <a:r>
              <a:rPr lang="hu-HU" sz="14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1400" i="1" dirty="0" err="1">
                <a:solidFill>
                  <a:srgbClr val="000000"/>
                </a:solidFill>
                <a:latin typeface="Consolas"/>
              </a:rPr>
              <a:t>find</a:t>
            </a:r>
            <a:r>
              <a:rPr lang="hu-HU" sz="1400" i="1" dirty="0">
                <a:solidFill>
                  <a:srgbClr val="000000"/>
                </a:solidFill>
                <a:latin typeface="Consolas"/>
              </a:rPr>
              <a:t>_a_</a:t>
            </a:r>
            <a:r>
              <a:rPr lang="hu-HU" sz="1400" i="1" dirty="0" err="1">
                <a:solidFill>
                  <a:srgbClr val="000000"/>
                </a:solidFill>
                <a:latin typeface="Consolas"/>
              </a:rPr>
              <a:t>peak</a:t>
            </a:r>
            <a:r>
              <a:rPr lang="hu-HU" sz="1400" i="1" dirty="0">
                <a:solidFill>
                  <a:srgbClr val="000000"/>
                </a:solidFill>
                <a:latin typeface="Consolas"/>
              </a:rPr>
              <a:t>_</a:t>
            </a:r>
            <a:r>
              <a:rPr lang="hu-HU" sz="1400" i="1" dirty="0" err="1">
                <a:solidFill>
                  <a:srgbClr val="000000"/>
                </a:solidFill>
                <a:latin typeface="Consolas"/>
              </a:rPr>
              <a:t>in</a:t>
            </a:r>
            <a:r>
              <a:rPr lang="hu-HU" sz="1400" i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1400" i="1" dirty="0" err="1">
                <a:solidFill>
                  <a:srgbClr val="6A3E3E"/>
                </a:solidFill>
                <a:latin typeface="Consolas"/>
              </a:rPr>
              <a:t>a</a:t>
            </a:r>
            <a:r>
              <a:rPr lang="hu-HU" sz="1400" i="1" dirty="0">
                <a:solidFill>
                  <a:srgbClr val="000000"/>
                </a:solidFill>
                <a:latin typeface="Consolas"/>
              </a:rPr>
              <a:t>, 0, </a:t>
            </a:r>
            <a:r>
              <a:rPr lang="hu-HU" sz="1400" i="1" dirty="0">
                <a:solidFill>
                  <a:srgbClr val="6A3E3E"/>
                </a:solidFill>
                <a:latin typeface="Consolas"/>
              </a:rPr>
              <a:t>a</a:t>
            </a:r>
            <a:r>
              <a:rPr lang="hu-HU" sz="1400" i="1" dirty="0">
                <a:solidFill>
                  <a:srgbClr val="000000"/>
                </a:solidFill>
                <a:latin typeface="Consolas"/>
              </a:rPr>
              <a:t>.</a:t>
            </a:r>
            <a:r>
              <a:rPr lang="hu-HU" sz="1400" i="1" dirty="0">
                <a:solidFill>
                  <a:srgbClr val="0000C0"/>
                </a:solidFill>
                <a:latin typeface="Consolas"/>
              </a:rPr>
              <a:t>length</a:t>
            </a:r>
            <a:r>
              <a:rPr lang="hu-HU" sz="1400" i="1" dirty="0">
                <a:solidFill>
                  <a:srgbClr val="000000"/>
                </a:solidFill>
                <a:latin typeface="Consolas"/>
              </a:rPr>
              <a:t>-1);</a:t>
            </a:r>
          </a:p>
          <a:p>
            <a:pPr marL="0" indent="0">
              <a:buNone/>
            </a:pPr>
            <a:r>
              <a:rPr lang="hu-HU" sz="1400" dirty="0" smtClean="0">
                <a:solidFill>
                  <a:srgbClr val="000000"/>
                </a:solidFill>
                <a:latin typeface="Consolas"/>
              </a:rPr>
              <a:t>}</a:t>
            </a:r>
          </a:p>
          <a:p>
            <a:pPr marL="0" indent="0">
              <a:buNone/>
            </a:pPr>
            <a:endParaRPr lang="hu-HU" sz="1400" dirty="0">
              <a:solidFill>
                <a:srgbClr val="000000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1400" i="1" dirty="0" err="1">
                <a:solidFill>
                  <a:srgbClr val="000000"/>
                </a:solidFill>
                <a:latin typeface="Consolas"/>
              </a:rPr>
              <a:t>find_a_peak_fast_recursive</a:t>
            </a:r>
            <a:r>
              <a:rPr lang="en-US" sz="1400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1400" dirty="0" err="1" smtClean="0">
                <a:solidFill>
                  <a:srgbClr val="7F0055"/>
                </a:solidFill>
                <a:latin typeface="Consolas"/>
              </a:rPr>
              <a:t>new</a:t>
            </a:r>
            <a:r>
              <a:rPr lang="hu-HU" sz="1400" dirty="0" smtClean="0">
                <a:solidFill>
                  <a:srgbClr val="7F0055"/>
                </a:solidFill>
                <a:latin typeface="Consolas"/>
              </a:rPr>
              <a:t> </a:t>
            </a:r>
            <a:r>
              <a:rPr lang="hu-HU" sz="1400" dirty="0" smtClean="0">
                <a:solidFill>
                  <a:srgbClr val="7F0055"/>
                </a:solidFill>
                <a:highlight>
                  <a:srgbClr val="E8F2FE"/>
                </a:highlight>
                <a:latin typeface="Consolas"/>
              </a:rPr>
              <a:t>int</a:t>
            </a:r>
            <a:r>
              <a:rPr lang="hu-HU" sz="1400" dirty="0" smtClean="0">
                <a:solidFill>
                  <a:srgbClr val="000000"/>
                </a:solidFill>
                <a:highlight>
                  <a:srgbClr val="E8F2FE"/>
                </a:highlight>
                <a:latin typeface="Consolas"/>
              </a:rPr>
              <a:t>[]{1,3,4,3,5,1,0});</a:t>
            </a:r>
          </a:p>
          <a:p>
            <a:pPr marL="0" indent="0">
              <a:buNone/>
            </a:pPr>
            <a:r>
              <a:rPr lang="hu-HU" sz="1400" i="1" dirty="0" err="1" smtClean="0">
                <a:solidFill>
                  <a:srgbClr val="000000"/>
                </a:solidFill>
                <a:latin typeface="Consolas"/>
              </a:rPr>
              <a:t>find</a:t>
            </a:r>
            <a:r>
              <a:rPr lang="hu-HU" sz="1400" i="1" dirty="0" smtClean="0">
                <a:solidFill>
                  <a:srgbClr val="000000"/>
                </a:solidFill>
                <a:latin typeface="Consolas"/>
              </a:rPr>
              <a:t>_a_</a:t>
            </a:r>
            <a:r>
              <a:rPr lang="hu-HU" sz="1400" i="1" dirty="0" err="1" smtClean="0">
                <a:solidFill>
                  <a:srgbClr val="000000"/>
                </a:solidFill>
                <a:latin typeface="Consolas"/>
              </a:rPr>
              <a:t>peak</a:t>
            </a:r>
            <a:r>
              <a:rPr lang="hu-HU" sz="1400" i="1" dirty="0" smtClean="0">
                <a:solidFill>
                  <a:srgbClr val="000000"/>
                </a:solidFill>
                <a:latin typeface="Consolas"/>
              </a:rPr>
              <a:t>_</a:t>
            </a:r>
            <a:r>
              <a:rPr lang="hu-HU" sz="1400" i="1" dirty="0" err="1" smtClean="0">
                <a:solidFill>
                  <a:srgbClr val="000000"/>
                </a:solidFill>
                <a:latin typeface="Consolas"/>
              </a:rPr>
              <a:t>in</a:t>
            </a:r>
            <a:r>
              <a:rPr lang="hu-HU" sz="140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1400" i="1" dirty="0" err="1" smtClean="0">
                <a:solidFill>
                  <a:srgbClr val="000000"/>
                </a:solidFill>
                <a:latin typeface="Consolas"/>
              </a:rPr>
              <a:t>a</a:t>
            </a:r>
            <a:r>
              <a:rPr lang="hu-HU" sz="1400" i="1" dirty="0" smtClean="0">
                <a:solidFill>
                  <a:srgbClr val="000000"/>
                </a:solidFill>
                <a:latin typeface="Consolas"/>
              </a:rPr>
              <a:t>,</a:t>
            </a:r>
            <a:r>
              <a:rPr lang="hu-HU" sz="1400" dirty="0" smtClean="0">
                <a:solidFill>
                  <a:srgbClr val="000000"/>
                </a:solidFill>
                <a:highlight>
                  <a:srgbClr val="E8F2FE"/>
                </a:highlight>
                <a:latin typeface="Consolas"/>
              </a:rPr>
              <a:t>0,6</a:t>
            </a:r>
            <a:r>
              <a:rPr lang="hu-HU" sz="1400" dirty="0">
                <a:solidFill>
                  <a:srgbClr val="000000"/>
                </a:solidFill>
                <a:highlight>
                  <a:srgbClr val="E8F2FE"/>
                </a:highlight>
                <a:latin typeface="Consolas"/>
              </a:rPr>
              <a:t>)</a:t>
            </a:r>
            <a:endParaRPr lang="hu-HU" sz="1400" dirty="0" smtClean="0">
              <a:solidFill>
                <a:srgbClr val="000000"/>
              </a:solidFill>
              <a:highlight>
                <a:srgbClr val="E8F2FE"/>
              </a:highlight>
              <a:latin typeface="Consolas"/>
            </a:endParaRPr>
          </a:p>
          <a:p>
            <a:pPr marL="0" indent="0">
              <a:buNone/>
            </a:pPr>
            <a:r>
              <a:rPr lang="hu-HU" sz="1400" i="1" dirty="0" err="1" smtClean="0">
                <a:solidFill>
                  <a:srgbClr val="000000"/>
                </a:solidFill>
                <a:latin typeface="Consolas"/>
              </a:rPr>
              <a:t>find</a:t>
            </a:r>
            <a:r>
              <a:rPr lang="hu-HU" sz="1400" i="1" dirty="0" smtClean="0">
                <a:solidFill>
                  <a:srgbClr val="000000"/>
                </a:solidFill>
                <a:latin typeface="Consolas"/>
              </a:rPr>
              <a:t>_a_</a:t>
            </a:r>
            <a:r>
              <a:rPr lang="hu-HU" sz="1400" i="1" dirty="0" err="1" smtClean="0">
                <a:solidFill>
                  <a:srgbClr val="000000"/>
                </a:solidFill>
                <a:latin typeface="Consolas"/>
              </a:rPr>
              <a:t>peak</a:t>
            </a:r>
            <a:r>
              <a:rPr lang="hu-HU" sz="1400" i="1" dirty="0" smtClean="0">
                <a:solidFill>
                  <a:srgbClr val="000000"/>
                </a:solidFill>
                <a:latin typeface="Consolas"/>
              </a:rPr>
              <a:t>_</a:t>
            </a:r>
            <a:r>
              <a:rPr lang="hu-HU" sz="1400" i="1" dirty="0" err="1" smtClean="0">
                <a:solidFill>
                  <a:srgbClr val="000000"/>
                </a:solidFill>
                <a:latin typeface="Consolas"/>
              </a:rPr>
              <a:t>in</a:t>
            </a:r>
            <a:r>
              <a:rPr lang="hu-HU" sz="1400" i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hu-HU" sz="1400" i="1" dirty="0" err="1" smtClean="0">
                <a:solidFill>
                  <a:srgbClr val="000000"/>
                </a:solidFill>
                <a:latin typeface="Consolas"/>
              </a:rPr>
              <a:t>a</a:t>
            </a:r>
            <a:r>
              <a:rPr lang="hu-HU" sz="1400" i="1" dirty="0" smtClean="0">
                <a:solidFill>
                  <a:srgbClr val="000000"/>
                </a:solidFill>
                <a:latin typeface="Consolas"/>
              </a:rPr>
              <a:t>,</a:t>
            </a:r>
            <a:r>
              <a:rPr lang="hu-HU" sz="1400" dirty="0" smtClean="0">
                <a:solidFill>
                  <a:srgbClr val="000000"/>
                </a:solidFill>
                <a:highlight>
                  <a:srgbClr val="E8F2FE"/>
                </a:highlight>
                <a:latin typeface="Consolas"/>
              </a:rPr>
              <a:t>0,2)</a:t>
            </a:r>
          </a:p>
          <a:p>
            <a:pPr marL="0" indent="0">
              <a:buNone/>
            </a:pPr>
            <a:endParaRPr lang="hu-HU" sz="1400" dirty="0" smtClean="0">
              <a:solidFill>
                <a:srgbClr val="000000"/>
              </a:solidFill>
              <a:highlight>
                <a:srgbClr val="E8F2FE"/>
              </a:highlight>
              <a:latin typeface="Consolas"/>
            </a:endParaRPr>
          </a:p>
          <a:p>
            <a:pPr marL="0" indent="0">
              <a:buNone/>
            </a:pPr>
            <a:endParaRPr lang="hu-HU" sz="1400" dirty="0">
              <a:solidFill>
                <a:srgbClr val="000000"/>
              </a:solidFill>
              <a:highlight>
                <a:srgbClr val="E8F2FE"/>
              </a:highlight>
              <a:latin typeface="Consolas"/>
            </a:endParaRPr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endParaRPr lang="hu-HU" sz="1400" dirty="0" smtClean="0">
              <a:solidFill>
                <a:srgbClr val="000000"/>
              </a:solidFill>
              <a:latin typeface="Consolas"/>
            </a:endParaRPr>
          </a:p>
          <a:p>
            <a:pPr marL="0" indent="0">
              <a:buNone/>
            </a:pPr>
            <a:endParaRPr lang="hu-HU" sz="1400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05600" cy="1143000"/>
          </a:xfrm>
        </p:spPr>
        <p:txBody>
          <a:bodyPr/>
          <a:lstStyle/>
          <a:p>
            <a:r>
              <a:rPr lang="hu-HU" sz="4000" dirty="0" smtClean="0"/>
              <a:t>Felező csúcskereső algoritmus – rekurzív implementáció</a:t>
            </a:r>
            <a:endParaRPr lang="hu-HU" sz="4000" dirty="0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1" r="58729" b="68104"/>
          <a:stretch/>
        </p:blipFill>
        <p:spPr bwMode="auto">
          <a:xfrm>
            <a:off x="4574367" y="4515241"/>
            <a:ext cx="4569633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38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 smtClean="0"/>
              <a:t>Oszd meg és uralkodj algoritmusok</a:t>
            </a:r>
            <a:br>
              <a:rPr lang="hu-HU" sz="3600" dirty="0" smtClean="0"/>
            </a:br>
            <a:r>
              <a:rPr lang="hu-HU" sz="3600" dirty="0" smtClean="0"/>
              <a:t>iteratív </a:t>
            </a:r>
            <a:r>
              <a:rPr lang="hu-HU" sz="3600" dirty="0" err="1" smtClean="0"/>
              <a:t>vs</a:t>
            </a:r>
            <a:r>
              <a:rPr lang="hu-HU" sz="3600" dirty="0" smtClean="0"/>
              <a:t> rekurzív implementáció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8888" y="1412776"/>
            <a:ext cx="7427912" cy="4349750"/>
          </a:xfrm>
        </p:spPr>
        <p:txBody>
          <a:bodyPr/>
          <a:lstStyle/>
          <a:p>
            <a:r>
              <a:rPr lang="hu-HU" b="0" dirty="0" smtClean="0"/>
              <a:t>(Elméletben) minden </a:t>
            </a:r>
            <a:r>
              <a:rPr lang="hu-HU" b="0" dirty="0" err="1" smtClean="0"/>
              <a:t>oszd-meg-és-uralkodj</a:t>
            </a:r>
            <a:r>
              <a:rPr lang="hu-HU" b="0" dirty="0" smtClean="0"/>
              <a:t> algoritmust le lehet iteratívan és rekurzívan is programozni</a:t>
            </a:r>
          </a:p>
          <a:p>
            <a:r>
              <a:rPr lang="hu-HU" b="0" dirty="0" smtClean="0"/>
              <a:t>Rekurzív implementáció előnye: </a:t>
            </a:r>
          </a:p>
          <a:p>
            <a:pPr lvl="1"/>
            <a:r>
              <a:rPr lang="hu-HU" b="0" dirty="0" smtClean="0"/>
              <a:t>olvashatóbb kód</a:t>
            </a:r>
          </a:p>
          <a:p>
            <a:pPr lvl="1"/>
            <a:r>
              <a:rPr lang="hu-HU" b="0" dirty="0" smtClean="0"/>
              <a:t>intuitív megvalósítás</a:t>
            </a:r>
          </a:p>
          <a:p>
            <a:r>
              <a:rPr lang="hu-HU" b="0" dirty="0" smtClean="0"/>
              <a:t>Rekurzív implementáció hátrányai: </a:t>
            </a:r>
          </a:p>
          <a:p>
            <a:pPr lvl="1"/>
            <a:r>
              <a:rPr lang="hu-HU" b="0" dirty="0" err="1" smtClean="0"/>
              <a:t>memóriallokáció</a:t>
            </a:r>
            <a:r>
              <a:rPr lang="hu-HU" b="0" dirty="0" smtClean="0"/>
              <a:t> eljáráshívásokra (</a:t>
            </a:r>
            <a:r>
              <a:rPr lang="hu-HU" b="0" dirty="0" err="1" smtClean="0"/>
              <a:t>stack</a:t>
            </a:r>
            <a:r>
              <a:rPr lang="hu-HU" b="0" dirty="0" smtClean="0"/>
              <a:t>)</a:t>
            </a:r>
          </a:p>
          <a:p>
            <a:pPr lvl="1"/>
            <a:r>
              <a:rPr lang="hu-HU" b="0" dirty="0" smtClean="0"/>
              <a:t>nehezebb </a:t>
            </a:r>
            <a:r>
              <a:rPr lang="hu-HU" b="0" dirty="0" err="1" smtClean="0"/>
              <a:t>debugolni</a:t>
            </a:r>
            <a:endParaRPr lang="hu-HU" b="0" dirty="0" smtClean="0"/>
          </a:p>
        </p:txBody>
      </p:sp>
    </p:spTree>
    <p:extLst>
      <p:ext uri="{BB962C8B-B14F-4D97-AF65-F5344CB8AC3E}">
        <p14:creationId xmlns:p14="http://schemas.microsoft.com/office/powerpoint/2010/main" val="161896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Végtelen rekurzió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2800" dirty="0" err="1" smtClean="0">
                <a:solidFill>
                  <a:srgbClr val="7F0055"/>
                </a:solidFill>
                <a:latin typeface="Consolas"/>
              </a:rPr>
              <a:t>public</a:t>
            </a:r>
            <a:r>
              <a:rPr lang="hu-HU" sz="28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2800" dirty="0" err="1">
                <a:solidFill>
                  <a:srgbClr val="7F0055"/>
                </a:solidFill>
                <a:latin typeface="Consolas"/>
              </a:rPr>
              <a:t>static</a:t>
            </a:r>
            <a:r>
              <a:rPr lang="hu-HU" sz="28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2800" dirty="0" err="1">
                <a:solidFill>
                  <a:srgbClr val="7F0055"/>
                </a:solidFill>
                <a:latin typeface="Consolas"/>
              </a:rPr>
              <a:t>void</a:t>
            </a:r>
            <a:r>
              <a:rPr lang="hu-HU" sz="2800" dirty="0">
                <a:solidFill>
                  <a:srgbClr val="000000"/>
                </a:solidFill>
                <a:latin typeface="Consolas"/>
              </a:rPr>
              <a:t> </a:t>
            </a:r>
            <a:r>
              <a:rPr lang="hu-HU" sz="2800" dirty="0" err="1">
                <a:solidFill>
                  <a:srgbClr val="000000"/>
                </a:solidFill>
                <a:latin typeface="Consolas"/>
              </a:rPr>
              <a:t>self</a:t>
            </a:r>
            <a:r>
              <a:rPr lang="hu-HU" sz="2800" dirty="0">
                <a:solidFill>
                  <a:srgbClr val="000000"/>
                </a:solidFill>
                <a:latin typeface="Consolas"/>
              </a:rPr>
              <a:t>_</a:t>
            </a:r>
            <a:r>
              <a:rPr lang="hu-HU" sz="2800" dirty="0" err="1">
                <a:solidFill>
                  <a:srgbClr val="000000"/>
                </a:solidFill>
                <a:latin typeface="Consolas"/>
              </a:rPr>
              <a:t>recursion</a:t>
            </a:r>
            <a:r>
              <a:rPr lang="hu-HU" sz="2800" dirty="0">
                <a:solidFill>
                  <a:srgbClr val="000000"/>
                </a:solidFill>
                <a:latin typeface="Consolas"/>
              </a:rPr>
              <a:t>(){</a:t>
            </a:r>
          </a:p>
          <a:p>
            <a:pPr marL="0" indent="0">
              <a:buNone/>
            </a:pPr>
            <a:r>
              <a:rPr lang="hu-HU" sz="2800" i="1" dirty="0" smtClean="0">
                <a:solidFill>
                  <a:srgbClr val="000000"/>
                </a:solidFill>
                <a:latin typeface="Consolas"/>
              </a:rPr>
              <a:t>  </a:t>
            </a:r>
            <a:r>
              <a:rPr lang="hu-HU" sz="2800" i="1" dirty="0" err="1" smtClean="0">
                <a:solidFill>
                  <a:srgbClr val="000000"/>
                </a:solidFill>
                <a:latin typeface="Consolas"/>
              </a:rPr>
              <a:t>self</a:t>
            </a:r>
            <a:r>
              <a:rPr lang="hu-HU" sz="2800" i="1" dirty="0" smtClean="0">
                <a:solidFill>
                  <a:srgbClr val="000000"/>
                </a:solidFill>
                <a:latin typeface="Consolas"/>
              </a:rPr>
              <a:t>_</a:t>
            </a:r>
            <a:r>
              <a:rPr lang="hu-HU" sz="2800" i="1" dirty="0" err="1" smtClean="0">
                <a:solidFill>
                  <a:srgbClr val="000000"/>
                </a:solidFill>
                <a:latin typeface="Consolas"/>
              </a:rPr>
              <a:t>recursion</a:t>
            </a:r>
            <a:r>
              <a:rPr lang="hu-HU" sz="2800" i="1" dirty="0" smtClean="0">
                <a:solidFill>
                  <a:srgbClr val="000000"/>
                </a:solidFill>
                <a:latin typeface="Consolas"/>
              </a:rPr>
              <a:t>();</a:t>
            </a:r>
          </a:p>
          <a:p>
            <a:pPr marL="0" indent="0">
              <a:buNone/>
            </a:pPr>
            <a:r>
              <a:rPr lang="hu-HU" sz="2800" dirty="0" smtClean="0">
                <a:solidFill>
                  <a:srgbClr val="000000"/>
                </a:solidFill>
                <a:latin typeface="Consolas"/>
              </a:rPr>
              <a:t>}</a:t>
            </a:r>
          </a:p>
          <a:p>
            <a:pPr marL="0" indent="0">
              <a:buNone/>
            </a:pPr>
            <a:endParaRPr lang="hu-HU" sz="1800" dirty="0">
              <a:solidFill>
                <a:srgbClr val="000000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  <a:latin typeface="Consolas"/>
              </a:rPr>
              <a:t>Exception in thread "main" </a:t>
            </a:r>
            <a:r>
              <a:rPr lang="en-US" sz="1800" dirty="0" err="1" smtClean="0">
                <a:solidFill>
                  <a:srgbClr val="FF0000"/>
                </a:solidFill>
                <a:latin typeface="Consolas"/>
              </a:rPr>
              <a:t>java.lang.StackOverflowError</a:t>
            </a:r>
            <a:endParaRPr lang="en-US" sz="1800" dirty="0" smtClean="0">
              <a:solidFill>
                <a:srgbClr val="FF0000"/>
              </a:solidFill>
              <a:latin typeface="Consolas"/>
            </a:endParaRPr>
          </a:p>
          <a:p>
            <a:pPr marL="0" indent="0">
              <a:buNone/>
            </a:pPr>
            <a:r>
              <a:rPr lang="hu-HU" sz="1800" dirty="0" smtClean="0">
                <a:solidFill>
                  <a:srgbClr val="FF0000"/>
                </a:solidFill>
                <a:latin typeface="Consolas"/>
              </a:rPr>
              <a:t>    </a:t>
            </a:r>
            <a:r>
              <a:rPr lang="hu-HU" sz="1800" dirty="0" err="1" smtClean="0">
                <a:solidFill>
                  <a:srgbClr val="FF0000"/>
                </a:solidFill>
                <a:latin typeface="Consolas"/>
              </a:rPr>
              <a:t>at</a:t>
            </a:r>
            <a:r>
              <a:rPr lang="hu-HU" sz="1800" dirty="0" smtClean="0">
                <a:solidFill>
                  <a:srgbClr val="FF0000"/>
                </a:solidFill>
                <a:latin typeface="Consolas"/>
              </a:rPr>
              <a:t> </a:t>
            </a:r>
            <a:r>
              <a:rPr lang="hu-HU" sz="1800" dirty="0" err="1" smtClean="0">
                <a:solidFill>
                  <a:srgbClr val="FF0000"/>
                </a:solidFill>
                <a:latin typeface="Consolas"/>
              </a:rPr>
              <a:t>Bevezetes.self</a:t>
            </a:r>
            <a:r>
              <a:rPr lang="hu-HU" sz="1800" dirty="0" smtClean="0">
                <a:solidFill>
                  <a:srgbClr val="FF0000"/>
                </a:solidFill>
                <a:latin typeface="Consolas"/>
              </a:rPr>
              <a:t>_</a:t>
            </a:r>
            <a:r>
              <a:rPr lang="hu-HU" sz="1800" dirty="0" err="1" smtClean="0">
                <a:solidFill>
                  <a:srgbClr val="FF0000"/>
                </a:solidFill>
                <a:latin typeface="Consolas"/>
              </a:rPr>
              <a:t>recursion</a:t>
            </a:r>
            <a:r>
              <a:rPr lang="hu-HU" sz="1800" dirty="0" smtClean="0">
                <a:solidFill>
                  <a:srgbClr val="FF0000"/>
                </a:solidFill>
                <a:latin typeface="Consolas"/>
              </a:rPr>
              <a:t>(</a:t>
            </a:r>
            <a:r>
              <a:rPr lang="hu-HU" sz="1800" u="sng" dirty="0" err="1" smtClean="0">
                <a:solidFill>
                  <a:srgbClr val="0066CC"/>
                </a:solidFill>
                <a:latin typeface="Consolas"/>
              </a:rPr>
              <a:t>Bevezetes.java</a:t>
            </a:r>
            <a:r>
              <a:rPr lang="hu-HU" sz="1800" u="sng" dirty="0" smtClean="0">
                <a:solidFill>
                  <a:srgbClr val="0066CC"/>
                </a:solidFill>
                <a:latin typeface="Consolas"/>
              </a:rPr>
              <a:t>:97</a:t>
            </a:r>
            <a:r>
              <a:rPr lang="hu-HU" sz="1800" u="sng" dirty="0" smtClean="0">
                <a:solidFill>
                  <a:srgbClr val="FF0000"/>
                </a:solidFill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hu-HU" sz="1800" dirty="0" smtClean="0">
                <a:solidFill>
                  <a:srgbClr val="FF0000"/>
                </a:solidFill>
                <a:latin typeface="Consolas"/>
              </a:rPr>
              <a:t>    </a:t>
            </a:r>
            <a:r>
              <a:rPr lang="hu-HU" sz="1800" dirty="0" err="1" smtClean="0">
                <a:solidFill>
                  <a:srgbClr val="FF0000"/>
                </a:solidFill>
                <a:latin typeface="Consolas"/>
              </a:rPr>
              <a:t>at</a:t>
            </a:r>
            <a:r>
              <a:rPr lang="hu-HU" sz="1800" dirty="0" smtClean="0">
                <a:solidFill>
                  <a:srgbClr val="FF0000"/>
                </a:solidFill>
                <a:latin typeface="Consolas"/>
              </a:rPr>
              <a:t> </a:t>
            </a:r>
            <a:r>
              <a:rPr lang="hu-HU" sz="1800" dirty="0" err="1" smtClean="0">
                <a:solidFill>
                  <a:srgbClr val="FF0000"/>
                </a:solidFill>
                <a:latin typeface="Consolas"/>
              </a:rPr>
              <a:t>Bevezetes.self</a:t>
            </a:r>
            <a:r>
              <a:rPr lang="hu-HU" sz="1800" dirty="0" smtClean="0">
                <a:solidFill>
                  <a:srgbClr val="FF0000"/>
                </a:solidFill>
                <a:latin typeface="Consolas"/>
              </a:rPr>
              <a:t>_</a:t>
            </a:r>
            <a:r>
              <a:rPr lang="hu-HU" sz="1800" dirty="0" err="1" smtClean="0">
                <a:solidFill>
                  <a:srgbClr val="FF0000"/>
                </a:solidFill>
                <a:latin typeface="Consolas"/>
              </a:rPr>
              <a:t>recursion</a:t>
            </a:r>
            <a:r>
              <a:rPr lang="hu-HU" sz="1800" dirty="0" smtClean="0">
                <a:solidFill>
                  <a:srgbClr val="FF0000"/>
                </a:solidFill>
                <a:latin typeface="Consolas"/>
              </a:rPr>
              <a:t>(</a:t>
            </a:r>
            <a:r>
              <a:rPr lang="hu-HU" sz="1800" u="sng" dirty="0" err="1" smtClean="0">
                <a:solidFill>
                  <a:srgbClr val="0066CC"/>
                </a:solidFill>
                <a:latin typeface="Consolas"/>
              </a:rPr>
              <a:t>Bevezetes.java</a:t>
            </a:r>
            <a:r>
              <a:rPr lang="hu-HU" sz="1800" u="sng" dirty="0" smtClean="0">
                <a:solidFill>
                  <a:srgbClr val="0066CC"/>
                </a:solidFill>
                <a:latin typeface="Consolas"/>
              </a:rPr>
              <a:t>:97</a:t>
            </a:r>
            <a:r>
              <a:rPr lang="hu-HU" sz="1800" u="sng" dirty="0" smtClean="0">
                <a:solidFill>
                  <a:srgbClr val="FF0000"/>
                </a:solidFill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hu-HU" sz="1800" dirty="0" smtClean="0">
                <a:solidFill>
                  <a:srgbClr val="FF0000"/>
                </a:solidFill>
                <a:latin typeface="Consolas"/>
              </a:rPr>
              <a:t>    </a:t>
            </a:r>
            <a:r>
              <a:rPr lang="hu-HU" sz="1800" dirty="0" err="1" smtClean="0">
                <a:solidFill>
                  <a:srgbClr val="FF0000"/>
                </a:solidFill>
                <a:latin typeface="Consolas"/>
              </a:rPr>
              <a:t>at</a:t>
            </a:r>
            <a:r>
              <a:rPr lang="hu-HU" sz="1800" dirty="0" smtClean="0">
                <a:solidFill>
                  <a:srgbClr val="FF0000"/>
                </a:solidFill>
                <a:latin typeface="Consolas"/>
              </a:rPr>
              <a:t> </a:t>
            </a:r>
            <a:r>
              <a:rPr lang="hu-HU" sz="1800" dirty="0" err="1" smtClean="0">
                <a:solidFill>
                  <a:srgbClr val="FF0000"/>
                </a:solidFill>
                <a:latin typeface="Consolas"/>
              </a:rPr>
              <a:t>Bevezetes.self</a:t>
            </a:r>
            <a:r>
              <a:rPr lang="hu-HU" sz="1800" dirty="0" smtClean="0">
                <a:solidFill>
                  <a:srgbClr val="FF0000"/>
                </a:solidFill>
                <a:latin typeface="Consolas"/>
              </a:rPr>
              <a:t>_</a:t>
            </a:r>
            <a:r>
              <a:rPr lang="hu-HU" sz="1800" dirty="0" err="1" smtClean="0">
                <a:solidFill>
                  <a:srgbClr val="FF0000"/>
                </a:solidFill>
                <a:latin typeface="Consolas"/>
              </a:rPr>
              <a:t>recursion</a:t>
            </a:r>
            <a:r>
              <a:rPr lang="hu-HU" sz="1800" dirty="0" smtClean="0">
                <a:solidFill>
                  <a:srgbClr val="FF0000"/>
                </a:solidFill>
                <a:latin typeface="Consolas"/>
              </a:rPr>
              <a:t>(</a:t>
            </a:r>
            <a:r>
              <a:rPr lang="hu-HU" sz="1800" u="sng" dirty="0" err="1" smtClean="0">
                <a:solidFill>
                  <a:srgbClr val="0066CC"/>
                </a:solidFill>
                <a:latin typeface="Consolas"/>
              </a:rPr>
              <a:t>Bevezetes.java</a:t>
            </a:r>
            <a:r>
              <a:rPr lang="hu-HU" sz="1800" u="sng" dirty="0" smtClean="0">
                <a:solidFill>
                  <a:srgbClr val="0066CC"/>
                </a:solidFill>
                <a:latin typeface="Consolas"/>
              </a:rPr>
              <a:t>:97</a:t>
            </a:r>
            <a:r>
              <a:rPr lang="hu-HU" sz="1800" u="sng" dirty="0" smtClean="0">
                <a:solidFill>
                  <a:srgbClr val="FF0000"/>
                </a:solidFill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hu-HU" sz="1800" dirty="0" smtClean="0">
                <a:solidFill>
                  <a:srgbClr val="FF0000"/>
                </a:solidFill>
                <a:latin typeface="Consolas"/>
              </a:rPr>
              <a:t>    </a:t>
            </a:r>
            <a:r>
              <a:rPr lang="hu-HU" sz="1800" dirty="0" err="1" smtClean="0">
                <a:solidFill>
                  <a:srgbClr val="FF0000"/>
                </a:solidFill>
                <a:latin typeface="Consolas"/>
              </a:rPr>
              <a:t>at</a:t>
            </a:r>
            <a:r>
              <a:rPr lang="hu-HU" sz="1800" dirty="0" smtClean="0">
                <a:solidFill>
                  <a:srgbClr val="FF0000"/>
                </a:solidFill>
                <a:latin typeface="Consolas"/>
              </a:rPr>
              <a:t> </a:t>
            </a:r>
            <a:r>
              <a:rPr lang="hu-HU" sz="1800" dirty="0" err="1" smtClean="0">
                <a:solidFill>
                  <a:srgbClr val="FF0000"/>
                </a:solidFill>
                <a:latin typeface="Consolas"/>
              </a:rPr>
              <a:t>Bevezetes.self</a:t>
            </a:r>
            <a:r>
              <a:rPr lang="hu-HU" sz="1800" dirty="0" smtClean="0">
                <a:solidFill>
                  <a:srgbClr val="FF0000"/>
                </a:solidFill>
                <a:latin typeface="Consolas"/>
              </a:rPr>
              <a:t>_</a:t>
            </a:r>
            <a:r>
              <a:rPr lang="hu-HU" sz="1800" dirty="0" err="1" smtClean="0">
                <a:solidFill>
                  <a:srgbClr val="FF0000"/>
                </a:solidFill>
                <a:latin typeface="Consolas"/>
              </a:rPr>
              <a:t>recursion</a:t>
            </a:r>
            <a:r>
              <a:rPr lang="hu-HU" sz="1800" dirty="0" smtClean="0">
                <a:solidFill>
                  <a:srgbClr val="FF0000"/>
                </a:solidFill>
                <a:latin typeface="Consolas"/>
              </a:rPr>
              <a:t>(</a:t>
            </a:r>
            <a:r>
              <a:rPr lang="hu-HU" sz="1800" u="sng" dirty="0" err="1" smtClean="0">
                <a:solidFill>
                  <a:srgbClr val="0066CC"/>
                </a:solidFill>
                <a:latin typeface="Consolas"/>
              </a:rPr>
              <a:t>Bevezetes.java</a:t>
            </a:r>
            <a:r>
              <a:rPr lang="hu-HU" sz="1800" u="sng" dirty="0" smtClean="0">
                <a:solidFill>
                  <a:srgbClr val="0066CC"/>
                </a:solidFill>
                <a:latin typeface="Consolas"/>
              </a:rPr>
              <a:t>:97</a:t>
            </a:r>
            <a:r>
              <a:rPr lang="hu-HU" sz="1800" u="sng" dirty="0" smtClean="0">
                <a:solidFill>
                  <a:srgbClr val="FF0000"/>
                </a:solidFill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hu-HU" sz="1800" dirty="0" smtClean="0">
                <a:solidFill>
                  <a:srgbClr val="FF0000"/>
                </a:solidFill>
                <a:latin typeface="Consolas"/>
              </a:rPr>
              <a:t>    </a:t>
            </a:r>
            <a:r>
              <a:rPr lang="hu-HU" sz="1800" dirty="0" err="1" smtClean="0">
                <a:solidFill>
                  <a:srgbClr val="FF0000"/>
                </a:solidFill>
                <a:latin typeface="Consolas"/>
              </a:rPr>
              <a:t>at</a:t>
            </a:r>
            <a:r>
              <a:rPr lang="hu-HU" sz="1800" dirty="0" smtClean="0">
                <a:solidFill>
                  <a:srgbClr val="FF0000"/>
                </a:solidFill>
                <a:latin typeface="Consolas"/>
              </a:rPr>
              <a:t> </a:t>
            </a:r>
            <a:r>
              <a:rPr lang="hu-HU" sz="1800" dirty="0" err="1" smtClean="0">
                <a:solidFill>
                  <a:srgbClr val="FF0000"/>
                </a:solidFill>
                <a:latin typeface="Consolas"/>
              </a:rPr>
              <a:t>Bevezetes.self</a:t>
            </a:r>
            <a:r>
              <a:rPr lang="hu-HU" sz="1800" dirty="0" smtClean="0">
                <a:solidFill>
                  <a:srgbClr val="FF0000"/>
                </a:solidFill>
                <a:latin typeface="Consolas"/>
              </a:rPr>
              <a:t>_</a:t>
            </a:r>
            <a:r>
              <a:rPr lang="hu-HU" sz="1800" dirty="0" err="1" smtClean="0">
                <a:solidFill>
                  <a:srgbClr val="FF0000"/>
                </a:solidFill>
                <a:latin typeface="Consolas"/>
              </a:rPr>
              <a:t>recursion</a:t>
            </a:r>
            <a:r>
              <a:rPr lang="hu-HU" sz="1800" dirty="0" smtClean="0">
                <a:solidFill>
                  <a:srgbClr val="FF0000"/>
                </a:solidFill>
                <a:latin typeface="Consolas"/>
              </a:rPr>
              <a:t>(</a:t>
            </a:r>
            <a:r>
              <a:rPr lang="hu-HU" sz="1800" u="sng" dirty="0" err="1" smtClean="0">
                <a:solidFill>
                  <a:srgbClr val="0066CC"/>
                </a:solidFill>
                <a:latin typeface="Consolas"/>
              </a:rPr>
              <a:t>Bevezetes.java</a:t>
            </a:r>
            <a:r>
              <a:rPr lang="hu-HU" sz="1800" u="sng" dirty="0" smtClean="0">
                <a:solidFill>
                  <a:srgbClr val="0066CC"/>
                </a:solidFill>
                <a:latin typeface="Consolas"/>
              </a:rPr>
              <a:t>:97</a:t>
            </a:r>
            <a:r>
              <a:rPr lang="hu-HU" sz="1800" u="sng" dirty="0" smtClean="0">
                <a:solidFill>
                  <a:srgbClr val="FF0000"/>
                </a:solidFill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hu-HU" sz="1800" dirty="0" smtClean="0">
                <a:solidFill>
                  <a:srgbClr val="FF0000"/>
                </a:solidFill>
                <a:latin typeface="Consolas"/>
              </a:rPr>
              <a:t>    </a:t>
            </a:r>
            <a:r>
              <a:rPr lang="hu-HU" sz="1800" dirty="0" err="1" smtClean="0">
                <a:solidFill>
                  <a:srgbClr val="FF0000"/>
                </a:solidFill>
                <a:latin typeface="Consolas"/>
              </a:rPr>
              <a:t>at</a:t>
            </a:r>
            <a:r>
              <a:rPr lang="hu-HU" sz="1800" dirty="0" smtClean="0">
                <a:solidFill>
                  <a:srgbClr val="FF0000"/>
                </a:solidFill>
                <a:latin typeface="Consolas"/>
              </a:rPr>
              <a:t> </a:t>
            </a:r>
            <a:r>
              <a:rPr lang="hu-HU" sz="1800" dirty="0" err="1" smtClean="0">
                <a:solidFill>
                  <a:srgbClr val="FF0000"/>
                </a:solidFill>
                <a:latin typeface="Consolas"/>
              </a:rPr>
              <a:t>Bevezetes.self</a:t>
            </a:r>
            <a:r>
              <a:rPr lang="hu-HU" sz="1800" dirty="0" smtClean="0">
                <a:solidFill>
                  <a:srgbClr val="FF0000"/>
                </a:solidFill>
                <a:latin typeface="Consolas"/>
              </a:rPr>
              <a:t>_</a:t>
            </a:r>
            <a:r>
              <a:rPr lang="hu-HU" sz="1800" dirty="0" err="1" smtClean="0">
                <a:solidFill>
                  <a:srgbClr val="FF0000"/>
                </a:solidFill>
                <a:latin typeface="Consolas"/>
              </a:rPr>
              <a:t>recursion</a:t>
            </a:r>
            <a:r>
              <a:rPr lang="hu-HU" sz="1800" dirty="0" smtClean="0">
                <a:solidFill>
                  <a:srgbClr val="FF0000"/>
                </a:solidFill>
                <a:latin typeface="Consolas"/>
              </a:rPr>
              <a:t>(</a:t>
            </a:r>
            <a:r>
              <a:rPr lang="hu-HU" sz="1800" u="sng" dirty="0" err="1" smtClean="0">
                <a:solidFill>
                  <a:srgbClr val="0066CC"/>
                </a:solidFill>
                <a:latin typeface="Consolas"/>
              </a:rPr>
              <a:t>Bevezetes.java</a:t>
            </a:r>
            <a:r>
              <a:rPr lang="hu-HU" sz="1800" u="sng" dirty="0" smtClean="0">
                <a:solidFill>
                  <a:srgbClr val="0066CC"/>
                </a:solidFill>
                <a:latin typeface="Consolas"/>
              </a:rPr>
              <a:t>:97</a:t>
            </a:r>
            <a:r>
              <a:rPr lang="hu-HU" sz="1800" u="sng" dirty="0" smtClean="0">
                <a:solidFill>
                  <a:srgbClr val="FF0000"/>
                </a:solidFill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hu-HU" sz="1800" dirty="0" smtClean="0">
                <a:solidFill>
                  <a:srgbClr val="FF0000"/>
                </a:solidFill>
                <a:latin typeface="Consolas"/>
              </a:rPr>
              <a:t>    </a:t>
            </a:r>
            <a:r>
              <a:rPr lang="hu-HU" sz="1800" dirty="0" err="1" smtClean="0">
                <a:solidFill>
                  <a:srgbClr val="FF0000"/>
                </a:solidFill>
                <a:latin typeface="Consolas"/>
              </a:rPr>
              <a:t>at</a:t>
            </a:r>
            <a:r>
              <a:rPr lang="hu-HU" sz="1800" dirty="0" smtClean="0">
                <a:solidFill>
                  <a:srgbClr val="FF0000"/>
                </a:solidFill>
                <a:latin typeface="Consolas"/>
              </a:rPr>
              <a:t> </a:t>
            </a:r>
            <a:r>
              <a:rPr lang="hu-HU" sz="1800" dirty="0" err="1" smtClean="0">
                <a:solidFill>
                  <a:srgbClr val="FF0000"/>
                </a:solidFill>
                <a:latin typeface="Consolas"/>
              </a:rPr>
              <a:t>Bevezetes.self</a:t>
            </a:r>
            <a:r>
              <a:rPr lang="hu-HU" sz="1800" dirty="0" smtClean="0">
                <a:solidFill>
                  <a:srgbClr val="FF0000"/>
                </a:solidFill>
                <a:latin typeface="Consolas"/>
              </a:rPr>
              <a:t>_</a:t>
            </a:r>
            <a:r>
              <a:rPr lang="hu-HU" sz="1800" dirty="0" err="1" smtClean="0">
                <a:solidFill>
                  <a:srgbClr val="FF0000"/>
                </a:solidFill>
                <a:latin typeface="Consolas"/>
              </a:rPr>
              <a:t>recursion</a:t>
            </a:r>
            <a:r>
              <a:rPr lang="hu-HU" sz="1800" dirty="0" smtClean="0">
                <a:solidFill>
                  <a:srgbClr val="FF0000"/>
                </a:solidFill>
                <a:latin typeface="Consolas"/>
              </a:rPr>
              <a:t>(</a:t>
            </a:r>
            <a:r>
              <a:rPr lang="hu-HU" sz="1800" u="sng" dirty="0" err="1" smtClean="0">
                <a:solidFill>
                  <a:srgbClr val="0066CC"/>
                </a:solidFill>
                <a:latin typeface="Consolas"/>
              </a:rPr>
              <a:t>Bevezetes.java</a:t>
            </a:r>
            <a:r>
              <a:rPr lang="hu-HU" sz="1800" u="sng" dirty="0" smtClean="0">
                <a:solidFill>
                  <a:srgbClr val="0066CC"/>
                </a:solidFill>
                <a:latin typeface="Consolas"/>
              </a:rPr>
              <a:t>:97</a:t>
            </a:r>
            <a:r>
              <a:rPr lang="hu-HU" sz="1800" u="sng" dirty="0" smtClean="0">
                <a:solidFill>
                  <a:srgbClr val="FF0000"/>
                </a:solidFill>
                <a:latin typeface="Consolas"/>
              </a:rPr>
              <a:t>)</a:t>
            </a:r>
            <a:endParaRPr lang="hu-HU" sz="1800" u="sng" dirty="0" smtClean="0">
              <a:solidFill>
                <a:srgbClr val="FF0000"/>
              </a:solidFill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02966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Kölcsönös rekurzió</a:t>
            </a:r>
            <a:endParaRPr lang="hu-HU" dirty="0"/>
          </a:p>
        </p:txBody>
      </p:sp>
      <p:pic>
        <p:nvPicPr>
          <p:cNvPr id="115714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6" r="68125" b="17778"/>
          <a:stretch/>
        </p:blipFill>
        <p:spPr bwMode="auto">
          <a:xfrm>
            <a:off x="683568" y="1412776"/>
            <a:ext cx="8287292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99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Felező csúcskereső algoritmus futási ideje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75656" y="1628800"/>
            <a:ext cx="7355904" cy="4349750"/>
          </a:xfrm>
        </p:spPr>
        <p:txBody>
          <a:bodyPr/>
          <a:lstStyle/>
          <a:p>
            <a:pPr marL="0" lvl="0" indent="0">
              <a:buNone/>
            </a:pPr>
            <a:r>
              <a:rPr lang="hu-HU" sz="2400" b="0" dirty="0"/>
              <a:t>T(n) = T(n/2) + c</a:t>
            </a:r>
          </a:p>
          <a:p>
            <a:pPr marL="0" lvl="0" indent="0">
              <a:buNone/>
            </a:pPr>
            <a:r>
              <a:rPr lang="hu-HU" sz="2400" b="0" dirty="0"/>
              <a:t>T(1) = c</a:t>
            </a:r>
            <a:endParaRPr lang="hu-HU" sz="2400" b="0" dirty="0"/>
          </a:p>
          <a:p>
            <a:pPr marL="0" lvl="0" indent="0">
              <a:buNone/>
            </a:pPr>
            <a:endParaRPr lang="hu-HU" sz="1800" b="0" dirty="0"/>
          </a:p>
          <a:p>
            <a:pPr marL="0" lvl="0" indent="0">
              <a:buNone/>
            </a:pPr>
            <a:r>
              <a:rPr lang="hu-HU" sz="1200" b="0" dirty="0"/>
              <a:t>T(16) = T(8) + c = T(4) + c + </a:t>
            </a:r>
            <a:r>
              <a:rPr lang="hu-HU" sz="1200" b="0" dirty="0" err="1"/>
              <a:t>c</a:t>
            </a:r>
            <a:r>
              <a:rPr lang="hu-HU" sz="1200" b="0" dirty="0"/>
              <a:t> = T(2) + c + </a:t>
            </a:r>
            <a:r>
              <a:rPr lang="hu-HU" sz="1200" b="0" dirty="0" err="1"/>
              <a:t>c</a:t>
            </a:r>
            <a:r>
              <a:rPr lang="hu-HU" sz="1200" b="0" dirty="0"/>
              <a:t> + </a:t>
            </a:r>
            <a:r>
              <a:rPr lang="hu-HU" sz="1200" b="0" dirty="0" err="1"/>
              <a:t>c</a:t>
            </a:r>
            <a:r>
              <a:rPr lang="hu-HU" sz="1200" b="0" dirty="0"/>
              <a:t> = T(1) + c +</a:t>
            </a:r>
            <a:r>
              <a:rPr lang="hu-HU" sz="1200" b="0" dirty="0"/>
              <a:t> </a:t>
            </a:r>
            <a:r>
              <a:rPr lang="hu-HU" sz="1200" b="0" dirty="0" err="1"/>
              <a:t>c</a:t>
            </a:r>
            <a:r>
              <a:rPr lang="hu-HU" sz="1200" b="0" dirty="0"/>
              <a:t> + </a:t>
            </a:r>
            <a:r>
              <a:rPr lang="hu-HU" sz="1200" b="0" dirty="0" err="1"/>
              <a:t>c</a:t>
            </a:r>
            <a:r>
              <a:rPr lang="hu-HU" sz="1200" b="0" dirty="0"/>
              <a:t> + </a:t>
            </a:r>
            <a:r>
              <a:rPr lang="hu-HU" sz="1200" b="0" dirty="0" err="1"/>
              <a:t>c</a:t>
            </a:r>
            <a:r>
              <a:rPr lang="hu-HU" sz="1200" b="0" dirty="0"/>
              <a:t> = </a:t>
            </a:r>
            <a:r>
              <a:rPr lang="hu-HU" sz="1200" b="0" dirty="0" err="1"/>
              <a:t>c</a:t>
            </a:r>
            <a:r>
              <a:rPr lang="hu-HU" sz="1200" b="0" dirty="0"/>
              <a:t> + c + </a:t>
            </a:r>
            <a:r>
              <a:rPr lang="hu-HU" sz="1200" b="0" dirty="0" err="1"/>
              <a:t>c</a:t>
            </a:r>
            <a:r>
              <a:rPr lang="hu-HU" sz="1200" b="0" dirty="0"/>
              <a:t> + </a:t>
            </a:r>
            <a:r>
              <a:rPr lang="hu-HU" sz="1200" b="0" dirty="0" err="1"/>
              <a:t>c</a:t>
            </a:r>
            <a:r>
              <a:rPr lang="hu-HU" sz="1200" b="0" dirty="0"/>
              <a:t> + </a:t>
            </a:r>
            <a:r>
              <a:rPr lang="hu-HU" sz="1200" b="0" dirty="0" err="1"/>
              <a:t>c</a:t>
            </a:r>
            <a:r>
              <a:rPr lang="hu-HU" sz="1200" b="0" dirty="0"/>
              <a:t> = 5c</a:t>
            </a:r>
          </a:p>
          <a:p>
            <a:pPr marL="0" lvl="0" indent="0">
              <a:buNone/>
            </a:pPr>
            <a:r>
              <a:rPr lang="hu-HU" sz="2400" b="0" dirty="0" smtClean="0"/>
              <a:t>T(n</a:t>
            </a:r>
            <a:r>
              <a:rPr lang="hu-HU" sz="2400" b="0" dirty="0"/>
              <a:t>) = (log</a:t>
            </a:r>
            <a:r>
              <a:rPr lang="hu-HU" sz="2400" b="0" baseline="-25000" dirty="0"/>
              <a:t>2</a:t>
            </a:r>
            <a:r>
              <a:rPr lang="hu-HU" sz="2400" b="0" dirty="0"/>
              <a:t> n + 1) c</a:t>
            </a:r>
          </a:p>
          <a:p>
            <a:pPr marL="0" lvl="0" indent="0">
              <a:buNone/>
            </a:pPr>
            <a:endParaRPr lang="hu-HU" sz="1000" b="0" dirty="0"/>
          </a:p>
          <a:p>
            <a:pPr marL="0" lvl="0" indent="0">
              <a:buNone/>
            </a:pPr>
            <a:r>
              <a:rPr lang="hu-HU" sz="2400" b="0" dirty="0" smtClean="0"/>
              <a:t>Legrosszabb esetben is T(n</a:t>
            </a:r>
            <a:r>
              <a:rPr lang="hu-HU" sz="2400" b="0" dirty="0"/>
              <a:t>) </a:t>
            </a:r>
            <a:r>
              <a:rPr lang="hu-HU" sz="2400" b="0" i="1" dirty="0" err="1"/>
              <a:t>n</a:t>
            </a:r>
            <a:r>
              <a:rPr lang="hu-HU" sz="2400" b="0" dirty="0"/>
              <a:t> függvényében logaritmikus növekedési </a:t>
            </a:r>
            <a:r>
              <a:rPr lang="hu-HU" sz="2400" b="0" dirty="0" smtClean="0"/>
              <a:t>sebességű</a:t>
            </a:r>
            <a:endParaRPr lang="hu-HU" sz="2400" b="0" dirty="0"/>
          </a:p>
          <a:p>
            <a:pPr marL="0" lvl="0" indent="0">
              <a:buNone/>
            </a:pPr>
            <a:endParaRPr lang="hu-HU" sz="1000" b="0" dirty="0"/>
          </a:p>
          <a:p>
            <a:pPr marL="0" lvl="0" indent="0" algn="just">
              <a:buNone/>
            </a:pPr>
            <a:r>
              <a:rPr lang="hu-HU" sz="1800" b="0" dirty="0" err="1" smtClean="0"/>
              <a:t>Megj</a:t>
            </a:r>
            <a:r>
              <a:rPr lang="hu-HU" sz="1800" b="0" dirty="0"/>
              <a:t>: </a:t>
            </a:r>
            <a:r>
              <a:rPr lang="pt-BR" sz="1800" b="0" dirty="0"/>
              <a:t>log</a:t>
            </a:r>
            <a:r>
              <a:rPr lang="hu-HU" sz="1800" b="0" baseline="-25000" dirty="0" smtClean="0"/>
              <a:t>a</a:t>
            </a:r>
            <a:r>
              <a:rPr lang="pt-BR" sz="1800" b="0" dirty="0" smtClean="0"/>
              <a:t>b</a:t>
            </a:r>
            <a:r>
              <a:rPr lang="hu-HU" sz="1800" b="0" dirty="0" smtClean="0"/>
              <a:t> </a:t>
            </a:r>
            <a:r>
              <a:rPr lang="pt-BR" sz="1800" b="0" dirty="0"/>
              <a:t>=</a:t>
            </a:r>
            <a:r>
              <a:rPr lang="hu-HU" sz="1800" b="0" dirty="0"/>
              <a:t> </a:t>
            </a:r>
            <a:r>
              <a:rPr lang="pt-BR" sz="1800" b="0" dirty="0"/>
              <a:t>log</a:t>
            </a:r>
            <a:r>
              <a:rPr lang="hu-HU" sz="1800" b="0" baseline="-25000" dirty="0" smtClean="0"/>
              <a:t>c</a:t>
            </a:r>
            <a:r>
              <a:rPr lang="pt-BR" sz="1800" b="0" dirty="0" smtClean="0"/>
              <a:t>b</a:t>
            </a:r>
            <a:r>
              <a:rPr lang="hu-HU" sz="1800" b="0" dirty="0" smtClean="0"/>
              <a:t> </a:t>
            </a:r>
            <a:r>
              <a:rPr lang="pt-BR" sz="1800" b="0" dirty="0"/>
              <a:t>/</a:t>
            </a:r>
            <a:r>
              <a:rPr lang="hu-HU" sz="1800" b="0" dirty="0"/>
              <a:t> </a:t>
            </a:r>
            <a:r>
              <a:rPr lang="pt-BR" sz="1800" b="0" dirty="0"/>
              <a:t>log</a:t>
            </a:r>
            <a:r>
              <a:rPr lang="hu-HU" sz="1800" b="0" baseline="-25000" dirty="0" smtClean="0"/>
              <a:t>c</a:t>
            </a:r>
            <a:r>
              <a:rPr lang="pt-BR" sz="1800" b="0" dirty="0" smtClean="0"/>
              <a:t>a</a:t>
            </a:r>
            <a:r>
              <a:rPr lang="hu-HU" sz="1800" b="0" dirty="0" smtClean="0"/>
              <a:t> </a:t>
            </a:r>
            <a:r>
              <a:rPr lang="hu-HU" sz="1800" b="0" dirty="0"/>
              <a:t>miatt a logaritmus alapja nem számít, hiszen az „csak” konstans szorzó. </a:t>
            </a:r>
            <a:r>
              <a:rPr lang="hu-HU" sz="1800" b="0" dirty="0"/>
              <a:t>Nem írjuk ki a kurzuson, hanem mindig 2-es alapú logaritmussal számolunk. </a:t>
            </a:r>
            <a:endParaRPr lang="hu-HU" sz="1800" b="0" dirty="0"/>
          </a:p>
          <a:p>
            <a:pPr marL="0" lvl="0" indent="0">
              <a:buNone/>
            </a:pPr>
            <a:endParaRPr lang="hu-HU" sz="1600" dirty="0">
              <a:solidFill>
                <a:srgbClr val="000000"/>
              </a:solidFill>
              <a:latin typeface="Consolas"/>
            </a:endParaRP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5" name="Jobb oldali kapcsos zárójel 4"/>
          <p:cNvSpPr/>
          <p:nvPr/>
        </p:nvSpPr>
        <p:spPr bwMode="auto">
          <a:xfrm>
            <a:off x="4283968" y="1772816"/>
            <a:ext cx="144016" cy="792088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636748" y="1968805"/>
            <a:ext cx="1978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i="1" dirty="0" smtClean="0"/>
              <a:t>rekurzív képlet</a:t>
            </a:r>
            <a:endParaRPr lang="hu-HU" sz="2000" b="1" i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3566209" y="4869160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i="1" dirty="0" smtClean="0"/>
              <a:t>O</a:t>
            </a:r>
            <a:r>
              <a:rPr lang="hu-HU" sz="3600" dirty="0" smtClean="0"/>
              <a:t>(log </a:t>
            </a:r>
            <a:r>
              <a:rPr lang="hu-HU" sz="3600" i="1" dirty="0" smtClean="0"/>
              <a:t>n</a:t>
            </a:r>
            <a:r>
              <a:rPr lang="hu-HU" sz="3600" dirty="0" smtClean="0"/>
              <a:t>)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109300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Rekurzió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8888" y="1600200"/>
            <a:ext cx="7705600" cy="4349750"/>
          </a:xfrm>
        </p:spPr>
        <p:txBody>
          <a:bodyPr/>
          <a:lstStyle/>
          <a:p>
            <a:pPr marL="0" indent="0">
              <a:buNone/>
            </a:pPr>
            <a:r>
              <a:rPr lang="hu-HU" sz="2400" b="0" dirty="0" smtClean="0"/>
              <a:t>„A </a:t>
            </a:r>
            <a:r>
              <a:rPr lang="hu-HU" sz="2400" i="1" dirty="0"/>
              <a:t>rekurzió</a:t>
            </a:r>
            <a:r>
              <a:rPr lang="hu-HU" sz="2400" b="0" dirty="0" smtClean="0"/>
              <a:t> a matematikában, valamint a számítógép-tudományban egy olyan művelet, mely végrehajtáskor a saját maga által definiált műveletet, vagy műveletsort hajtja végre, ezáltal önmagát ismétli”</a:t>
            </a:r>
          </a:p>
          <a:p>
            <a:pPr marL="0" indent="0">
              <a:buNone/>
            </a:pPr>
            <a:endParaRPr lang="hu-HU" sz="2400" b="0" dirty="0"/>
          </a:p>
          <a:p>
            <a:r>
              <a:rPr lang="hu-HU" sz="2400" b="0" dirty="0" smtClean="0"/>
              <a:t>Programozás: önmagát hívó eljárás</a:t>
            </a:r>
          </a:p>
          <a:p>
            <a:r>
              <a:rPr lang="hu-HU" sz="2400" b="0" dirty="0" smtClean="0"/>
              <a:t>Matematika: függvény definíciója a függvénnyel magával</a:t>
            </a:r>
          </a:p>
          <a:p>
            <a:r>
              <a:rPr lang="hu-HU" sz="2400" b="0" dirty="0" smtClean="0"/>
              <a:t>Algoritmusok: a részfeladatok ugyanazon módszerrel bonthatóak további részfeladatokra majd kerülnek összevonásra, mint az eredeti teljes feladat</a:t>
            </a:r>
          </a:p>
          <a:p>
            <a:pPr marL="0" indent="0">
              <a:buNone/>
            </a:pPr>
            <a:endParaRPr lang="hu-HU" sz="2400" b="0" dirty="0"/>
          </a:p>
        </p:txBody>
      </p:sp>
    </p:spTree>
    <p:extLst>
      <p:ext uri="{BB962C8B-B14F-4D97-AF65-F5344CB8AC3E}">
        <p14:creationId xmlns:p14="http://schemas.microsoft.com/office/powerpoint/2010/main" val="83772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i="1" dirty="0" err="1" smtClean="0"/>
              <a:t>oszd-meg-és-uralkodj</a:t>
            </a:r>
            <a:r>
              <a:rPr lang="hu-HU" i="1" dirty="0" smtClean="0"/>
              <a:t> </a:t>
            </a:r>
            <a:r>
              <a:rPr lang="hu-HU" b="0" dirty="0" smtClean="0"/>
              <a:t>megközelítés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8888" y="1844824"/>
            <a:ext cx="7427912" cy="4105126"/>
          </a:xfrm>
        </p:spPr>
        <p:txBody>
          <a:bodyPr/>
          <a:lstStyle/>
          <a:p>
            <a:pPr marL="0" indent="0">
              <a:buNone/>
            </a:pPr>
            <a:r>
              <a:rPr lang="hu-HU" b="0" dirty="0" smtClean="0"/>
              <a:t>A feladatot </a:t>
            </a:r>
            <a:r>
              <a:rPr lang="hu-HU" i="1" dirty="0"/>
              <a:t>több </a:t>
            </a:r>
            <a:r>
              <a:rPr lang="hu-HU" b="0" dirty="0" smtClean="0"/>
              <a:t>[</a:t>
            </a:r>
            <a:r>
              <a:rPr lang="hu-HU" b="0" dirty="0" err="1" smtClean="0"/>
              <a:t>diszjunkt</a:t>
            </a:r>
            <a:r>
              <a:rPr lang="hu-HU" b="0" dirty="0" smtClean="0"/>
              <a:t>]</a:t>
            </a:r>
            <a:r>
              <a:rPr lang="hu-HU" i="1" dirty="0" smtClean="0"/>
              <a:t> részfeladat</a:t>
            </a:r>
            <a:r>
              <a:rPr lang="hu-HU" b="0" dirty="0" smtClean="0"/>
              <a:t>ra osztjuk</a:t>
            </a:r>
            <a:r>
              <a:rPr lang="hu-HU" b="0" dirty="0"/>
              <a:t>, amelyek hasonlóak az eredeti feladathoz, de </a:t>
            </a:r>
            <a:r>
              <a:rPr lang="hu-HU" b="0" dirty="0" smtClean="0"/>
              <a:t>méretük kisebb</a:t>
            </a:r>
            <a:r>
              <a:rPr lang="hu-HU" b="0" dirty="0"/>
              <a:t>, rekurzív módon </a:t>
            </a:r>
            <a:r>
              <a:rPr lang="hu-HU" b="0" dirty="0" smtClean="0"/>
              <a:t>megoldjuk </a:t>
            </a:r>
            <a:r>
              <a:rPr lang="hu-HU" b="0" dirty="0"/>
              <a:t>a részfeladatokat, majd </a:t>
            </a:r>
            <a:r>
              <a:rPr lang="hu-HU" b="0" dirty="0" smtClean="0"/>
              <a:t>összevonjuk </a:t>
            </a:r>
            <a:r>
              <a:rPr lang="hu-HU" b="0" dirty="0"/>
              <a:t>ezeket a </a:t>
            </a:r>
            <a:r>
              <a:rPr lang="hu-HU" b="0" dirty="0" smtClean="0"/>
              <a:t>megoldásokat, hogy </a:t>
            </a:r>
            <a:r>
              <a:rPr lang="hu-HU" b="0" dirty="0"/>
              <a:t>az eredeti feladatra megoldást adjanak.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4140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Keresési feladat</a:t>
            </a:r>
            <a:endParaRPr lang="hu-HU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194808"/>
              </p:ext>
            </p:extLst>
          </p:nvPr>
        </p:nvGraphicFramePr>
        <p:xfrm>
          <a:off x="1043608" y="1916832"/>
          <a:ext cx="7848874" cy="259588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2113159"/>
                <a:gridCol w="2063306"/>
                <a:gridCol w="36724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Név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Felhasználónév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E-mail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Aba </a:t>
                      </a:r>
                      <a:r>
                        <a:rPr lang="hu-HU" dirty="0" err="1" smtClean="0"/>
                        <a:t>Abdul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kismardar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aabdul92@</a:t>
                      </a:r>
                      <a:r>
                        <a:rPr lang="hu-HU" dirty="0" err="1" smtClean="0"/>
                        <a:t>freemail.hu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…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Gibson </a:t>
                      </a:r>
                      <a:r>
                        <a:rPr lang="hu-HU" dirty="0" err="1" smtClean="0"/>
                        <a:t>Mel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madmax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 smtClean="0"/>
                        <a:t>mel</a:t>
                      </a:r>
                      <a:r>
                        <a:rPr lang="hu-HU" dirty="0" smtClean="0"/>
                        <a:t>@</a:t>
                      </a:r>
                      <a:r>
                        <a:rPr lang="hu-HU" dirty="0" err="1" smtClean="0"/>
                        <a:t>gibson.com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Gipsz Jakab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gyors_</a:t>
                      </a:r>
                      <a:r>
                        <a:rPr lang="hu-HU" dirty="0" err="1" smtClean="0"/>
                        <a:t>kotes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jani_</a:t>
                      </a:r>
                      <a:r>
                        <a:rPr lang="hu-HU" dirty="0" err="1" smtClean="0"/>
                        <a:t>cim</a:t>
                      </a:r>
                      <a:r>
                        <a:rPr lang="hu-HU" dirty="0" smtClean="0"/>
                        <a:t>_spameknek@</a:t>
                      </a:r>
                      <a:r>
                        <a:rPr lang="hu-HU" dirty="0" err="1" smtClean="0"/>
                        <a:t>gmail.com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…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Zsuzsi</a:t>
                      </a:r>
                      <a:r>
                        <a:rPr lang="hu-HU" baseline="0" dirty="0" smtClean="0"/>
                        <a:t> Zsuzsa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enishateis97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abc@</a:t>
                      </a:r>
                      <a:r>
                        <a:rPr lang="hu-HU" dirty="0" err="1" smtClean="0"/>
                        <a:t>xyz.com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2699792" y="5157192"/>
            <a:ext cx="4257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Mi „Gipsz Jakab” e-mailcíme?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12567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Keresési feladat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Bemenet: </a:t>
            </a:r>
            <a:r>
              <a:rPr lang="hu-HU" b="0" dirty="0" smtClean="0"/>
              <a:t>bizonyos típusú elemek </a:t>
            </a:r>
            <a:r>
              <a:rPr lang="hu-HU" b="0" u="sng" dirty="0" smtClean="0"/>
              <a:t>rendezett</a:t>
            </a:r>
            <a:r>
              <a:rPr lang="hu-HU" b="0" dirty="0" smtClean="0"/>
              <a:t> sorozata és egy elem amit keresünk (=kulcs)</a:t>
            </a:r>
          </a:p>
          <a:p>
            <a:r>
              <a:rPr lang="hu-HU" dirty="0" smtClean="0"/>
              <a:t>Kimenet:</a:t>
            </a:r>
            <a:r>
              <a:rPr lang="hu-HU" b="0" dirty="0" smtClean="0"/>
              <a:t> </a:t>
            </a:r>
          </a:p>
          <a:p>
            <a:pPr lvl="1"/>
            <a:r>
              <a:rPr lang="hu-HU" b="0" dirty="0" smtClean="0"/>
              <a:t>Ha a kulcs szerepel a sorozatban akkor egy index amin kulcs szerepel</a:t>
            </a:r>
          </a:p>
          <a:p>
            <a:pPr lvl="1"/>
            <a:r>
              <a:rPr lang="hu-HU" b="0" dirty="0" smtClean="0"/>
              <a:t>Ha nem szerepel kulcs a sorozatban a legnagyobb kulcsnál kisebb elem indexe (ha nincs kulcsnál kisebb elem akkor 0)</a:t>
            </a:r>
            <a:endParaRPr lang="hu-HU" b="0" dirty="0"/>
          </a:p>
        </p:txBody>
      </p:sp>
    </p:spTree>
    <p:extLst>
      <p:ext uri="{BB962C8B-B14F-4D97-AF65-F5344CB8AC3E}">
        <p14:creationId xmlns:p14="http://schemas.microsoft.com/office/powerpoint/2010/main" val="10735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1520901"/>
              </p:ext>
            </p:extLst>
          </p:nvPr>
        </p:nvGraphicFramePr>
        <p:xfrm>
          <a:off x="1259743" y="1484784"/>
          <a:ext cx="742791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1130"/>
                <a:gridCol w="1061130"/>
                <a:gridCol w="1061130"/>
                <a:gridCol w="1061130"/>
                <a:gridCol w="1061130"/>
                <a:gridCol w="1061130"/>
                <a:gridCol w="106113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</a:t>
                      </a:r>
                      <a:endParaRPr lang="hu-H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</a:t>
                      </a:r>
                      <a:endParaRPr lang="hu-H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5</a:t>
                      </a:r>
                      <a:endParaRPr lang="hu-H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6</a:t>
                      </a:r>
                      <a:endParaRPr lang="hu-H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7</a:t>
                      </a:r>
                      <a:endParaRPr lang="hu-H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5</a:t>
                      </a:r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6</a:t>
                      </a:r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20</a:t>
                      </a:r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30</a:t>
                      </a:r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30</a:t>
                      </a:r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66</a:t>
                      </a:r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69</a:t>
                      </a:r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Cím 1"/>
          <p:cNvSpPr txBox="1">
            <a:spLocks/>
          </p:cNvSpPr>
          <p:nvPr/>
        </p:nvSpPr>
        <p:spPr bwMode="auto">
          <a:xfrm>
            <a:off x="1259632" y="116632"/>
            <a:ext cx="74279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hu-HU" kern="0" dirty="0" smtClean="0"/>
              <a:t>Keresési feladat</a:t>
            </a:r>
            <a:endParaRPr lang="hu-HU" kern="0" dirty="0"/>
          </a:p>
        </p:txBody>
      </p:sp>
      <p:sp>
        <p:nvSpPr>
          <p:cNvPr id="6" name="Szövegdoboz 5"/>
          <p:cNvSpPr txBox="1"/>
          <p:nvPr/>
        </p:nvSpPr>
        <p:spPr>
          <a:xfrm>
            <a:off x="2843808" y="2996952"/>
            <a:ext cx="385394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 smtClean="0"/>
              <a:t>kereses</a:t>
            </a:r>
            <a:r>
              <a:rPr lang="hu-HU" sz="2800" dirty="0" smtClean="0"/>
              <a:t>(6) = 2</a:t>
            </a:r>
          </a:p>
          <a:p>
            <a:r>
              <a:rPr lang="hu-HU" sz="2800" dirty="0" err="1" smtClean="0"/>
              <a:t>kereses</a:t>
            </a:r>
            <a:r>
              <a:rPr lang="hu-HU" sz="2800" dirty="0" smtClean="0"/>
              <a:t>(10) = 2</a:t>
            </a:r>
          </a:p>
          <a:p>
            <a:r>
              <a:rPr lang="hu-HU" sz="2800" dirty="0" err="1" smtClean="0"/>
              <a:t>kereses</a:t>
            </a:r>
            <a:r>
              <a:rPr lang="hu-HU" sz="2800" dirty="0" smtClean="0"/>
              <a:t>(30) = 4 vagy 5</a:t>
            </a:r>
          </a:p>
          <a:p>
            <a:r>
              <a:rPr lang="hu-HU" sz="2800" dirty="0" err="1" smtClean="0"/>
              <a:t>kereses</a:t>
            </a:r>
            <a:r>
              <a:rPr lang="hu-HU" sz="2800" dirty="0" smtClean="0"/>
              <a:t>(4) = 0</a:t>
            </a:r>
          </a:p>
          <a:p>
            <a:r>
              <a:rPr lang="hu-HU" sz="2800" dirty="0" err="1" smtClean="0"/>
              <a:t>kereses</a:t>
            </a:r>
            <a:r>
              <a:rPr lang="hu-HU" sz="2800" dirty="0" smtClean="0"/>
              <a:t>(70) = 7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51483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Bináris keresés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19672" y="1600200"/>
            <a:ext cx="7067128" cy="4349750"/>
          </a:xfrm>
        </p:spPr>
        <p:txBody>
          <a:bodyPr/>
          <a:lstStyle/>
          <a:p>
            <a:r>
              <a:rPr lang="hu-HU" dirty="0" smtClean="0"/>
              <a:t>Oszd-meg-és-uralkodj!</a:t>
            </a:r>
          </a:p>
          <a:p>
            <a:endParaRPr lang="hu-HU" sz="2000" dirty="0"/>
          </a:p>
          <a:p>
            <a:pPr marL="0" indent="0">
              <a:buNone/>
            </a:pPr>
            <a:r>
              <a:rPr lang="hu-HU" sz="2800" dirty="0" smtClean="0"/>
              <a:t>Felosztás</a:t>
            </a:r>
            <a:r>
              <a:rPr lang="hu-HU" sz="2800" b="0" dirty="0" smtClean="0"/>
              <a:t>: n elemű sorozatot felosztjuk két (n-1)/2 elemű részsorozatra</a:t>
            </a:r>
          </a:p>
          <a:p>
            <a:pPr marL="0" indent="0">
              <a:buNone/>
            </a:pPr>
            <a:r>
              <a:rPr lang="hu-HU" sz="2800" dirty="0" smtClean="0"/>
              <a:t>Uralkodás</a:t>
            </a:r>
            <a:r>
              <a:rPr lang="hu-HU" sz="2800" b="0" dirty="0" smtClean="0"/>
              <a:t>: elég az egyik részsorozatban kulcsot keresni, tegyük rekurzívan</a:t>
            </a:r>
          </a:p>
          <a:p>
            <a:pPr marL="0" indent="0">
              <a:buNone/>
            </a:pPr>
            <a:r>
              <a:rPr lang="hu-HU" sz="2800" dirty="0" smtClean="0"/>
              <a:t>Összevonás</a:t>
            </a:r>
            <a:r>
              <a:rPr lang="hu-HU" sz="2800" b="0" dirty="0" smtClean="0"/>
              <a:t>: megtalált indexet adjuk vissza</a:t>
            </a:r>
            <a:endParaRPr lang="hu-HU" sz="2800" b="0" dirty="0"/>
          </a:p>
        </p:txBody>
      </p:sp>
    </p:spTree>
    <p:extLst>
      <p:ext uri="{BB962C8B-B14F-4D97-AF65-F5344CB8AC3E}">
        <p14:creationId xmlns:p14="http://schemas.microsoft.com/office/powerpoint/2010/main" val="139857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Bináris keresés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1619672" y="1600200"/>
                <a:ext cx="7067128" cy="4349750"/>
              </a:xfrm>
            </p:spPr>
            <p:txBody>
              <a:bodyPr/>
              <a:lstStyle/>
              <a:p>
                <a:r>
                  <a:rPr lang="hu-HU" dirty="0" smtClean="0"/>
                  <a:t>Oszd-meg-és-uralkodj!</a:t>
                </a:r>
              </a:p>
              <a:p>
                <a:endParaRPr lang="hu-HU" sz="2000" dirty="0"/>
              </a:p>
              <a:p>
                <a:pPr marL="0" indent="0">
                  <a:buNone/>
                </a:pPr>
                <a:r>
                  <a:rPr lang="hu-HU" sz="1800" b="0" i="1" dirty="0" err="1" smtClean="0"/>
                  <a:t>BinarisKereses</a:t>
                </a:r>
                <a:r>
                  <a:rPr lang="hu-HU" sz="1800" b="0" dirty="0" smtClean="0"/>
                  <a:t>(A, p, q, kulcs)</a:t>
                </a:r>
              </a:p>
              <a:p>
                <a:pPr marL="0" indent="0">
                  <a:buNone/>
                </a:pPr>
                <a:r>
                  <a:rPr lang="hu-HU" sz="1800" b="0" dirty="0" smtClean="0"/>
                  <a:t>    </a:t>
                </a:r>
                <a:r>
                  <a:rPr lang="hu-HU" sz="1800" dirty="0" err="1" smtClean="0"/>
                  <a:t>if</a:t>
                </a:r>
                <a:r>
                  <a:rPr lang="hu-HU" sz="1800" b="0" dirty="0" smtClean="0"/>
                  <a:t> q&lt;p</a:t>
                </a:r>
              </a:p>
              <a:p>
                <a:pPr marL="0" indent="0">
                  <a:buNone/>
                </a:pPr>
                <a:r>
                  <a:rPr lang="hu-HU" sz="1800" b="0" dirty="0" smtClean="0"/>
                  <a:t>        </a:t>
                </a:r>
                <a:r>
                  <a:rPr lang="hu-HU" sz="1800" dirty="0" err="1" smtClean="0"/>
                  <a:t>return</a:t>
                </a:r>
                <a:r>
                  <a:rPr lang="hu-HU" sz="1800" b="0" dirty="0" smtClean="0"/>
                  <a:t> p-1</a:t>
                </a:r>
              </a:p>
              <a:p>
                <a:pPr marL="0" indent="0">
                  <a:buNone/>
                </a:pPr>
                <a:r>
                  <a:rPr lang="hu-HU" sz="1800" b="0" dirty="0" smtClean="0"/>
                  <a:t>    mid </a:t>
                </a:r>
                <a:r>
                  <a:rPr lang="hu-HU" sz="1800" b="0" dirty="0" smtClean="0"/>
                  <a:t>←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hu-HU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hu-HU" sz="1800" b="0" i="0" smtClean="0">
                            <a:latin typeface="Cambria Math"/>
                          </a:rPr>
                          <m:t>p</m:t>
                        </m:r>
                        <m:r>
                          <a:rPr lang="hu-HU" sz="1800" b="0" i="0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hu-HU" sz="1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u-HU" sz="1800" b="0" i="1" smtClean="0">
                                <a:latin typeface="Cambria Math"/>
                              </a:rPr>
                              <m:t>𝑞</m:t>
                            </m:r>
                            <m:r>
                              <a:rPr lang="hu-HU" sz="18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hu-HU" sz="1800" b="0" i="1" smtClean="0">
                                <a:latin typeface="Cambria Math"/>
                              </a:rPr>
                              <m:t>𝑝</m:t>
                            </m:r>
                          </m:num>
                          <m:den>
                            <m:r>
                              <a:rPr lang="hu-HU" sz="18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hu-HU" sz="1800" b="0" dirty="0" smtClean="0"/>
              </a:p>
              <a:p>
                <a:pPr marL="0" indent="0">
                  <a:buNone/>
                </a:pPr>
                <a:r>
                  <a:rPr lang="hu-HU" sz="1800" b="0" dirty="0" smtClean="0"/>
                  <a:t>    </a:t>
                </a:r>
                <a:r>
                  <a:rPr lang="hu-HU" sz="1800" dirty="0" err="1" smtClean="0"/>
                  <a:t>if</a:t>
                </a:r>
                <a:r>
                  <a:rPr lang="hu-HU" sz="1800" b="0" dirty="0" smtClean="0"/>
                  <a:t> kulcs = A[mid]</a:t>
                </a:r>
              </a:p>
              <a:p>
                <a:pPr marL="0" indent="0">
                  <a:buNone/>
                </a:pPr>
                <a:r>
                  <a:rPr lang="hu-HU" sz="1800" b="0" dirty="0" smtClean="0"/>
                  <a:t>        </a:t>
                </a:r>
                <a:r>
                  <a:rPr lang="hu-HU" sz="1800" dirty="0" err="1" smtClean="0"/>
                  <a:t>return</a:t>
                </a:r>
                <a:r>
                  <a:rPr lang="hu-HU" sz="1800" b="0" dirty="0" smtClean="0"/>
                  <a:t> mid</a:t>
                </a:r>
              </a:p>
              <a:p>
                <a:pPr marL="0" indent="0">
                  <a:buNone/>
                </a:pPr>
                <a:r>
                  <a:rPr lang="hu-HU" sz="1800" b="0" dirty="0" smtClean="0"/>
                  <a:t>    </a:t>
                </a:r>
                <a:r>
                  <a:rPr lang="hu-HU" sz="1800" dirty="0" err="1" smtClean="0"/>
                  <a:t>if</a:t>
                </a:r>
                <a:r>
                  <a:rPr lang="hu-HU" sz="1800" b="0" dirty="0" smtClean="0"/>
                  <a:t> kulcs &lt; A[mid]</a:t>
                </a:r>
              </a:p>
              <a:p>
                <a:pPr marL="0" indent="0">
                  <a:buNone/>
                </a:pPr>
                <a:r>
                  <a:rPr lang="hu-HU" sz="1800" b="0" dirty="0" smtClean="0"/>
                  <a:t>        </a:t>
                </a:r>
                <a:r>
                  <a:rPr lang="hu-HU" sz="1800" dirty="0" err="1" smtClean="0"/>
                  <a:t>return</a:t>
                </a:r>
                <a:r>
                  <a:rPr lang="hu-HU" sz="1800" b="0" dirty="0" smtClean="0"/>
                  <a:t> </a:t>
                </a:r>
                <a:r>
                  <a:rPr lang="hu-HU" sz="1800" b="0" dirty="0" err="1" smtClean="0"/>
                  <a:t>BinarisKereses</a:t>
                </a:r>
                <a:r>
                  <a:rPr lang="hu-HU" sz="1800" b="0" dirty="0" smtClean="0"/>
                  <a:t>(A, p, mid-1, kulcs)</a:t>
                </a:r>
              </a:p>
              <a:p>
                <a:pPr marL="0" indent="0">
                  <a:buNone/>
                </a:pPr>
                <a:r>
                  <a:rPr lang="hu-HU" sz="1800" b="0" dirty="0" smtClean="0"/>
                  <a:t>    </a:t>
                </a:r>
                <a:r>
                  <a:rPr lang="hu-HU" sz="1800" dirty="0" err="1" smtClean="0"/>
                  <a:t>else</a:t>
                </a:r>
                <a:endParaRPr lang="hu-HU" sz="1800" dirty="0"/>
              </a:p>
              <a:p>
                <a:pPr marL="0" indent="0">
                  <a:buNone/>
                </a:pPr>
                <a:r>
                  <a:rPr lang="hu-HU" sz="1800" b="0" dirty="0" smtClean="0"/>
                  <a:t>        </a:t>
                </a:r>
                <a:r>
                  <a:rPr lang="hu-HU" sz="1800" dirty="0" err="1" smtClean="0"/>
                  <a:t>return</a:t>
                </a:r>
                <a:r>
                  <a:rPr lang="hu-HU" sz="1800" b="0" dirty="0" smtClean="0"/>
                  <a:t> </a:t>
                </a:r>
                <a:r>
                  <a:rPr lang="hu-HU" sz="1800" b="0" dirty="0" err="1" smtClean="0"/>
                  <a:t>BinarisKereses</a:t>
                </a:r>
                <a:r>
                  <a:rPr lang="hu-HU" sz="1800" b="0" dirty="0" smtClean="0"/>
                  <a:t>(A, mid+1, q, kulcs)</a:t>
                </a:r>
              </a:p>
              <a:p>
                <a:pPr marL="0" indent="0">
                  <a:buNone/>
                </a:pPr>
                <a:r>
                  <a:rPr lang="hu-HU" sz="1800" b="0" dirty="0" smtClean="0"/>
                  <a:t>	</a:t>
                </a:r>
                <a:endParaRPr lang="hu-HU" sz="1800" b="0" dirty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19672" y="1600200"/>
                <a:ext cx="7067128" cy="4349750"/>
              </a:xfrm>
              <a:blipFill rotWithShape="1">
                <a:blip r:embed="rId2"/>
                <a:stretch>
                  <a:fillRect l="-1984" t="-1823" b="-336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zövegdoboz 3"/>
          <p:cNvSpPr txBox="1"/>
          <p:nvPr/>
        </p:nvSpPr>
        <p:spPr>
          <a:xfrm rot="19007024">
            <a:off x="6854225" y="4652548"/>
            <a:ext cx="1954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rgbClr val="FF0000"/>
                </a:solidFill>
              </a:rPr>
              <a:t>Helyes?</a:t>
            </a:r>
            <a:endParaRPr lang="hu-H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80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Bináris keresés futásideje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1258888" y="5013176"/>
                <a:ext cx="7427912" cy="93677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1800" b="1" i="1" smtClean="0">
                          <a:latin typeface="Cambria Math"/>
                        </a:rPr>
                        <m:t>𝑻</m:t>
                      </m:r>
                      <m:d>
                        <m:dPr>
                          <m:ctrlPr>
                            <a:rPr lang="hu-HU" sz="18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u-HU" sz="1800" b="1" i="1" smtClean="0">
                              <a:latin typeface="Cambria Math"/>
                            </a:rPr>
                            <m:t>𝒏</m:t>
                          </m:r>
                        </m:e>
                      </m:d>
                      <m:r>
                        <a:rPr lang="hu-HU" sz="1800" b="1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hu-HU" sz="1800" b="1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u-HU" sz="1800" b="1" i="1" smtClean="0">
                              <a:latin typeface="Cambria Math"/>
                            </a:rPr>
                            <m:t>𝒊</m:t>
                          </m:r>
                          <m:r>
                            <a:rPr lang="hu-HU" sz="1800" b="1" i="1" smtClean="0">
                              <a:latin typeface="Cambria Math"/>
                            </a:rPr>
                            <m:t>=</m:t>
                          </m:r>
                          <m:r>
                            <a:rPr lang="hu-HU" sz="1800" b="1" i="1" smtClean="0">
                              <a:latin typeface="Cambria Math"/>
                            </a:rPr>
                            <m:t>𝟎</m:t>
                          </m:r>
                        </m:sub>
                        <m:sup>
                          <m:sSub>
                            <m:sSubPr>
                              <m:ctrlPr>
                                <a:rPr lang="hu-HU" sz="1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u-HU" sz="1800" b="1" i="1" smtClean="0">
                                  <a:latin typeface="Cambria Math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hu-HU" sz="18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hu-HU" sz="1800" b="1" i="1" smtClean="0">
                              <a:latin typeface="Cambria Math"/>
                            </a:rPr>
                            <m:t>𝒏</m:t>
                          </m:r>
                        </m:sup>
                        <m:e>
                          <m:r>
                            <a:rPr lang="hu-HU" sz="1800" b="1" i="1" smtClean="0">
                              <a:latin typeface="Cambria Math"/>
                            </a:rPr>
                            <m:t>𝒄</m:t>
                          </m:r>
                          <m:r>
                            <a:rPr lang="hu-HU" sz="1800" b="1" i="1" smtClean="0">
                              <a:latin typeface="Cambria Math"/>
                            </a:rPr>
                            <m:t>=</m:t>
                          </m:r>
                          <m:r>
                            <a:rPr lang="hu-HU" sz="1800" b="1" i="1" smtClean="0">
                              <a:latin typeface="Cambria Math"/>
                              <a:ea typeface="Cambria Math"/>
                            </a:rPr>
                            <m:t>𝜽</m:t>
                          </m:r>
                          <m:r>
                            <a:rPr lang="hu-HU" sz="1800" b="1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hu-HU" sz="1800" b="1" i="1" smtClean="0">
                              <a:latin typeface="Cambria Math"/>
                              <a:ea typeface="Cambria Math"/>
                            </a:rPr>
                            <m:t>𝒍𝒐𝒈</m:t>
                          </m:r>
                          <m:r>
                            <a:rPr lang="hu-HU" sz="1800" b="1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hu-HU" sz="1800" b="1" i="1" smtClean="0">
                              <a:latin typeface="Cambria Math"/>
                              <a:ea typeface="Cambria Math"/>
                            </a:rPr>
                            <m:t>𝒏</m:t>
                          </m:r>
                          <m:r>
                            <a:rPr lang="hu-HU" sz="1800" b="1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hu-HU" sz="1800" dirty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8888" y="5013176"/>
                <a:ext cx="7427912" cy="936774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églalap 3"/>
          <p:cNvSpPr/>
          <p:nvPr/>
        </p:nvSpPr>
        <p:spPr bwMode="auto">
          <a:xfrm>
            <a:off x="1187624" y="1880828"/>
            <a:ext cx="4680520" cy="36004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</a:t>
            </a:r>
            <a:endParaRPr kumimoji="0" lang="hu-H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églalap 4"/>
          <p:cNvSpPr/>
          <p:nvPr/>
        </p:nvSpPr>
        <p:spPr bwMode="auto">
          <a:xfrm>
            <a:off x="3527884" y="2395028"/>
            <a:ext cx="2340260" cy="36004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n/2</a:t>
            </a:r>
            <a:endParaRPr kumimoji="0" lang="hu-H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églalap 5"/>
          <p:cNvSpPr/>
          <p:nvPr/>
        </p:nvSpPr>
        <p:spPr bwMode="auto">
          <a:xfrm>
            <a:off x="4698014" y="2924944"/>
            <a:ext cx="1170130" cy="36004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n/4</a:t>
            </a:r>
            <a:endParaRPr kumimoji="0" lang="hu-H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églalap 6"/>
          <p:cNvSpPr/>
          <p:nvPr/>
        </p:nvSpPr>
        <p:spPr bwMode="auto">
          <a:xfrm>
            <a:off x="5724127" y="4293096"/>
            <a:ext cx="160267" cy="36004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  <a:endParaRPr kumimoji="0" lang="hu-H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églalap 7"/>
          <p:cNvSpPr/>
          <p:nvPr/>
        </p:nvSpPr>
        <p:spPr bwMode="auto">
          <a:xfrm>
            <a:off x="5508104" y="3789040"/>
            <a:ext cx="368423" cy="36004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  <a:endParaRPr kumimoji="0" lang="hu-H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5432378" y="3320207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…</a:t>
            </a:r>
            <a:endParaRPr lang="hu-HU" sz="20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6284948" y="1289665"/>
            <a:ext cx="104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lépésszám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6668066" y="190695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c</a:t>
            </a:r>
            <a:endParaRPr lang="hu-HU" sz="12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6648830" y="239502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c</a:t>
            </a:r>
            <a:endParaRPr lang="hu-HU" sz="12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6648830" y="29049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c</a:t>
            </a:r>
            <a:endParaRPr lang="hu-HU" sz="1200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6615192" y="376900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c</a:t>
            </a:r>
            <a:endParaRPr lang="hu-HU" sz="1200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6611139" y="427306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c</a:t>
            </a:r>
            <a:endParaRPr lang="hu-HU" sz="1200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6539826" y="338893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…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54385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Rendezési feladat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Bemenet: </a:t>
            </a:r>
            <a:r>
              <a:rPr lang="hu-HU" b="0" dirty="0"/>
              <a:t>egy </a:t>
            </a:r>
            <a:r>
              <a:rPr lang="hu-HU" b="0" i="1" dirty="0"/>
              <a:t>n </a:t>
            </a:r>
            <a:r>
              <a:rPr lang="hu-HU" b="0" dirty="0"/>
              <a:t>számból álló </a:t>
            </a:r>
            <a:r>
              <a:rPr lang="hu-HU" b="0" i="1" dirty="0"/>
              <a:t>a</a:t>
            </a:r>
            <a:r>
              <a:rPr lang="hu-HU" b="0" baseline="-25000" dirty="0"/>
              <a:t>1</a:t>
            </a:r>
            <a:r>
              <a:rPr lang="hu-HU" b="0" dirty="0"/>
              <a:t>, </a:t>
            </a:r>
            <a:r>
              <a:rPr lang="hu-HU" b="0" i="1" dirty="0"/>
              <a:t>a</a:t>
            </a:r>
            <a:r>
              <a:rPr lang="hu-HU" b="0" baseline="-25000" dirty="0"/>
              <a:t>2</a:t>
            </a:r>
            <a:r>
              <a:rPr lang="hu-HU" b="0" dirty="0"/>
              <a:t>, . . . , </a:t>
            </a:r>
            <a:r>
              <a:rPr lang="hu-HU" b="0" i="1" dirty="0"/>
              <a:t>a</a:t>
            </a:r>
            <a:r>
              <a:rPr lang="hu-HU" b="0" i="1" baseline="-25000" dirty="0"/>
              <a:t>n</a:t>
            </a:r>
            <a:r>
              <a:rPr lang="hu-HU" b="0" dirty="0"/>
              <a:t> sorozat.</a:t>
            </a:r>
          </a:p>
          <a:p>
            <a:r>
              <a:rPr lang="es-ES" dirty="0"/>
              <a:t>Kimenet: </a:t>
            </a:r>
            <a:r>
              <a:rPr lang="es-ES" b="0" dirty="0"/>
              <a:t>a </a:t>
            </a:r>
            <a:r>
              <a:rPr lang="es-ES" b="0" dirty="0" smtClean="0"/>
              <a:t>bemen</a:t>
            </a:r>
            <a:r>
              <a:rPr lang="hu-HU" b="0" dirty="0" smtClean="0"/>
              <a:t>ő</a:t>
            </a:r>
            <a:r>
              <a:rPr lang="es-ES" b="0" dirty="0" smtClean="0"/>
              <a:t> </a:t>
            </a:r>
            <a:r>
              <a:rPr lang="es-ES" b="0" dirty="0"/>
              <a:t>sorozat elemeinek olyan </a:t>
            </a:r>
            <a:r>
              <a:rPr lang="hu-HU" b="0" i="1" dirty="0" smtClean="0"/>
              <a:t>a</a:t>
            </a:r>
            <a:r>
              <a:rPr lang="hu-HU" b="0" baseline="-25000" dirty="0" smtClean="0"/>
              <a:t>1</a:t>
            </a:r>
            <a:r>
              <a:rPr lang="hu-HU" b="0" dirty="0" smtClean="0"/>
              <a:t>, </a:t>
            </a:r>
            <a:r>
              <a:rPr lang="hu-HU" b="0" i="1" dirty="0" smtClean="0"/>
              <a:t>a</a:t>
            </a:r>
            <a:r>
              <a:rPr lang="hu-HU" b="0" baseline="-25000" dirty="0" smtClean="0"/>
              <a:t>2</a:t>
            </a:r>
            <a:r>
              <a:rPr lang="hu-HU" b="0" dirty="0" smtClean="0"/>
              <a:t>, . . . , </a:t>
            </a:r>
            <a:r>
              <a:rPr lang="hu-HU" b="0" i="1" dirty="0" smtClean="0"/>
              <a:t>a</a:t>
            </a:r>
            <a:r>
              <a:rPr lang="hu-HU" b="0" i="1" baseline="-25000" dirty="0" smtClean="0"/>
              <a:t>n </a:t>
            </a:r>
            <a:r>
              <a:rPr lang="hu-HU" b="0" dirty="0" smtClean="0"/>
              <a:t>permutációja </a:t>
            </a:r>
            <a:r>
              <a:rPr lang="hu-HU" b="0" dirty="0"/>
              <a:t>(átrendezése</a:t>
            </a:r>
            <a:r>
              <a:rPr lang="hu-HU" b="0" dirty="0" smtClean="0"/>
              <a:t>), amelyre </a:t>
            </a:r>
            <a:r>
              <a:rPr lang="hu-HU" b="0" i="1" dirty="0" smtClean="0"/>
              <a:t>a</a:t>
            </a:r>
            <a:r>
              <a:rPr lang="hu-HU" b="0" baseline="-25000" dirty="0" smtClean="0"/>
              <a:t>1</a:t>
            </a:r>
            <a:r>
              <a:rPr lang="hu-HU" b="0" dirty="0" smtClean="0"/>
              <a:t> ≤ </a:t>
            </a:r>
            <a:r>
              <a:rPr lang="hu-HU" b="0" i="1" dirty="0" smtClean="0"/>
              <a:t>a</a:t>
            </a:r>
            <a:r>
              <a:rPr lang="hu-HU" b="0" baseline="-25000" dirty="0" smtClean="0"/>
              <a:t>2</a:t>
            </a:r>
            <a:r>
              <a:rPr lang="hu-HU" b="0" dirty="0" smtClean="0"/>
              <a:t> ≤ . . . ≤ </a:t>
            </a:r>
            <a:r>
              <a:rPr lang="hu-HU" b="0" i="1" dirty="0" smtClean="0"/>
              <a:t>a</a:t>
            </a:r>
            <a:r>
              <a:rPr lang="hu-HU" b="0" i="1" baseline="-25000" dirty="0" smtClean="0"/>
              <a:t>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175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Beszúró rendezés</a:t>
            </a:r>
            <a:endParaRPr lang="hu-HU" dirty="0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38098"/>
            <a:ext cx="553402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067944" y="5567198"/>
            <a:ext cx="1037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i="1" dirty="0" smtClean="0"/>
              <a:t>O</a:t>
            </a:r>
            <a:r>
              <a:rPr lang="hu-HU" sz="2800" dirty="0" smtClean="0"/>
              <a:t>(n</a:t>
            </a:r>
            <a:r>
              <a:rPr lang="hu-HU" sz="2800" baseline="30000" dirty="0" smtClean="0"/>
              <a:t>2</a:t>
            </a:r>
            <a:r>
              <a:rPr lang="hu-HU" sz="2800" dirty="0" smtClean="0"/>
              <a:t>)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6362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Összefésülő rendezés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91680" y="1412776"/>
            <a:ext cx="6995864" cy="4349750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Felosztás: </a:t>
            </a:r>
            <a:r>
              <a:rPr lang="hu-HU" b="0" dirty="0"/>
              <a:t>Az </a:t>
            </a:r>
            <a:r>
              <a:rPr lang="hu-HU" b="0" i="1" dirty="0"/>
              <a:t>n </a:t>
            </a:r>
            <a:r>
              <a:rPr lang="hu-HU" b="0" dirty="0" smtClean="0"/>
              <a:t>elemű rendezendő </a:t>
            </a:r>
            <a:r>
              <a:rPr lang="hu-HU" b="0" dirty="0"/>
              <a:t>sorozatot felosztja két </a:t>
            </a:r>
            <a:r>
              <a:rPr lang="hu-HU" b="0" i="1" dirty="0"/>
              <a:t>n</a:t>
            </a:r>
            <a:r>
              <a:rPr lang="hu-HU" b="0" dirty="0"/>
              <a:t>/2 </a:t>
            </a:r>
            <a:r>
              <a:rPr lang="hu-HU" b="0" dirty="0" smtClean="0"/>
              <a:t>elemű </a:t>
            </a:r>
            <a:r>
              <a:rPr lang="hu-HU" b="0" dirty="0"/>
              <a:t>részsorozatra.</a:t>
            </a:r>
          </a:p>
          <a:p>
            <a:pPr marL="0" indent="0">
              <a:buNone/>
            </a:pPr>
            <a:r>
              <a:rPr lang="hu-HU" dirty="0"/>
              <a:t>Uralkodás: </a:t>
            </a:r>
            <a:r>
              <a:rPr lang="hu-HU" b="0" dirty="0"/>
              <a:t>A két részsorozatot </a:t>
            </a:r>
            <a:r>
              <a:rPr lang="hu-HU" b="0" dirty="0" smtClean="0"/>
              <a:t>összefésülő </a:t>
            </a:r>
            <a:r>
              <a:rPr lang="hu-HU" b="0" dirty="0"/>
              <a:t>rendezéssel rekurzív módon rendezi.</a:t>
            </a:r>
          </a:p>
          <a:p>
            <a:pPr marL="0" indent="0">
              <a:buNone/>
            </a:pPr>
            <a:r>
              <a:rPr lang="hu-HU" dirty="0"/>
              <a:t>Összevonás: </a:t>
            </a:r>
            <a:r>
              <a:rPr lang="hu-HU" b="0" dirty="0"/>
              <a:t>Összefésüli a két részsorozatot, létrehozva a rendezett választ.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593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76872"/>
            <a:ext cx="566737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Összefésülő rendezés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702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Oszd meg és uralkodj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 bwMode="auto">
          <a:xfrm>
            <a:off x="2051720" y="1844824"/>
            <a:ext cx="5904656" cy="309634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Feladat</a:t>
            </a:r>
            <a:endParaRPr kumimoji="0" lang="hu-H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5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731607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6" name="Picture 4" descr="Image result for card shuff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149300"/>
            <a:ext cx="3779912" cy="185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67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2270" y="4365104"/>
            <a:ext cx="7705600" cy="1584846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>
                <a:hlinkClick r:id="rId2"/>
              </a:rPr>
              <a:t>https://visualgo.net/en/sorting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sz="2400" dirty="0" smtClean="0">
                <a:hlinkClick r:id="rId3"/>
              </a:rPr>
              <a:t>https://www.youtube.com/watch?v=EeQ8pwjQxTM</a:t>
            </a:r>
            <a:endParaRPr lang="hu-HU" sz="2400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101378" name="Picture 2" descr="File:Merge-sort-example-300px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8"/>
            <a:ext cx="6792754" cy="407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75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8888" y="274638"/>
            <a:ext cx="7777608" cy="1143000"/>
          </a:xfrm>
        </p:spPr>
        <p:txBody>
          <a:bodyPr/>
          <a:lstStyle/>
          <a:p>
            <a:r>
              <a:rPr lang="hu-HU" dirty="0" smtClean="0"/>
              <a:t>Algoritmusok helyességének bizonyítására egy módszer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8888" y="1600200"/>
            <a:ext cx="7885112" cy="4349750"/>
          </a:xfrm>
        </p:spPr>
        <p:txBody>
          <a:bodyPr/>
          <a:lstStyle/>
          <a:p>
            <a:r>
              <a:rPr lang="hu-HU" sz="2400" b="0" dirty="0"/>
              <a:t>A </a:t>
            </a:r>
            <a:r>
              <a:rPr lang="hu-HU" sz="2400" i="1" dirty="0" err="1"/>
              <a:t>ciklusinvariánsok</a:t>
            </a:r>
            <a:r>
              <a:rPr lang="hu-HU" sz="2400" b="0" dirty="0" err="1"/>
              <a:t>at</a:t>
            </a:r>
            <a:r>
              <a:rPr lang="hu-HU" sz="2400" b="0" dirty="0"/>
              <a:t> arra használjuk, hogy megértsük, miért helyes egy </a:t>
            </a:r>
            <a:r>
              <a:rPr lang="hu-HU" sz="2400" b="0" dirty="0" smtClean="0"/>
              <a:t>algoritmus. Egy </a:t>
            </a:r>
            <a:r>
              <a:rPr lang="hu-HU" sz="2400" b="0" dirty="0" err="1"/>
              <a:t>ciklusinvariánsról</a:t>
            </a:r>
            <a:r>
              <a:rPr lang="hu-HU" sz="2400" b="0" dirty="0"/>
              <a:t> három dolgot kell megmutatnunk:</a:t>
            </a:r>
          </a:p>
          <a:p>
            <a:r>
              <a:rPr lang="hu-HU" sz="2400" dirty="0"/>
              <a:t>Teljesül: </a:t>
            </a:r>
            <a:r>
              <a:rPr lang="hu-HU" sz="2400" b="0" dirty="0"/>
              <a:t>Igaz közvetlenül a ciklus </a:t>
            </a:r>
            <a:r>
              <a:rPr lang="hu-HU" sz="2400" b="0" dirty="0" smtClean="0"/>
              <a:t>első </a:t>
            </a:r>
            <a:r>
              <a:rPr lang="hu-HU" sz="2400" b="0" dirty="0"/>
              <a:t>iterációjának megkezdése </a:t>
            </a:r>
            <a:r>
              <a:rPr lang="hu-HU" sz="2400" b="0" dirty="0" smtClean="0"/>
              <a:t>előtt</a:t>
            </a:r>
            <a:r>
              <a:rPr lang="hu-HU" sz="2400" b="0" dirty="0"/>
              <a:t>.</a:t>
            </a:r>
          </a:p>
          <a:p>
            <a:r>
              <a:rPr lang="hu-HU" sz="2400" dirty="0"/>
              <a:t>Megmarad: </a:t>
            </a:r>
            <a:r>
              <a:rPr lang="hu-HU" sz="2400" b="0" dirty="0"/>
              <a:t>Ha igaz a ciklus egy iterációjának megkezdése </a:t>
            </a:r>
            <a:r>
              <a:rPr lang="hu-HU" sz="2400" b="0" dirty="0" smtClean="0"/>
              <a:t>előtt</a:t>
            </a:r>
            <a:r>
              <a:rPr lang="hu-HU" sz="2400" b="0" dirty="0"/>
              <a:t>, akkor igaz marad a </a:t>
            </a:r>
            <a:r>
              <a:rPr lang="hu-HU" sz="2400" b="0" dirty="0" smtClean="0"/>
              <a:t>következő</a:t>
            </a:r>
            <a:r>
              <a:rPr lang="es-ES" sz="2400" b="0" dirty="0" smtClean="0"/>
              <a:t> </a:t>
            </a:r>
            <a:r>
              <a:rPr lang="es-ES" sz="2400" b="0" dirty="0"/>
              <a:t>iteráció </a:t>
            </a:r>
            <a:r>
              <a:rPr lang="es-ES" sz="2400" b="0" dirty="0" smtClean="0"/>
              <a:t>el</a:t>
            </a:r>
            <a:r>
              <a:rPr lang="hu-HU" sz="2400" b="0" dirty="0" smtClean="0"/>
              <a:t>ő</a:t>
            </a:r>
            <a:r>
              <a:rPr lang="es-ES" sz="2400" b="0" dirty="0" smtClean="0"/>
              <a:t>tt </a:t>
            </a:r>
            <a:r>
              <a:rPr lang="es-ES" sz="2400" b="0" dirty="0"/>
              <a:t>is.</a:t>
            </a:r>
          </a:p>
          <a:p>
            <a:r>
              <a:rPr lang="hu-HU" sz="2400" dirty="0" smtClean="0"/>
              <a:t>Befejeződik</a:t>
            </a:r>
            <a:r>
              <a:rPr lang="hu-HU" sz="2400" dirty="0"/>
              <a:t>: </a:t>
            </a:r>
            <a:r>
              <a:rPr lang="hu-HU" sz="2400" b="0" dirty="0"/>
              <a:t>Amikor a ciklus </a:t>
            </a:r>
            <a:r>
              <a:rPr lang="hu-HU" sz="2400" b="0" dirty="0" smtClean="0"/>
              <a:t>befejeződik</a:t>
            </a:r>
            <a:r>
              <a:rPr lang="hu-HU" sz="2400" b="0" dirty="0"/>
              <a:t>, az invariáns olyan hasznos tulajdonságot ír </a:t>
            </a:r>
            <a:r>
              <a:rPr lang="hu-HU" sz="2400" b="0" dirty="0" smtClean="0"/>
              <a:t>le, amely </a:t>
            </a:r>
            <a:r>
              <a:rPr lang="hu-HU" sz="2400" b="0" dirty="0"/>
              <a:t>segít abban, hogy az algoritmus helyességét bebizonyítsuk.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67252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cap="small" dirty="0" smtClean="0"/>
              <a:t>Összefésül</a:t>
            </a:r>
            <a:r>
              <a:rPr lang="hu-HU" dirty="0" smtClean="0"/>
              <a:t>() helyessége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35696" y="1600200"/>
            <a:ext cx="6851104" cy="4349750"/>
          </a:xfrm>
        </p:spPr>
        <p:txBody>
          <a:bodyPr/>
          <a:lstStyle/>
          <a:p>
            <a:pPr marL="0" indent="0">
              <a:buNone/>
            </a:pPr>
            <a:r>
              <a:rPr lang="hu-HU" b="0" dirty="0" err="1" smtClean="0"/>
              <a:t>ciklusinvariáns</a:t>
            </a:r>
            <a:r>
              <a:rPr lang="hu-HU" b="0" dirty="0" smtClean="0"/>
              <a:t>: A </a:t>
            </a:r>
            <a:r>
              <a:rPr lang="hu-HU" b="0" dirty="0"/>
              <a:t>12–17. </a:t>
            </a:r>
            <a:r>
              <a:rPr lang="hu-HU" b="0" dirty="0" err="1"/>
              <a:t>sorokbeli</a:t>
            </a:r>
            <a:r>
              <a:rPr lang="hu-HU" b="0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b="0" dirty="0"/>
              <a:t>ciklus minden iterációjának kezdetén az </a:t>
            </a:r>
            <a:r>
              <a:rPr lang="hu-HU" b="0" i="1" dirty="0"/>
              <a:t>A</a:t>
            </a:r>
            <a:r>
              <a:rPr lang="hu-HU" b="0" dirty="0"/>
              <a:t>[</a:t>
            </a:r>
            <a:r>
              <a:rPr lang="hu-HU" b="0" i="1" dirty="0"/>
              <a:t>p </a:t>
            </a:r>
            <a:r>
              <a:rPr lang="hu-HU" b="0" dirty="0"/>
              <a:t>. . </a:t>
            </a:r>
            <a:r>
              <a:rPr lang="hu-HU" b="0" i="1" dirty="0"/>
              <a:t>k </a:t>
            </a:r>
            <a:r>
              <a:rPr lang="hu-HU" b="0" dirty="0"/>
              <a:t>− 1] </a:t>
            </a:r>
            <a:r>
              <a:rPr lang="hu-HU" b="0" dirty="0" smtClean="0"/>
              <a:t>résztömb az </a:t>
            </a:r>
            <a:r>
              <a:rPr lang="hu-HU" b="0" i="1" dirty="0"/>
              <a:t>L</a:t>
            </a:r>
            <a:r>
              <a:rPr lang="hu-HU" b="0" dirty="0"/>
              <a:t>[1 . . </a:t>
            </a:r>
            <a:r>
              <a:rPr lang="hu-HU" b="0" i="1" dirty="0"/>
              <a:t>n</a:t>
            </a:r>
            <a:r>
              <a:rPr lang="hu-HU" b="0" baseline="-25000" dirty="0"/>
              <a:t>1</a:t>
            </a:r>
            <a:r>
              <a:rPr lang="hu-HU" b="0" dirty="0"/>
              <a:t> + 1] és </a:t>
            </a:r>
            <a:r>
              <a:rPr lang="hu-HU" b="0" i="1" dirty="0"/>
              <a:t>R</a:t>
            </a:r>
            <a:r>
              <a:rPr lang="hu-HU" b="0" dirty="0"/>
              <a:t>[1 . . </a:t>
            </a:r>
            <a:r>
              <a:rPr lang="hu-HU" b="0" i="1" dirty="0"/>
              <a:t>n</a:t>
            </a:r>
            <a:r>
              <a:rPr lang="hu-HU" b="0" baseline="-25000" dirty="0"/>
              <a:t>2</a:t>
            </a:r>
            <a:r>
              <a:rPr lang="hu-HU" b="0" dirty="0"/>
              <a:t> + 1] tömbök </a:t>
            </a:r>
            <a:r>
              <a:rPr lang="hu-HU" b="0" i="1" dirty="0"/>
              <a:t>k </a:t>
            </a:r>
            <a:r>
              <a:rPr lang="hu-HU" b="0" dirty="0"/>
              <a:t>− </a:t>
            </a:r>
            <a:r>
              <a:rPr lang="hu-HU" b="0" i="1" dirty="0"/>
              <a:t>p </a:t>
            </a:r>
            <a:r>
              <a:rPr lang="hu-HU" b="0" dirty="0"/>
              <a:t>darab legkisebb elemét </a:t>
            </a:r>
            <a:r>
              <a:rPr lang="hu-HU" b="0" dirty="0" smtClean="0"/>
              <a:t>tartalmazzák, rendezetten</a:t>
            </a:r>
            <a:r>
              <a:rPr lang="hu-HU" b="0" dirty="0"/>
              <a:t>. Továbbá </a:t>
            </a:r>
            <a:r>
              <a:rPr lang="hu-HU" b="0" i="1" dirty="0"/>
              <a:t>L</a:t>
            </a:r>
            <a:r>
              <a:rPr lang="hu-HU" b="0" dirty="0"/>
              <a:t>[</a:t>
            </a:r>
            <a:r>
              <a:rPr lang="hu-HU" b="0" i="1" dirty="0"/>
              <a:t>i</a:t>
            </a:r>
            <a:r>
              <a:rPr lang="hu-HU" b="0" dirty="0"/>
              <a:t>] és </a:t>
            </a:r>
            <a:r>
              <a:rPr lang="hu-HU" b="0" i="1" dirty="0"/>
              <a:t>R</a:t>
            </a:r>
            <a:r>
              <a:rPr lang="hu-HU" b="0" dirty="0"/>
              <a:t>[ </a:t>
            </a:r>
            <a:r>
              <a:rPr lang="hu-HU" b="0" i="1" dirty="0"/>
              <a:t>j</a:t>
            </a:r>
            <a:r>
              <a:rPr lang="hu-HU" b="0" dirty="0"/>
              <a:t>] a </a:t>
            </a:r>
            <a:r>
              <a:rPr lang="hu-HU" b="0" dirty="0" smtClean="0"/>
              <a:t>megfelelő </a:t>
            </a:r>
            <a:r>
              <a:rPr lang="hu-HU" b="0" dirty="0"/>
              <a:t>tömbök legkisebb </a:t>
            </a:r>
            <a:r>
              <a:rPr lang="hu-HU" b="0" dirty="0" smtClean="0"/>
              <a:t>olyan elemei</a:t>
            </a:r>
            <a:r>
              <a:rPr lang="hu-HU" b="0" dirty="0"/>
              <a:t>, amelyek még nincsenek visszamásolva </a:t>
            </a:r>
            <a:r>
              <a:rPr lang="hu-HU" b="0" i="1" dirty="0"/>
              <a:t>A</a:t>
            </a:r>
            <a:r>
              <a:rPr lang="hu-HU" b="0" dirty="0"/>
              <a:t>-ba.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 rot="19007024">
            <a:off x="351786" y="472992"/>
            <a:ext cx="1954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rgbClr val="FF0000"/>
                </a:solidFill>
              </a:rPr>
              <a:t>Helyes?</a:t>
            </a:r>
            <a:endParaRPr lang="hu-H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63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cap="small" dirty="0" smtClean="0"/>
              <a:t>Összefésül</a:t>
            </a:r>
            <a:r>
              <a:rPr lang="hu-HU" dirty="0" smtClean="0"/>
              <a:t>() helyessége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35696" y="1600200"/>
            <a:ext cx="6851104" cy="4349750"/>
          </a:xfrm>
        </p:spPr>
        <p:txBody>
          <a:bodyPr/>
          <a:lstStyle/>
          <a:p>
            <a:pPr marL="0" indent="0">
              <a:buNone/>
            </a:pPr>
            <a:r>
              <a:rPr lang="hu-HU" sz="2800" dirty="0" smtClean="0"/>
              <a:t>Teljesül:</a:t>
            </a:r>
            <a:r>
              <a:rPr lang="hu-HU" sz="2800" b="0" dirty="0" smtClean="0"/>
              <a:t> k=p és i=j=1, L és R rendezett</a:t>
            </a:r>
          </a:p>
          <a:p>
            <a:pPr marL="0" indent="0">
              <a:buNone/>
            </a:pPr>
            <a:r>
              <a:rPr lang="hu-HU" sz="2800" dirty="0" smtClean="0"/>
              <a:t>Megmarad: </a:t>
            </a:r>
            <a:r>
              <a:rPr lang="hu-HU" sz="2800" b="0" dirty="0" smtClean="0"/>
              <a:t>ha </a:t>
            </a:r>
            <a:r>
              <a:rPr lang="hu-HU" sz="2800" b="0" dirty="0"/>
              <a:t>L[i] ≤ R[ j</a:t>
            </a:r>
            <a:r>
              <a:rPr lang="hu-HU" sz="2800" b="0" dirty="0" smtClean="0"/>
              <a:t>] akkor L[i] a legkisebb </a:t>
            </a:r>
            <a:r>
              <a:rPr lang="hu-HU" sz="2800" b="0" dirty="0"/>
              <a:t>A[p </a:t>
            </a:r>
            <a:r>
              <a:rPr lang="hu-HU" sz="2800" b="0" dirty="0" smtClean="0"/>
              <a:t>… </a:t>
            </a:r>
            <a:r>
              <a:rPr lang="hu-HU" sz="2800" b="0" dirty="0"/>
              <a:t>k − 1</a:t>
            </a:r>
            <a:r>
              <a:rPr lang="hu-HU" sz="2800" b="0" dirty="0" smtClean="0"/>
              <a:t>]</a:t>
            </a:r>
            <a:r>
              <a:rPr lang="hu-HU" sz="2800" b="0" dirty="0" err="1" smtClean="0"/>
              <a:t>-n</a:t>
            </a:r>
            <a:r>
              <a:rPr lang="hu-HU" sz="2800" b="0" dirty="0" smtClean="0"/>
              <a:t> kívüli elem, </a:t>
            </a:r>
            <a:r>
              <a:rPr lang="hu-HU" sz="2800" b="0" dirty="0"/>
              <a:t>ezért az </a:t>
            </a:r>
            <a:r>
              <a:rPr lang="hu-HU" sz="2800" b="0" dirty="0" smtClean="0"/>
              <a:t>A[p… k</a:t>
            </a:r>
            <a:r>
              <a:rPr lang="hu-HU" sz="2800" b="0" dirty="0"/>
              <a:t>] résztömb a </a:t>
            </a:r>
            <a:r>
              <a:rPr lang="hu-HU" sz="2800" b="0" i="1" dirty="0"/>
              <a:t>k </a:t>
            </a:r>
            <a:r>
              <a:rPr lang="hu-HU" sz="2800" b="0" dirty="0"/>
              <a:t>− </a:t>
            </a:r>
            <a:r>
              <a:rPr lang="hu-HU" sz="2800" b="0" i="1" dirty="0"/>
              <a:t>p </a:t>
            </a:r>
            <a:r>
              <a:rPr lang="hu-HU" sz="2800" b="0" dirty="0"/>
              <a:t>+ 1 legkisebb </a:t>
            </a:r>
            <a:r>
              <a:rPr lang="hu-HU" sz="2800" b="0" dirty="0" smtClean="0"/>
              <a:t>elemet fogja tartalmazni</a:t>
            </a:r>
          </a:p>
          <a:p>
            <a:pPr marL="0" indent="0">
              <a:buNone/>
            </a:pPr>
            <a:r>
              <a:rPr lang="hu-HU" sz="2800" dirty="0" smtClean="0"/>
              <a:t>Befejeződik:</a:t>
            </a:r>
            <a:r>
              <a:rPr lang="hu-HU" sz="2800" b="0" dirty="0" smtClean="0"/>
              <a:t> k=r+1, A[p … r] rendezett és </a:t>
            </a:r>
            <a:r>
              <a:rPr lang="hu-HU" sz="2800" b="0" dirty="0" err="1" smtClean="0"/>
              <a:t>r-p</a:t>
            </a:r>
            <a:r>
              <a:rPr lang="hu-HU" sz="2800" b="0" dirty="0" smtClean="0"/>
              <a:t>+1 legkisebb elemet tartalmaz (csak a 2db őrszemet nem)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92814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Felosztás	</a:t>
            </a:r>
            <a:r>
              <a:rPr lang="el-GR" b="0" i="1" dirty="0" smtClean="0"/>
              <a:t>Θ</a:t>
            </a:r>
            <a:r>
              <a:rPr lang="hu-HU" b="0" dirty="0" smtClean="0"/>
              <a:t>(1)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Uralkodás	</a:t>
            </a:r>
            <a:r>
              <a:rPr lang="hu-HU" b="0" dirty="0" smtClean="0"/>
              <a:t>2T(</a:t>
            </a:r>
            <a:r>
              <a:rPr lang="hu-HU" b="0" i="1" dirty="0" smtClean="0"/>
              <a:t>n</a:t>
            </a:r>
            <a:r>
              <a:rPr lang="hu-HU" b="0" dirty="0" smtClean="0"/>
              <a:t>/2)</a:t>
            </a:r>
          </a:p>
          <a:p>
            <a:pPr marL="0" indent="0">
              <a:buNone/>
            </a:pPr>
            <a:r>
              <a:rPr lang="hu-HU" dirty="0" smtClean="0"/>
              <a:t>Összevonás	</a:t>
            </a:r>
            <a:r>
              <a:rPr lang="el-GR" b="0" i="1" dirty="0" smtClean="0"/>
              <a:t>Θ</a:t>
            </a:r>
            <a:r>
              <a:rPr lang="hu-HU" b="0" dirty="0" smtClean="0"/>
              <a:t>(</a:t>
            </a:r>
            <a:r>
              <a:rPr lang="hu-HU" b="0" i="1" dirty="0" smtClean="0"/>
              <a:t>n</a:t>
            </a:r>
            <a:r>
              <a:rPr lang="hu-HU" b="0" dirty="0" smtClean="0"/>
              <a:t>)</a:t>
            </a:r>
            <a:endParaRPr lang="hu-HU" b="0" dirty="0"/>
          </a:p>
        </p:txBody>
      </p:sp>
      <p:sp>
        <p:nvSpPr>
          <p:cNvPr id="5" name="Cím 1"/>
          <p:cNvSpPr txBox="1">
            <a:spLocks/>
          </p:cNvSpPr>
          <p:nvPr/>
        </p:nvSpPr>
        <p:spPr bwMode="auto">
          <a:xfrm>
            <a:off x="323528" y="260648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hu-HU" kern="0" smtClean="0"/>
              <a:t>Összefésülő rendezés futási ideje</a:t>
            </a:r>
            <a:endParaRPr lang="hu-HU" kern="0" dirty="0"/>
          </a:p>
        </p:txBody>
      </p:sp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680440"/>
            <a:ext cx="70008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32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Általános megoldások rekurzió feloldására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8888" y="3284984"/>
            <a:ext cx="7427912" cy="2664966"/>
          </a:xfrm>
        </p:spPr>
        <p:txBody>
          <a:bodyPr/>
          <a:lstStyle/>
          <a:p>
            <a:r>
              <a:rPr lang="hu-HU" dirty="0" smtClean="0"/>
              <a:t>Helyettesítő módszer</a:t>
            </a:r>
          </a:p>
          <a:p>
            <a:r>
              <a:rPr lang="hu-HU" dirty="0" smtClean="0"/>
              <a:t>Rekurziós fa módszer</a:t>
            </a:r>
          </a:p>
          <a:p>
            <a:r>
              <a:rPr lang="hu-HU" dirty="0" smtClean="0"/>
              <a:t>Mester tétel (módszer)</a:t>
            </a:r>
            <a:endParaRPr lang="hu-H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59323"/>
            <a:ext cx="4336579" cy="106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1043608" y="2195763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Például </a:t>
            </a:r>
            <a:endParaRPr lang="hu-HU" sz="2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6563222" y="213167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?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94566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Helyettesítő módszer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31640" y="1484784"/>
            <a:ext cx="7427912" cy="4349750"/>
          </a:xfrm>
        </p:spPr>
        <p:txBody>
          <a:bodyPr/>
          <a:lstStyle/>
          <a:p>
            <a:pPr marL="0" indent="0">
              <a:buNone/>
            </a:pPr>
            <a:endParaRPr lang="hu-HU" b="0" dirty="0" smtClean="0"/>
          </a:p>
          <a:p>
            <a:pPr marL="0" indent="0">
              <a:buNone/>
            </a:pPr>
            <a:r>
              <a:rPr lang="hu-HU" b="0" dirty="0" smtClean="0"/>
              <a:t>1</a:t>
            </a:r>
            <a:r>
              <a:rPr lang="hu-HU" b="0" dirty="0"/>
              <a:t>. Sejtsük meg a megoldást.</a:t>
            </a:r>
          </a:p>
          <a:p>
            <a:pPr marL="0" indent="0">
              <a:buNone/>
            </a:pPr>
            <a:endParaRPr lang="hu-HU" b="0" dirty="0" smtClean="0"/>
          </a:p>
          <a:p>
            <a:pPr marL="0" indent="0">
              <a:buNone/>
            </a:pPr>
            <a:r>
              <a:rPr lang="hu-HU" b="0" dirty="0" smtClean="0"/>
              <a:t>2</a:t>
            </a:r>
            <a:r>
              <a:rPr lang="hu-HU" b="0" dirty="0"/>
              <a:t>. Teljes indukcióval határozzuk meg az állandókat és igazoljuk a megoldás helyességét.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5366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9144000" cy="1143000"/>
          </a:xfrm>
        </p:spPr>
        <p:txBody>
          <a:bodyPr/>
          <a:lstStyle/>
          <a:p>
            <a:r>
              <a:rPr lang="hu-HU" sz="4000" dirty="0" smtClean="0"/>
              <a:t>Összefésülő rendezés futási ideje – Helyettesítő módszer</a:t>
            </a:r>
            <a:endParaRPr lang="hu-HU" sz="4000" dirty="0"/>
          </a:p>
        </p:txBody>
      </p:sp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1331640" y="1484784"/>
            <a:ext cx="7427912" cy="4349750"/>
          </a:xfrm>
        </p:spPr>
        <p:txBody>
          <a:bodyPr/>
          <a:lstStyle/>
          <a:p>
            <a:pPr marL="0" indent="0">
              <a:buNone/>
            </a:pPr>
            <a:endParaRPr lang="hu-HU" b="0" dirty="0" smtClean="0"/>
          </a:p>
          <a:p>
            <a:pPr marL="0" indent="0">
              <a:buNone/>
            </a:pPr>
            <a:endParaRPr lang="hu-HU" b="0" dirty="0" smtClean="0"/>
          </a:p>
          <a:p>
            <a:pPr marL="0" indent="0">
              <a:buNone/>
            </a:pPr>
            <a:r>
              <a:rPr lang="hu-HU" b="0" dirty="0" smtClean="0"/>
              <a:t>Sejtés: </a:t>
            </a:r>
            <a:r>
              <a:rPr lang="hu-HU" b="0" i="1" dirty="0" smtClean="0"/>
              <a:t>O</a:t>
            </a:r>
            <a:r>
              <a:rPr lang="hu-HU" b="0" dirty="0" smtClean="0"/>
              <a:t>(</a:t>
            </a:r>
            <a:r>
              <a:rPr lang="hu-HU" b="0" i="1" dirty="0" smtClean="0"/>
              <a:t>n</a:t>
            </a:r>
            <a:r>
              <a:rPr lang="hu-HU" b="0" dirty="0" smtClean="0"/>
              <a:t> </a:t>
            </a:r>
            <a:r>
              <a:rPr lang="hu-HU" b="0" dirty="0" err="1" smtClean="0"/>
              <a:t>log</a:t>
            </a:r>
            <a:r>
              <a:rPr lang="hu-HU" b="0" i="1" dirty="0" err="1" smtClean="0"/>
              <a:t>n</a:t>
            </a:r>
            <a:r>
              <a:rPr lang="hu-HU" b="0" dirty="0" smtClean="0"/>
              <a:t>)</a:t>
            </a:r>
            <a:endParaRPr lang="hu-HU" b="0" dirty="0"/>
          </a:p>
          <a:p>
            <a:pPr marL="0" indent="0">
              <a:buNone/>
            </a:pPr>
            <a:r>
              <a:rPr lang="hu-HU" b="0" dirty="0" smtClean="0"/>
              <a:t>Teljes indukció</a:t>
            </a: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56792"/>
            <a:ext cx="372226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937237"/>
            <a:ext cx="4432567" cy="29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6804248" y="4221088"/>
            <a:ext cx="22461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T(2)=4</a:t>
            </a:r>
          </a:p>
          <a:p>
            <a:r>
              <a:rPr lang="hu-HU" sz="2000" dirty="0" smtClean="0"/>
              <a:t>T(3)=5</a:t>
            </a:r>
          </a:p>
          <a:p>
            <a:endParaRPr lang="hu-HU" sz="2000" dirty="0"/>
          </a:p>
          <a:p>
            <a:r>
              <a:rPr lang="hu-HU" sz="2000" dirty="0" smtClean="0"/>
              <a:t>ha </a:t>
            </a:r>
            <a:r>
              <a:rPr lang="hu-HU" sz="2000" i="1" dirty="0" smtClean="0"/>
              <a:t>c </a:t>
            </a:r>
            <a:r>
              <a:rPr lang="hu-HU" sz="2000" dirty="0" smtClean="0"/>
              <a:t>≥ 2 akkor</a:t>
            </a:r>
          </a:p>
          <a:p>
            <a:r>
              <a:rPr lang="hu-HU" sz="2000" i="1" dirty="0" smtClean="0"/>
              <a:t>T</a:t>
            </a:r>
            <a:r>
              <a:rPr lang="hu-HU" sz="2000" dirty="0" smtClean="0"/>
              <a:t>(2</a:t>
            </a:r>
            <a:r>
              <a:rPr lang="hu-HU" sz="2000" dirty="0"/>
              <a:t>) ≤ </a:t>
            </a:r>
            <a:r>
              <a:rPr lang="hu-HU" sz="2000" i="1" dirty="0"/>
              <a:t>c </a:t>
            </a:r>
            <a:r>
              <a:rPr lang="hu-HU" sz="2000" dirty="0" smtClean="0"/>
              <a:t>2 log </a:t>
            </a:r>
            <a:r>
              <a:rPr lang="hu-HU" sz="2000" dirty="0"/>
              <a:t>2 </a:t>
            </a:r>
            <a:r>
              <a:rPr lang="hu-HU" sz="2000" dirty="0" smtClean="0"/>
              <a:t>és</a:t>
            </a:r>
          </a:p>
          <a:p>
            <a:r>
              <a:rPr lang="hu-HU" sz="2000" i="1" dirty="0" smtClean="0"/>
              <a:t>T</a:t>
            </a:r>
            <a:r>
              <a:rPr lang="hu-HU" sz="2000" dirty="0" smtClean="0"/>
              <a:t>(3</a:t>
            </a:r>
            <a:r>
              <a:rPr lang="hu-HU" sz="2000" dirty="0"/>
              <a:t>) ≤ </a:t>
            </a:r>
            <a:r>
              <a:rPr lang="hu-HU" sz="2000" i="1" dirty="0"/>
              <a:t>c </a:t>
            </a:r>
            <a:r>
              <a:rPr lang="hu-HU" sz="2000" dirty="0" smtClean="0"/>
              <a:t>3 log </a:t>
            </a:r>
            <a:r>
              <a:rPr lang="hu-HU" sz="2000" dirty="0"/>
              <a:t>3 </a:t>
            </a:r>
          </a:p>
        </p:txBody>
      </p:sp>
    </p:spTree>
    <p:extLst>
      <p:ext uri="{BB962C8B-B14F-4D97-AF65-F5344CB8AC3E}">
        <p14:creationId xmlns:p14="http://schemas.microsoft.com/office/powerpoint/2010/main" val="323771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Rekurziós fa módszer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0" dirty="0" smtClean="0"/>
              <a:t>Hány szintje van a hívási fának?</a:t>
            </a:r>
          </a:p>
          <a:p>
            <a:r>
              <a:rPr lang="hu-HU" b="0" dirty="0" smtClean="0"/>
              <a:t>Egy szintnek mekkora a futási ideje?</a:t>
            </a:r>
          </a:p>
          <a:p>
            <a:endParaRPr lang="hu-HU" b="0" dirty="0" smtClean="0"/>
          </a:p>
          <a:p>
            <a:r>
              <a:rPr lang="hu-HU" b="0" dirty="0" smtClean="0"/>
              <a:t>Jó eszköz megsejteni a futásidőt majd helyettesítő módszerrel bizonyítjuk…</a:t>
            </a:r>
          </a:p>
          <a:p>
            <a:r>
              <a:rPr lang="hu-HU" b="0" dirty="0" smtClean="0"/>
              <a:t>Nagyvonalúan lehet számolni</a:t>
            </a:r>
            <a:endParaRPr lang="hu-HU" b="0" dirty="0"/>
          </a:p>
        </p:txBody>
      </p:sp>
    </p:spTree>
    <p:extLst>
      <p:ext uri="{BB962C8B-B14F-4D97-AF65-F5344CB8AC3E}">
        <p14:creationId xmlns:p14="http://schemas.microsoft.com/office/powerpoint/2010/main" val="341192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Oszd meg és uralkodj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 bwMode="auto">
          <a:xfrm>
            <a:off x="2051720" y="1844824"/>
            <a:ext cx="5904656" cy="3096344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églalap 2"/>
          <p:cNvSpPr/>
          <p:nvPr/>
        </p:nvSpPr>
        <p:spPr bwMode="auto">
          <a:xfrm>
            <a:off x="5004048" y="1844824"/>
            <a:ext cx="2952328" cy="3096344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églalap 4"/>
          <p:cNvSpPr/>
          <p:nvPr/>
        </p:nvSpPr>
        <p:spPr bwMode="auto">
          <a:xfrm>
            <a:off x="2051720" y="1844824"/>
            <a:ext cx="2952328" cy="64807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403816" y="5445224"/>
            <a:ext cx="5200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… több részfeladat</a:t>
            </a:r>
            <a:r>
              <a:rPr lang="hu-HU" sz="2800" b="0" dirty="0" smtClean="0"/>
              <a:t>ra osztjuk …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7193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 bwMode="auto">
          <a:xfrm>
            <a:off x="323528" y="260648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hu-HU" sz="4000" kern="0" dirty="0" smtClean="0"/>
              <a:t>Összefésülő rendezés futási ideje – rekurziós fa módszer</a:t>
            </a:r>
            <a:endParaRPr lang="hu-HU" sz="4000" kern="0" dirty="0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91" y="1916832"/>
            <a:ext cx="8229231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16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98" y="0"/>
            <a:ext cx="864899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49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Mester tétel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75" y="1509310"/>
            <a:ext cx="9373903" cy="393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27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Mester tétel példák</a:t>
            </a:r>
            <a:endParaRPr lang="hu-HU" dirty="0"/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21376"/>
            <a:ext cx="2667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1555608"/>
            <a:ext cx="3168352" cy="40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959526"/>
            <a:ext cx="282348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033102"/>
            <a:ext cx="1600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7273592" y="1570450"/>
            <a:ext cx="95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1. eset</a:t>
            </a:r>
            <a:endParaRPr lang="hu-HU" sz="2000" dirty="0"/>
          </a:p>
        </p:txBody>
      </p:sp>
      <p:sp>
        <p:nvSpPr>
          <p:cNvPr id="5" name="Jobb oldali kapcsos zárójel 4"/>
          <p:cNvSpPr/>
          <p:nvPr/>
        </p:nvSpPr>
        <p:spPr bwMode="auto">
          <a:xfrm>
            <a:off x="6876256" y="1570450"/>
            <a:ext cx="216024" cy="865326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46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26289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Egyenes összekötő 6"/>
          <p:cNvCxnSpPr/>
          <p:nvPr/>
        </p:nvCxnSpPr>
        <p:spPr bwMode="auto">
          <a:xfrm>
            <a:off x="0" y="2636912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469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29" y="2677011"/>
            <a:ext cx="3060395" cy="47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088" y="3139440"/>
            <a:ext cx="280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zövegdoboz 14"/>
          <p:cNvSpPr txBox="1"/>
          <p:nvPr/>
        </p:nvSpPr>
        <p:spPr>
          <a:xfrm>
            <a:off x="7273592" y="2774410"/>
            <a:ext cx="95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/>
              <a:t>2</a:t>
            </a:r>
            <a:r>
              <a:rPr lang="hu-HU" sz="2000" dirty="0" smtClean="0"/>
              <a:t>. eset</a:t>
            </a:r>
            <a:endParaRPr lang="hu-HU" sz="2000" dirty="0"/>
          </a:p>
        </p:txBody>
      </p:sp>
      <p:sp>
        <p:nvSpPr>
          <p:cNvPr id="16" name="Jobb oldali kapcsos zárójel 15"/>
          <p:cNvSpPr/>
          <p:nvPr/>
        </p:nvSpPr>
        <p:spPr bwMode="auto">
          <a:xfrm>
            <a:off x="6876256" y="2774410"/>
            <a:ext cx="216024" cy="865326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469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154" y="3125152"/>
            <a:ext cx="17145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Egyenes összekötő 17"/>
          <p:cNvCxnSpPr/>
          <p:nvPr/>
        </p:nvCxnSpPr>
        <p:spPr bwMode="auto">
          <a:xfrm>
            <a:off x="0" y="3789040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469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20269"/>
            <a:ext cx="30099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29" y="3820269"/>
            <a:ext cx="3114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70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816" y="4211746"/>
            <a:ext cx="2333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701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694664"/>
            <a:ext cx="20859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702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102" y="4666089"/>
            <a:ext cx="23622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Szövegdoboz 23"/>
          <p:cNvSpPr txBox="1"/>
          <p:nvPr/>
        </p:nvSpPr>
        <p:spPr>
          <a:xfrm>
            <a:off x="7902243" y="4115007"/>
            <a:ext cx="95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3. eset</a:t>
            </a:r>
            <a:endParaRPr lang="hu-HU" sz="2000" dirty="0"/>
          </a:p>
        </p:txBody>
      </p:sp>
      <p:sp>
        <p:nvSpPr>
          <p:cNvPr id="25" name="Jobb oldali kapcsos zárójel 24"/>
          <p:cNvSpPr/>
          <p:nvPr/>
        </p:nvSpPr>
        <p:spPr bwMode="auto">
          <a:xfrm>
            <a:off x="7236296" y="3859818"/>
            <a:ext cx="216024" cy="1158696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4703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515117"/>
            <a:ext cx="1600828" cy="36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Egyenes összekötő 26"/>
          <p:cNvCxnSpPr/>
          <p:nvPr/>
        </p:nvCxnSpPr>
        <p:spPr bwMode="auto">
          <a:xfrm>
            <a:off x="0" y="5301208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4704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36" y="5733256"/>
            <a:ext cx="28575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706" name="Picture 1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903" y="5409406"/>
            <a:ext cx="12287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707" name="Picture 1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29" y="6165304"/>
            <a:ext cx="1590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708" name="Picture 2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861" y="6093296"/>
            <a:ext cx="19621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3141928" y="5736202"/>
            <a:ext cx="59186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f(n) aszimptotikusan nagyobb, de nem </a:t>
            </a:r>
            <a:r>
              <a:rPr lang="hu-HU" sz="1600" dirty="0" err="1" smtClean="0"/>
              <a:t>polinomiálisan</a:t>
            </a:r>
            <a:r>
              <a:rPr lang="hu-HU" sz="1600" dirty="0" smtClean="0"/>
              <a:t> nagyobb!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313271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5" grpId="0"/>
      <p:bldP spid="16" grpId="0" animBg="1"/>
      <p:bldP spid="24" grpId="0"/>
      <p:bldP spid="25" grpId="0" animBg="1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 bwMode="auto">
          <a:xfrm>
            <a:off x="323528" y="260648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hu-HU" sz="4000" kern="0" dirty="0" smtClean="0"/>
              <a:t>Összefésülő rendezés futási ideje – Mester módszer</a:t>
            </a:r>
            <a:endParaRPr lang="hu-HU" sz="4000" kern="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00808"/>
            <a:ext cx="348961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1979712" y="2852936"/>
            <a:ext cx="335861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i="1" dirty="0" smtClean="0"/>
              <a:t>a</a:t>
            </a:r>
            <a:r>
              <a:rPr lang="hu-HU" sz="2400" dirty="0" smtClean="0"/>
              <a:t>=2</a:t>
            </a:r>
          </a:p>
          <a:p>
            <a:r>
              <a:rPr lang="hu-HU" sz="2400" i="1" dirty="0" smtClean="0"/>
              <a:t>b</a:t>
            </a:r>
            <a:r>
              <a:rPr lang="hu-HU" sz="2400" dirty="0" smtClean="0"/>
              <a:t>=2</a:t>
            </a:r>
          </a:p>
          <a:p>
            <a:r>
              <a:rPr lang="hu-HU" sz="2400" dirty="0" smtClean="0"/>
              <a:t>f(</a:t>
            </a:r>
            <a:r>
              <a:rPr lang="hu-HU" sz="2400" i="1" dirty="0" smtClean="0"/>
              <a:t>n</a:t>
            </a:r>
            <a:r>
              <a:rPr lang="hu-HU" sz="2400" dirty="0" smtClean="0"/>
              <a:t>)=</a:t>
            </a:r>
            <a:r>
              <a:rPr lang="hu-HU" sz="2400" i="1" dirty="0" err="1" smtClean="0"/>
              <a:t>n</a:t>
            </a:r>
            <a:endParaRPr lang="hu-HU" sz="2400" i="1" dirty="0" smtClean="0"/>
          </a:p>
          <a:p>
            <a:endParaRPr lang="hu-HU" sz="2400" dirty="0"/>
          </a:p>
          <a:p>
            <a:r>
              <a:rPr lang="hu-HU" sz="2400" dirty="0" smtClean="0"/>
              <a:t>f(n) =  </a:t>
            </a:r>
            <a:r>
              <a:rPr lang="el-GR" sz="2400" i="1" dirty="0" smtClean="0"/>
              <a:t>Θ</a:t>
            </a:r>
            <a:r>
              <a:rPr lang="hu-HU" sz="2400" dirty="0" smtClean="0"/>
              <a:t>(</a:t>
            </a:r>
            <a:r>
              <a:rPr lang="hu-HU" sz="2400" i="1" dirty="0" smtClean="0"/>
              <a:t>n</a:t>
            </a:r>
            <a:r>
              <a:rPr lang="hu-HU" sz="2400" dirty="0" smtClean="0"/>
              <a:t>log</a:t>
            </a:r>
            <a:r>
              <a:rPr lang="hu-HU" sz="2400" baseline="-25000" dirty="0" smtClean="0"/>
              <a:t>2</a:t>
            </a:r>
            <a:r>
              <a:rPr lang="hu-HU" sz="2400" dirty="0" smtClean="0"/>
              <a:t>2) = </a:t>
            </a:r>
            <a:r>
              <a:rPr lang="el-GR" sz="2400" i="1" dirty="0" smtClean="0"/>
              <a:t>Θ</a:t>
            </a:r>
            <a:r>
              <a:rPr lang="hu-HU" sz="2400" dirty="0" smtClean="0"/>
              <a:t>(</a:t>
            </a:r>
            <a:r>
              <a:rPr lang="hu-HU" sz="2400" i="1" dirty="0" smtClean="0"/>
              <a:t>n</a:t>
            </a:r>
            <a:r>
              <a:rPr lang="hu-HU" sz="2400" dirty="0" smtClean="0"/>
              <a:t>)</a:t>
            </a:r>
          </a:p>
          <a:p>
            <a:endParaRPr lang="hu-HU" sz="2400" dirty="0"/>
          </a:p>
          <a:p>
            <a:endParaRPr lang="hu-HU" sz="2400" dirty="0"/>
          </a:p>
        </p:txBody>
      </p:sp>
      <p:sp>
        <p:nvSpPr>
          <p:cNvPr id="7" name="Jobb oldali kapcsos zárójel 6"/>
          <p:cNvSpPr/>
          <p:nvPr/>
        </p:nvSpPr>
        <p:spPr bwMode="auto">
          <a:xfrm>
            <a:off x="5509846" y="2839968"/>
            <a:ext cx="108012" cy="2016224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6516216" y="3429000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2. eset</a:t>
            </a:r>
          </a:p>
          <a:p>
            <a:r>
              <a:rPr lang="hu-HU" sz="2400" dirty="0" smtClean="0"/>
              <a:t>T(</a:t>
            </a:r>
            <a:r>
              <a:rPr lang="hu-HU" sz="2400" i="1" dirty="0" smtClean="0"/>
              <a:t>n</a:t>
            </a:r>
            <a:r>
              <a:rPr lang="hu-HU" sz="2400" dirty="0" smtClean="0"/>
              <a:t>) = </a:t>
            </a:r>
            <a:r>
              <a:rPr lang="el-GR" sz="2400" i="1" dirty="0" smtClean="0"/>
              <a:t>Θ</a:t>
            </a:r>
            <a:r>
              <a:rPr lang="hu-HU" sz="2400" dirty="0" smtClean="0"/>
              <a:t>(</a:t>
            </a:r>
            <a:r>
              <a:rPr lang="hu-HU" sz="2400" i="1" dirty="0" err="1" smtClean="0"/>
              <a:t>n</a:t>
            </a:r>
            <a:r>
              <a:rPr lang="hu-HU" sz="2400" dirty="0" err="1" smtClean="0"/>
              <a:t>log</a:t>
            </a:r>
            <a:r>
              <a:rPr lang="hu-HU" sz="2400" i="1" dirty="0" err="1" smtClean="0"/>
              <a:t>n</a:t>
            </a:r>
            <a:r>
              <a:rPr lang="hu-HU" sz="2400" dirty="0" smtClean="0"/>
              <a:t>)</a:t>
            </a:r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69238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58888" y="1844824"/>
            <a:ext cx="7427912" cy="4105126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hu-HU" b="0" dirty="0" smtClean="0"/>
              <a:t>Ha alkalmazható a </a:t>
            </a:r>
            <a:r>
              <a:rPr lang="hu-HU" dirty="0" smtClean="0"/>
              <a:t>Mester tétel</a:t>
            </a:r>
            <a:r>
              <a:rPr lang="hu-HU" b="0" dirty="0" smtClean="0"/>
              <a:t> használjuk</a:t>
            </a:r>
          </a:p>
          <a:p>
            <a:pPr marL="514350" indent="-514350">
              <a:buAutoNum type="arabicPeriod"/>
            </a:pPr>
            <a:r>
              <a:rPr lang="hu-HU" b="0" dirty="0" smtClean="0"/>
              <a:t>Ha nem akkor </a:t>
            </a:r>
            <a:r>
              <a:rPr lang="hu-HU" dirty="0" smtClean="0"/>
              <a:t>rekurziós fa módszer</a:t>
            </a:r>
            <a:r>
              <a:rPr lang="hu-HU" b="0" dirty="0" smtClean="0"/>
              <a:t>ével sejtsük meg T(n)</a:t>
            </a:r>
            <a:r>
              <a:rPr lang="hu-HU" b="0" dirty="0" err="1" smtClean="0"/>
              <a:t>-t</a:t>
            </a:r>
            <a:endParaRPr lang="hu-HU" b="0" dirty="0" smtClean="0"/>
          </a:p>
          <a:p>
            <a:pPr marL="514350" indent="-514350">
              <a:buAutoNum type="arabicPeriod"/>
            </a:pPr>
            <a:r>
              <a:rPr lang="hu-HU" b="0" dirty="0" smtClean="0"/>
              <a:t>A sejtést bizonyítsuk </a:t>
            </a:r>
            <a:r>
              <a:rPr lang="hu-HU" dirty="0" smtClean="0"/>
              <a:t>helyettesítő módszer</a:t>
            </a:r>
            <a:r>
              <a:rPr lang="hu-HU" b="0" dirty="0" smtClean="0"/>
              <a:t>rel</a:t>
            </a:r>
            <a:endParaRPr lang="hu-HU" b="0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1258888" y="274638"/>
            <a:ext cx="7427912" cy="1143000"/>
          </a:xfrm>
        </p:spPr>
        <p:txBody>
          <a:bodyPr/>
          <a:lstStyle/>
          <a:p>
            <a:r>
              <a:rPr lang="hu-HU" dirty="0" smtClean="0"/>
              <a:t>Általános megoldások rekurzió feloldására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2588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Összegzés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0" dirty="0" smtClean="0"/>
              <a:t>Oszd meg és uralkodj technika</a:t>
            </a:r>
          </a:p>
          <a:p>
            <a:pPr lvl="1"/>
            <a:r>
              <a:rPr lang="hu-HU" b="0" dirty="0" smtClean="0"/>
              <a:t>több </a:t>
            </a:r>
            <a:r>
              <a:rPr lang="hu-HU" b="0" dirty="0" err="1" smtClean="0"/>
              <a:t>diszjunkt</a:t>
            </a:r>
            <a:r>
              <a:rPr lang="hu-HU" b="0" dirty="0" smtClean="0"/>
              <a:t> és hasonló részfeladat rekurzív megoldása</a:t>
            </a:r>
          </a:p>
          <a:p>
            <a:r>
              <a:rPr lang="hu-HU" b="0" dirty="0" smtClean="0"/>
              <a:t>Oszd meg és uralkodj példák: csúcskeresés, bináris keresés és összefésülő rendezés</a:t>
            </a:r>
          </a:p>
          <a:p>
            <a:r>
              <a:rPr lang="hu-HU" b="0" dirty="0" smtClean="0"/>
              <a:t>3 technika rekurzió feloldására</a:t>
            </a:r>
          </a:p>
          <a:p>
            <a:endParaRPr lang="hu-HU" b="0" dirty="0" smtClean="0"/>
          </a:p>
          <a:p>
            <a:endParaRPr lang="hu-HU" b="0" dirty="0" smtClean="0"/>
          </a:p>
          <a:p>
            <a:endParaRPr lang="hu-HU" sz="1800" i="1" dirty="0"/>
          </a:p>
        </p:txBody>
      </p:sp>
    </p:spTree>
    <p:extLst>
      <p:ext uri="{BB962C8B-B14F-4D97-AF65-F5344CB8AC3E}">
        <p14:creationId xmlns:p14="http://schemas.microsoft.com/office/powerpoint/2010/main" val="338819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Oszd meg és uralkodj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 bwMode="auto">
          <a:xfrm>
            <a:off x="1619672" y="2780928"/>
            <a:ext cx="2952328" cy="2450216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églalap 2"/>
          <p:cNvSpPr/>
          <p:nvPr/>
        </p:nvSpPr>
        <p:spPr bwMode="auto">
          <a:xfrm>
            <a:off x="5103477" y="1533364"/>
            <a:ext cx="2952328" cy="3096344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églalap 4"/>
          <p:cNvSpPr/>
          <p:nvPr/>
        </p:nvSpPr>
        <p:spPr bwMode="auto">
          <a:xfrm>
            <a:off x="1403648" y="1520788"/>
            <a:ext cx="2952328" cy="64807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403816" y="5445224"/>
            <a:ext cx="5581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… </a:t>
            </a:r>
            <a:r>
              <a:rPr lang="hu-HU" sz="2800" b="0" dirty="0" smtClean="0"/>
              <a:t>megoldjuk a részfeladatokat …</a:t>
            </a:r>
            <a:endParaRPr lang="hu-HU" sz="2800" dirty="0"/>
          </a:p>
        </p:txBody>
      </p:sp>
      <p:pic>
        <p:nvPicPr>
          <p:cNvPr id="8" name="Picture 2" descr="C:\Users\frichie\AppData\Local\Microsoft\Windows\Temporary Internet Files\Content.IE5\CQHSGNFI\Kliponious-green-tic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487" y="1520788"/>
            <a:ext cx="566253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frichie\AppData\Local\Microsoft\Windows\Temporary Internet Files\Content.IE5\CQHSGNFI\Kliponious-green-tic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514" y="2805678"/>
            <a:ext cx="566253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frichie\AppData\Local\Microsoft\Windows\Temporary Internet Files\Content.IE5\CQHSGNFI\Kliponious-green-tic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709" y="3682000"/>
            <a:ext cx="566253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05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Oszd meg és uralkodj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 bwMode="auto">
          <a:xfrm>
            <a:off x="2051719" y="2492896"/>
            <a:ext cx="2952328" cy="245021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églalap 2"/>
          <p:cNvSpPr/>
          <p:nvPr/>
        </p:nvSpPr>
        <p:spPr bwMode="auto">
          <a:xfrm>
            <a:off x="5004047" y="1848933"/>
            <a:ext cx="2952328" cy="309634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églalap 4"/>
          <p:cNvSpPr/>
          <p:nvPr/>
        </p:nvSpPr>
        <p:spPr bwMode="auto">
          <a:xfrm>
            <a:off x="2051720" y="1844824"/>
            <a:ext cx="2952328" cy="64807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501613" y="5157192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… </a:t>
            </a:r>
            <a:r>
              <a:rPr lang="hu-HU" sz="2800" b="0" dirty="0" smtClean="0"/>
              <a:t>majd összevonjuk ezeket a megoldásokat, hogy az eredeti feladatra megoldást adjanak</a:t>
            </a:r>
            <a:endParaRPr lang="hu-HU" sz="2800" dirty="0"/>
          </a:p>
        </p:txBody>
      </p:sp>
      <p:pic>
        <p:nvPicPr>
          <p:cNvPr id="10" name="Picture 2" descr="C:\Users\frichie\AppData\Local\Microsoft\Windows\Temporary Internet Files\Content.IE5\CQHSGNFI\Kliponious-green-tic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509" y="2281198"/>
            <a:ext cx="1950048" cy="223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90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Oszd meg és uralkodj?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 bwMode="auto">
          <a:xfrm>
            <a:off x="2051720" y="1844824"/>
            <a:ext cx="5904656" cy="3096344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Háromszög 2"/>
          <p:cNvSpPr/>
          <p:nvPr/>
        </p:nvSpPr>
        <p:spPr bwMode="auto">
          <a:xfrm>
            <a:off x="2051720" y="1844824"/>
            <a:ext cx="4392488" cy="3096344"/>
          </a:xfrm>
          <a:prstGeom prst="triangl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Derékszögű háromszög 4"/>
          <p:cNvSpPr/>
          <p:nvPr/>
        </p:nvSpPr>
        <p:spPr bwMode="auto">
          <a:xfrm rot="5400000">
            <a:off x="1601670" y="2294874"/>
            <a:ext cx="3096344" cy="2196244"/>
          </a:xfrm>
          <a:prstGeom prst="rtTriangl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475656" y="5482876"/>
            <a:ext cx="7561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0" dirty="0" smtClean="0"/>
              <a:t>… amelyek hasonlóak az eredeti feladathoz …</a:t>
            </a:r>
            <a:endParaRPr lang="hu-HU" sz="2800" dirty="0"/>
          </a:p>
        </p:txBody>
      </p:sp>
      <p:pic>
        <p:nvPicPr>
          <p:cNvPr id="96261" name="Picture 5" descr="C:\Users\frichie\AppData\Local\Microsoft\Windows\Temporary Internet Files\Content.IE5\KITUZJXR\Red-Cros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758" y="1340768"/>
            <a:ext cx="4720580" cy="404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23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Oszd meg és uralkodj?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 bwMode="auto">
          <a:xfrm>
            <a:off x="2051720" y="2204864"/>
            <a:ext cx="3096344" cy="2736304"/>
          </a:xfrm>
          <a:prstGeom prst="rect">
            <a:avLst/>
          </a:prstGeom>
          <a:solidFill>
            <a:srgbClr val="002060">
              <a:alpha val="8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églalap 2"/>
          <p:cNvSpPr/>
          <p:nvPr/>
        </p:nvSpPr>
        <p:spPr bwMode="auto">
          <a:xfrm>
            <a:off x="4716016" y="1844824"/>
            <a:ext cx="3240360" cy="3096344"/>
          </a:xfrm>
          <a:prstGeom prst="rect">
            <a:avLst/>
          </a:prstGeom>
          <a:solidFill>
            <a:srgbClr val="00B0F0">
              <a:alpha val="8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églalap 4"/>
          <p:cNvSpPr/>
          <p:nvPr/>
        </p:nvSpPr>
        <p:spPr bwMode="auto">
          <a:xfrm>
            <a:off x="2051720" y="1844824"/>
            <a:ext cx="3456384" cy="1080120"/>
          </a:xfrm>
          <a:prstGeom prst="rect">
            <a:avLst/>
          </a:prstGeom>
          <a:solidFill>
            <a:srgbClr val="FFFF00">
              <a:alpha val="8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656837" y="5229200"/>
            <a:ext cx="49824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… több </a:t>
            </a:r>
            <a:r>
              <a:rPr lang="hu-HU" sz="2800" dirty="0" err="1" smtClean="0"/>
              <a:t>diszjunkt</a:t>
            </a:r>
            <a:r>
              <a:rPr lang="hu-HU" sz="2800" dirty="0" smtClean="0"/>
              <a:t> (</a:t>
            </a:r>
            <a:r>
              <a:rPr lang="hu-HU" sz="2800" dirty="0" smtClean="0"/>
              <a:t>nem átfedő)</a:t>
            </a:r>
          </a:p>
          <a:p>
            <a:r>
              <a:rPr lang="hu-HU" sz="2800" dirty="0" smtClean="0"/>
              <a:t>részfeladat</a:t>
            </a:r>
            <a:r>
              <a:rPr lang="hu-HU" sz="2800" b="0" dirty="0" smtClean="0"/>
              <a:t>ra osztjuk …</a:t>
            </a:r>
            <a:endParaRPr lang="hu-HU" sz="2800" dirty="0"/>
          </a:p>
        </p:txBody>
      </p:sp>
      <p:pic>
        <p:nvPicPr>
          <p:cNvPr id="7" name="Picture 5" descr="C:\Users\frichie\AppData\Local\Microsoft\Windows\Temporary Internet Files\Content.IE5\KITUZJXR\Red-Cros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758" y="1340768"/>
            <a:ext cx="4720580" cy="404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43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Oszd meg és uralkodj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 bwMode="auto">
          <a:xfrm>
            <a:off x="1619672" y="2132856"/>
            <a:ext cx="2952328" cy="2450216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Részfeladat</a:t>
            </a:r>
            <a:endParaRPr kumimoji="0" lang="hu-H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036818" y="2665466"/>
            <a:ext cx="39996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… </a:t>
            </a:r>
            <a:r>
              <a:rPr lang="hu-HU" sz="2800" b="1" i="1" dirty="0" smtClean="0"/>
              <a:t>rekurzív módon </a:t>
            </a:r>
            <a:r>
              <a:rPr lang="hu-HU" sz="2800" b="0" dirty="0" smtClean="0"/>
              <a:t>megoldjuk a részfeladatokat …</a:t>
            </a:r>
            <a:endParaRPr lang="hu-HU" sz="2800" dirty="0"/>
          </a:p>
        </p:txBody>
      </p:sp>
      <p:sp>
        <p:nvSpPr>
          <p:cNvPr id="7" name="Téglalap 6"/>
          <p:cNvSpPr/>
          <p:nvPr/>
        </p:nvSpPr>
        <p:spPr bwMode="auto">
          <a:xfrm>
            <a:off x="1619672" y="2132856"/>
            <a:ext cx="1296144" cy="7920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églalap 10"/>
          <p:cNvSpPr/>
          <p:nvPr/>
        </p:nvSpPr>
        <p:spPr bwMode="auto">
          <a:xfrm>
            <a:off x="2915816" y="2132856"/>
            <a:ext cx="1656184" cy="24502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églalap 11"/>
          <p:cNvSpPr/>
          <p:nvPr/>
        </p:nvSpPr>
        <p:spPr bwMode="auto">
          <a:xfrm>
            <a:off x="1619672" y="2924944"/>
            <a:ext cx="1296144" cy="165812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1763688" y="1340768"/>
            <a:ext cx="6546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Hogyan oldjuk meg a </a:t>
            </a:r>
            <a:r>
              <a:rPr lang="hu-HU" sz="2800" b="0" dirty="0" smtClean="0"/>
              <a:t>részfeladatokat?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8289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2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Szte-template</Template>
  <TotalTime>18233</TotalTime>
  <Words>1657</Words>
  <Application>Microsoft Office PowerPoint</Application>
  <PresentationFormat>Diavetítés a képernyőre (4:3 oldalarány)</PresentationFormat>
  <Paragraphs>309</Paragraphs>
  <Slides>46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46</vt:i4>
      </vt:variant>
    </vt:vector>
  </HeadingPairs>
  <TitlesOfParts>
    <vt:vector size="49" baseType="lpstr">
      <vt:lpstr>Arial</vt:lpstr>
      <vt:lpstr>Calibri</vt:lpstr>
      <vt:lpstr>2_Alapértelmezett terv</vt:lpstr>
      <vt:lpstr>Algoritmusok és Adatszerkezetek I.</vt:lpstr>
      <vt:lpstr>oszd-meg-és-uralkodj megközelítés</vt:lpstr>
      <vt:lpstr>Oszd meg és uralkodj</vt:lpstr>
      <vt:lpstr>Oszd meg és uralkodj</vt:lpstr>
      <vt:lpstr>Oszd meg és uralkodj</vt:lpstr>
      <vt:lpstr>Oszd meg és uralkodj</vt:lpstr>
      <vt:lpstr>Oszd meg és uralkodj?</vt:lpstr>
      <vt:lpstr>Oszd meg és uralkodj?</vt:lpstr>
      <vt:lpstr>Oszd meg és uralkodj</vt:lpstr>
      <vt:lpstr>Oszd meg és uralkodj lépései</vt:lpstr>
      <vt:lpstr>Felező csúcskereső algoritmus – egy oszd-meg-és-uralkodj algoritmus </vt:lpstr>
      <vt:lpstr>Felező csúcskereső algoritmus – iteratív implementáció</vt:lpstr>
      <vt:lpstr>Felező csúcskereső algoritmus – rekurzív implementáció</vt:lpstr>
      <vt:lpstr>Felező csúcskereső algoritmus – rekurzív implementáció</vt:lpstr>
      <vt:lpstr>Oszd meg és uralkodj algoritmusok iteratív vs rekurzív implementáció</vt:lpstr>
      <vt:lpstr>Végtelen rekurzió</vt:lpstr>
      <vt:lpstr>Kölcsönös rekurzió</vt:lpstr>
      <vt:lpstr>Felező csúcskereső algoritmus futási ideje</vt:lpstr>
      <vt:lpstr>Rekurzió</vt:lpstr>
      <vt:lpstr>Keresési feladat</vt:lpstr>
      <vt:lpstr>Keresési feladat</vt:lpstr>
      <vt:lpstr>PowerPoint bemutató</vt:lpstr>
      <vt:lpstr>Bináris keresés</vt:lpstr>
      <vt:lpstr>Bináris keresés</vt:lpstr>
      <vt:lpstr>Bináris keresés futásideje</vt:lpstr>
      <vt:lpstr>Rendezési feladat</vt:lpstr>
      <vt:lpstr>Beszúró rendezés</vt:lpstr>
      <vt:lpstr>Összefésülő rendezés</vt:lpstr>
      <vt:lpstr>Összefésülő rendezés</vt:lpstr>
      <vt:lpstr>PowerPoint bemutató</vt:lpstr>
      <vt:lpstr>PowerPoint bemutató</vt:lpstr>
      <vt:lpstr>Algoritmusok helyességének bizonyítására egy módszer</vt:lpstr>
      <vt:lpstr>Összefésül() helyessége</vt:lpstr>
      <vt:lpstr>Összefésül() helyessége</vt:lpstr>
      <vt:lpstr>PowerPoint bemutató</vt:lpstr>
      <vt:lpstr>Általános megoldások rekurzió feloldására</vt:lpstr>
      <vt:lpstr>Helyettesítő módszer</vt:lpstr>
      <vt:lpstr>Összefésülő rendezés futási ideje – Helyettesítő módszer</vt:lpstr>
      <vt:lpstr>Rekurziós fa módszer</vt:lpstr>
      <vt:lpstr>PowerPoint bemutató</vt:lpstr>
      <vt:lpstr>PowerPoint bemutató</vt:lpstr>
      <vt:lpstr>Mester tétel</vt:lpstr>
      <vt:lpstr>Mester tétel példák</vt:lpstr>
      <vt:lpstr>PowerPoint bemutató</vt:lpstr>
      <vt:lpstr>Általános megoldások rekurzió feloldására</vt:lpstr>
      <vt:lpstr>Összegzés</vt:lpstr>
    </vt:vector>
  </TitlesOfParts>
  <Company>RGAI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Bevezetés</dc:title>
  <dc:creator>rfarkas</dc:creator>
  <cp:lastModifiedBy>Farkas Richárd</cp:lastModifiedBy>
  <cp:revision>147</cp:revision>
  <dcterms:created xsi:type="dcterms:W3CDTF">2013-02-04T20:13:58Z</dcterms:created>
  <dcterms:modified xsi:type="dcterms:W3CDTF">2017-09-12T12:43:55Z</dcterms:modified>
</cp:coreProperties>
</file>