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6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4" r:id="rId11"/>
    <p:sldId id="475" r:id="rId12"/>
    <p:sldId id="506" r:id="rId13"/>
    <p:sldId id="507" r:id="rId14"/>
    <p:sldId id="476" r:id="rId15"/>
    <p:sldId id="477" r:id="rId16"/>
    <p:sldId id="508" r:id="rId17"/>
    <p:sldId id="478" r:id="rId18"/>
    <p:sldId id="479" r:id="rId19"/>
    <p:sldId id="480" r:id="rId20"/>
    <p:sldId id="482" r:id="rId21"/>
    <p:sldId id="484" r:id="rId22"/>
    <p:sldId id="481" r:id="rId23"/>
    <p:sldId id="509" r:id="rId24"/>
    <p:sldId id="483" r:id="rId25"/>
    <p:sldId id="485" r:id="rId26"/>
    <p:sldId id="486" r:id="rId27"/>
    <p:sldId id="487" r:id="rId28"/>
    <p:sldId id="488" r:id="rId29"/>
    <p:sldId id="490" r:id="rId30"/>
    <p:sldId id="491" r:id="rId31"/>
    <p:sldId id="492" r:id="rId32"/>
    <p:sldId id="493" r:id="rId33"/>
    <p:sldId id="489" r:id="rId34"/>
    <p:sldId id="494" r:id="rId35"/>
    <p:sldId id="495" r:id="rId36"/>
    <p:sldId id="496" r:id="rId37"/>
    <p:sldId id="497" r:id="rId38"/>
    <p:sldId id="510" r:id="rId39"/>
    <p:sldId id="418" r:id="rId4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73" autoAdjust="0"/>
  </p:normalViewPr>
  <p:slideViewPr>
    <p:cSldViewPr>
      <p:cViewPr varScale="1">
        <p:scale>
          <a:sx n="87" d="100"/>
          <a:sy n="87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Dinamikus programozás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851920" y="465313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2017. szeptember 19.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Pénzváltási feladat – rekurzív megoldás</a:t>
            </a:r>
            <a:endParaRPr lang="hu-HU" kern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31640" y="1610216"/>
            <a:ext cx="42691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3200" kern="0" dirty="0">
                <a:solidFill>
                  <a:srgbClr val="333333"/>
                </a:solidFill>
                <a:latin typeface="Arial"/>
              </a:rPr>
              <a:t>P</a:t>
            </a:r>
            <a:r>
              <a:rPr lang="hu-HU" sz="3200" kern="0" baseline="-25000" dirty="0">
                <a:solidFill>
                  <a:srgbClr val="333333"/>
                </a:solidFill>
                <a:latin typeface="Arial"/>
              </a:rPr>
              <a:t>1</a:t>
            </a:r>
            <a:r>
              <a:rPr lang="hu-HU" sz="3200" kern="0" dirty="0">
                <a:solidFill>
                  <a:srgbClr val="333333"/>
                </a:solidFill>
                <a:latin typeface="Arial"/>
              </a:rPr>
              <a:t>=1, P</a:t>
            </a:r>
            <a:r>
              <a:rPr lang="hu-HU" sz="3200" kern="0" baseline="-25000" dirty="0">
                <a:solidFill>
                  <a:srgbClr val="333333"/>
                </a:solidFill>
                <a:latin typeface="Arial"/>
              </a:rPr>
              <a:t>2</a:t>
            </a:r>
            <a:r>
              <a:rPr lang="hu-HU" sz="3200" kern="0" dirty="0">
                <a:solidFill>
                  <a:srgbClr val="333333"/>
                </a:solidFill>
                <a:latin typeface="Arial"/>
              </a:rPr>
              <a:t>=5, P</a:t>
            </a:r>
            <a:r>
              <a:rPr lang="hu-HU" sz="3200" kern="0" baseline="-25000" dirty="0">
                <a:solidFill>
                  <a:srgbClr val="333333"/>
                </a:solidFill>
                <a:latin typeface="Arial"/>
              </a:rPr>
              <a:t>3</a:t>
            </a:r>
            <a:r>
              <a:rPr lang="hu-HU" sz="3200" kern="0" dirty="0">
                <a:solidFill>
                  <a:srgbClr val="333333"/>
                </a:solidFill>
                <a:latin typeface="Arial"/>
              </a:rPr>
              <a:t>=6, F=9</a:t>
            </a:r>
          </a:p>
          <a:p>
            <a:endParaRPr lang="hu-HU" dirty="0"/>
          </a:p>
        </p:txBody>
      </p:sp>
      <p:sp>
        <p:nvSpPr>
          <p:cNvPr id="6" name="Ellipszis 5"/>
          <p:cNvSpPr/>
          <p:nvPr/>
        </p:nvSpPr>
        <p:spPr bwMode="auto">
          <a:xfrm>
            <a:off x="4560233" y="2264517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2678529" y="3103376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8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4570504" y="3088674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4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5577477" y="3088674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3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1619672" y="3913220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7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zis 12"/>
          <p:cNvSpPr/>
          <p:nvPr/>
        </p:nvSpPr>
        <p:spPr bwMode="auto">
          <a:xfrm>
            <a:off x="4560233" y="3933056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3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zis 13"/>
          <p:cNvSpPr/>
          <p:nvPr/>
        </p:nvSpPr>
        <p:spPr bwMode="auto">
          <a:xfrm>
            <a:off x="4566523" y="4797152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zis 14"/>
          <p:cNvSpPr/>
          <p:nvPr/>
        </p:nvSpPr>
        <p:spPr bwMode="auto">
          <a:xfrm>
            <a:off x="5600757" y="3908147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zis 15"/>
          <p:cNvSpPr/>
          <p:nvPr/>
        </p:nvSpPr>
        <p:spPr bwMode="auto">
          <a:xfrm>
            <a:off x="4566523" y="5589240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zis 16"/>
          <p:cNvSpPr/>
          <p:nvPr/>
        </p:nvSpPr>
        <p:spPr bwMode="auto">
          <a:xfrm>
            <a:off x="5580112" y="4825417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zis 20"/>
          <p:cNvSpPr/>
          <p:nvPr/>
        </p:nvSpPr>
        <p:spPr bwMode="auto">
          <a:xfrm>
            <a:off x="467544" y="4724384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6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zis 23"/>
          <p:cNvSpPr/>
          <p:nvPr/>
        </p:nvSpPr>
        <p:spPr bwMode="auto">
          <a:xfrm>
            <a:off x="1907704" y="4724384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Egyenes összekötő 25"/>
          <p:cNvCxnSpPr>
            <a:stCxn id="6" idx="3"/>
            <a:endCxn id="7" idx="7"/>
          </p:cNvCxnSpPr>
          <p:nvPr/>
        </p:nvCxnSpPr>
        <p:spPr bwMode="auto">
          <a:xfrm flipH="1">
            <a:off x="3170230" y="2756218"/>
            <a:ext cx="1474366" cy="4315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Egyenes összekötő 26"/>
          <p:cNvCxnSpPr>
            <a:stCxn id="6" idx="4"/>
            <a:endCxn id="8" idx="0"/>
          </p:cNvCxnSpPr>
          <p:nvPr/>
        </p:nvCxnSpPr>
        <p:spPr bwMode="auto">
          <a:xfrm>
            <a:off x="4848265" y="2840581"/>
            <a:ext cx="10271" cy="2480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Egyenes összekötő 29"/>
          <p:cNvCxnSpPr>
            <a:stCxn id="6" idx="5"/>
            <a:endCxn id="9" idx="0"/>
          </p:cNvCxnSpPr>
          <p:nvPr/>
        </p:nvCxnSpPr>
        <p:spPr bwMode="auto">
          <a:xfrm>
            <a:off x="5051934" y="2756218"/>
            <a:ext cx="813575" cy="3324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Egyenes összekötő 32"/>
          <p:cNvCxnSpPr>
            <a:stCxn id="15" idx="0"/>
            <a:endCxn id="9" idx="4"/>
          </p:cNvCxnSpPr>
          <p:nvPr/>
        </p:nvCxnSpPr>
        <p:spPr bwMode="auto">
          <a:xfrm flipH="1" flipV="1">
            <a:off x="5865509" y="3664738"/>
            <a:ext cx="23280" cy="2434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35"/>
          <p:cNvCxnSpPr>
            <a:stCxn id="15" idx="4"/>
            <a:endCxn id="17" idx="0"/>
          </p:cNvCxnSpPr>
          <p:nvPr/>
        </p:nvCxnSpPr>
        <p:spPr bwMode="auto">
          <a:xfrm flipH="1">
            <a:off x="5868144" y="4484211"/>
            <a:ext cx="20645" cy="3412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Egyenes összekötő 38"/>
          <p:cNvCxnSpPr>
            <a:stCxn id="13" idx="0"/>
            <a:endCxn id="8" idx="4"/>
          </p:cNvCxnSpPr>
          <p:nvPr/>
        </p:nvCxnSpPr>
        <p:spPr bwMode="auto">
          <a:xfrm flipV="1">
            <a:off x="4848265" y="3664738"/>
            <a:ext cx="10271" cy="268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gyenes összekötő 41"/>
          <p:cNvCxnSpPr>
            <a:stCxn id="14" idx="0"/>
            <a:endCxn id="13" idx="4"/>
          </p:cNvCxnSpPr>
          <p:nvPr/>
        </p:nvCxnSpPr>
        <p:spPr bwMode="auto">
          <a:xfrm flipH="1" flipV="1">
            <a:off x="4848265" y="4509120"/>
            <a:ext cx="629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gyenes összekötő 44"/>
          <p:cNvCxnSpPr>
            <a:stCxn id="16" idx="0"/>
            <a:endCxn id="14" idx="4"/>
          </p:cNvCxnSpPr>
          <p:nvPr/>
        </p:nvCxnSpPr>
        <p:spPr bwMode="auto">
          <a:xfrm flipV="1">
            <a:off x="4854555" y="5373216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Ellipszis 48"/>
          <p:cNvSpPr/>
          <p:nvPr/>
        </p:nvSpPr>
        <p:spPr bwMode="auto">
          <a:xfrm>
            <a:off x="2595125" y="3869432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3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lipszis 49"/>
          <p:cNvSpPr/>
          <p:nvPr/>
        </p:nvSpPr>
        <p:spPr bwMode="auto">
          <a:xfrm>
            <a:off x="2601415" y="4733528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Ellipszis 50"/>
          <p:cNvSpPr/>
          <p:nvPr/>
        </p:nvSpPr>
        <p:spPr bwMode="auto">
          <a:xfrm>
            <a:off x="2601415" y="5525616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Egyenes összekötő 51"/>
          <p:cNvCxnSpPr>
            <a:stCxn id="50" idx="0"/>
            <a:endCxn id="49" idx="4"/>
          </p:cNvCxnSpPr>
          <p:nvPr/>
        </p:nvCxnSpPr>
        <p:spPr bwMode="auto">
          <a:xfrm flipH="1" flipV="1">
            <a:off x="2883157" y="4445496"/>
            <a:ext cx="629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gyenes összekötő 52"/>
          <p:cNvCxnSpPr>
            <a:stCxn id="51" idx="0"/>
            <a:endCxn id="50" idx="4"/>
          </p:cNvCxnSpPr>
          <p:nvPr/>
        </p:nvCxnSpPr>
        <p:spPr bwMode="auto">
          <a:xfrm flipV="1">
            <a:off x="2889447" y="530959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Ellipszis 57"/>
          <p:cNvSpPr/>
          <p:nvPr/>
        </p:nvSpPr>
        <p:spPr bwMode="auto">
          <a:xfrm>
            <a:off x="1188982" y="4733528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Ellipszis 58"/>
          <p:cNvSpPr/>
          <p:nvPr/>
        </p:nvSpPr>
        <p:spPr bwMode="auto">
          <a:xfrm>
            <a:off x="1188982" y="5525616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Egyenes összekötő 59"/>
          <p:cNvCxnSpPr>
            <a:stCxn id="58" idx="0"/>
            <a:endCxn id="10" idx="4"/>
          </p:cNvCxnSpPr>
          <p:nvPr/>
        </p:nvCxnSpPr>
        <p:spPr bwMode="auto">
          <a:xfrm flipV="1">
            <a:off x="1477014" y="4489284"/>
            <a:ext cx="430690" cy="244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Egyenes összekötő 60"/>
          <p:cNvCxnSpPr>
            <a:stCxn id="59" idx="0"/>
            <a:endCxn id="58" idx="4"/>
          </p:cNvCxnSpPr>
          <p:nvPr/>
        </p:nvCxnSpPr>
        <p:spPr bwMode="auto">
          <a:xfrm flipV="1">
            <a:off x="1477014" y="530959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Ellipszis 61"/>
          <p:cNvSpPr/>
          <p:nvPr/>
        </p:nvSpPr>
        <p:spPr bwMode="auto">
          <a:xfrm>
            <a:off x="3419872" y="3921162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Ellipszis 62"/>
          <p:cNvSpPr/>
          <p:nvPr/>
        </p:nvSpPr>
        <p:spPr bwMode="auto">
          <a:xfrm>
            <a:off x="3419872" y="4713250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Egyenes összekötő 63"/>
          <p:cNvCxnSpPr>
            <a:stCxn id="62" idx="0"/>
            <a:endCxn id="7" idx="5"/>
          </p:cNvCxnSpPr>
          <p:nvPr/>
        </p:nvCxnSpPr>
        <p:spPr bwMode="auto">
          <a:xfrm flipH="1" flipV="1">
            <a:off x="3170230" y="3595077"/>
            <a:ext cx="537674" cy="326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Egyenes összekötő 64"/>
          <p:cNvCxnSpPr>
            <a:stCxn id="63" idx="0"/>
            <a:endCxn id="62" idx="4"/>
          </p:cNvCxnSpPr>
          <p:nvPr/>
        </p:nvCxnSpPr>
        <p:spPr bwMode="auto">
          <a:xfrm flipV="1">
            <a:off x="3707904" y="4497226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Egyenes összekötő 67"/>
          <p:cNvCxnSpPr>
            <a:stCxn id="21" idx="0"/>
            <a:endCxn id="10" idx="4"/>
          </p:cNvCxnSpPr>
          <p:nvPr/>
        </p:nvCxnSpPr>
        <p:spPr bwMode="auto">
          <a:xfrm flipV="1">
            <a:off x="755576" y="4489284"/>
            <a:ext cx="1152128" cy="23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Egyenes összekötő 71"/>
          <p:cNvCxnSpPr>
            <a:stCxn id="24" idx="0"/>
            <a:endCxn id="10" idx="4"/>
          </p:cNvCxnSpPr>
          <p:nvPr/>
        </p:nvCxnSpPr>
        <p:spPr bwMode="auto">
          <a:xfrm flipH="1" flipV="1">
            <a:off x="1907704" y="4489284"/>
            <a:ext cx="288032" cy="23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Egyenes összekötő 77"/>
          <p:cNvCxnSpPr>
            <a:stCxn id="10" idx="0"/>
            <a:endCxn id="7" idx="3"/>
          </p:cNvCxnSpPr>
          <p:nvPr/>
        </p:nvCxnSpPr>
        <p:spPr bwMode="auto">
          <a:xfrm flipV="1">
            <a:off x="1907704" y="3595077"/>
            <a:ext cx="855188" cy="318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Egyenes összekötő 80"/>
          <p:cNvCxnSpPr>
            <a:stCxn id="49" idx="0"/>
            <a:endCxn id="7" idx="4"/>
          </p:cNvCxnSpPr>
          <p:nvPr/>
        </p:nvCxnSpPr>
        <p:spPr bwMode="auto">
          <a:xfrm flipV="1">
            <a:off x="2883157" y="3679440"/>
            <a:ext cx="83404" cy="1899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81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4" grpId="0" animBg="1"/>
      <p:bldP spid="49" grpId="0" animBg="1"/>
      <p:bldP spid="50" grpId="0" animBg="1"/>
      <p:bldP spid="51" grpId="0" animBg="1"/>
      <p:bldP spid="58" grpId="0" animBg="1"/>
      <p:bldP spid="59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Pénzváltási feladat – rekurzív megoldás</a:t>
            </a:r>
            <a:endParaRPr lang="hu-HU" kern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31640" y="1610216"/>
            <a:ext cx="42691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3200" kern="0" dirty="0">
                <a:solidFill>
                  <a:srgbClr val="333333"/>
                </a:solidFill>
                <a:latin typeface="Arial"/>
              </a:rPr>
              <a:t>P</a:t>
            </a:r>
            <a:r>
              <a:rPr lang="hu-HU" sz="3200" kern="0" baseline="-25000" dirty="0">
                <a:solidFill>
                  <a:srgbClr val="333333"/>
                </a:solidFill>
                <a:latin typeface="Arial"/>
              </a:rPr>
              <a:t>1</a:t>
            </a:r>
            <a:r>
              <a:rPr lang="hu-HU" sz="3200" kern="0" dirty="0">
                <a:solidFill>
                  <a:srgbClr val="333333"/>
                </a:solidFill>
                <a:latin typeface="Arial"/>
              </a:rPr>
              <a:t>=1, P</a:t>
            </a:r>
            <a:r>
              <a:rPr lang="hu-HU" sz="3200" kern="0" baseline="-25000" dirty="0">
                <a:solidFill>
                  <a:srgbClr val="333333"/>
                </a:solidFill>
                <a:latin typeface="Arial"/>
              </a:rPr>
              <a:t>2</a:t>
            </a:r>
            <a:r>
              <a:rPr lang="hu-HU" sz="3200" kern="0" dirty="0">
                <a:solidFill>
                  <a:srgbClr val="333333"/>
                </a:solidFill>
                <a:latin typeface="Arial"/>
              </a:rPr>
              <a:t>=5, P</a:t>
            </a:r>
            <a:r>
              <a:rPr lang="hu-HU" sz="3200" kern="0" baseline="-25000" dirty="0">
                <a:solidFill>
                  <a:srgbClr val="333333"/>
                </a:solidFill>
                <a:latin typeface="Arial"/>
              </a:rPr>
              <a:t>3</a:t>
            </a:r>
            <a:r>
              <a:rPr lang="hu-HU" sz="3200" kern="0" dirty="0">
                <a:solidFill>
                  <a:srgbClr val="333333"/>
                </a:solidFill>
                <a:latin typeface="Arial"/>
              </a:rPr>
              <a:t>=6, F=9</a:t>
            </a:r>
          </a:p>
          <a:p>
            <a:endParaRPr lang="hu-HU" dirty="0"/>
          </a:p>
        </p:txBody>
      </p:sp>
      <p:sp>
        <p:nvSpPr>
          <p:cNvPr id="6" name="Ellipszis 5"/>
          <p:cNvSpPr/>
          <p:nvPr/>
        </p:nvSpPr>
        <p:spPr bwMode="auto">
          <a:xfrm>
            <a:off x="4560233" y="2264517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2678529" y="3103376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8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4570504" y="3088674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4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5577477" y="3088674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3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zis 9"/>
          <p:cNvSpPr/>
          <p:nvPr/>
        </p:nvSpPr>
        <p:spPr bwMode="auto">
          <a:xfrm>
            <a:off x="1619672" y="3913220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7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zis 12"/>
          <p:cNvSpPr/>
          <p:nvPr/>
        </p:nvSpPr>
        <p:spPr bwMode="auto">
          <a:xfrm>
            <a:off x="4560233" y="3933056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3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zis 13"/>
          <p:cNvSpPr/>
          <p:nvPr/>
        </p:nvSpPr>
        <p:spPr bwMode="auto">
          <a:xfrm>
            <a:off x="4566523" y="4797152"/>
            <a:ext cx="576064" cy="5760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zis 14"/>
          <p:cNvSpPr/>
          <p:nvPr/>
        </p:nvSpPr>
        <p:spPr bwMode="auto">
          <a:xfrm>
            <a:off x="5600757" y="3908147"/>
            <a:ext cx="576064" cy="5760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zis 15"/>
          <p:cNvSpPr/>
          <p:nvPr/>
        </p:nvSpPr>
        <p:spPr bwMode="auto">
          <a:xfrm>
            <a:off x="4566523" y="5589240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zis 16"/>
          <p:cNvSpPr/>
          <p:nvPr/>
        </p:nvSpPr>
        <p:spPr bwMode="auto">
          <a:xfrm>
            <a:off x="5580112" y="4825417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zis 20"/>
          <p:cNvSpPr/>
          <p:nvPr/>
        </p:nvSpPr>
        <p:spPr bwMode="auto">
          <a:xfrm>
            <a:off x="467544" y="4724384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6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zis 23"/>
          <p:cNvSpPr/>
          <p:nvPr/>
        </p:nvSpPr>
        <p:spPr bwMode="auto">
          <a:xfrm>
            <a:off x="1907704" y="4724384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Egyenes összekötő 25"/>
          <p:cNvCxnSpPr>
            <a:stCxn id="6" idx="3"/>
            <a:endCxn id="7" idx="7"/>
          </p:cNvCxnSpPr>
          <p:nvPr/>
        </p:nvCxnSpPr>
        <p:spPr bwMode="auto">
          <a:xfrm flipH="1">
            <a:off x="3170230" y="2756218"/>
            <a:ext cx="1474366" cy="4315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Egyenes összekötő 26"/>
          <p:cNvCxnSpPr>
            <a:stCxn id="6" idx="4"/>
            <a:endCxn id="8" idx="0"/>
          </p:cNvCxnSpPr>
          <p:nvPr/>
        </p:nvCxnSpPr>
        <p:spPr bwMode="auto">
          <a:xfrm>
            <a:off x="4848265" y="2840581"/>
            <a:ext cx="10271" cy="2480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Egyenes összekötő 29"/>
          <p:cNvCxnSpPr>
            <a:stCxn id="6" idx="5"/>
            <a:endCxn id="9" idx="0"/>
          </p:cNvCxnSpPr>
          <p:nvPr/>
        </p:nvCxnSpPr>
        <p:spPr bwMode="auto">
          <a:xfrm>
            <a:off x="5051934" y="2756218"/>
            <a:ext cx="813575" cy="3324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Egyenes összekötő 32"/>
          <p:cNvCxnSpPr>
            <a:stCxn id="15" idx="0"/>
            <a:endCxn id="9" idx="4"/>
          </p:cNvCxnSpPr>
          <p:nvPr/>
        </p:nvCxnSpPr>
        <p:spPr bwMode="auto">
          <a:xfrm flipH="1" flipV="1">
            <a:off x="5865509" y="3664738"/>
            <a:ext cx="23280" cy="2434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35"/>
          <p:cNvCxnSpPr>
            <a:stCxn id="15" idx="4"/>
            <a:endCxn id="17" idx="0"/>
          </p:cNvCxnSpPr>
          <p:nvPr/>
        </p:nvCxnSpPr>
        <p:spPr bwMode="auto">
          <a:xfrm flipH="1">
            <a:off x="5868144" y="4484211"/>
            <a:ext cx="20645" cy="3412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Egyenes összekötő 38"/>
          <p:cNvCxnSpPr>
            <a:stCxn id="13" idx="0"/>
            <a:endCxn id="8" idx="4"/>
          </p:cNvCxnSpPr>
          <p:nvPr/>
        </p:nvCxnSpPr>
        <p:spPr bwMode="auto">
          <a:xfrm flipV="1">
            <a:off x="4848265" y="3664738"/>
            <a:ext cx="10271" cy="268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gyenes összekötő 41"/>
          <p:cNvCxnSpPr>
            <a:stCxn id="14" idx="0"/>
            <a:endCxn id="13" idx="4"/>
          </p:cNvCxnSpPr>
          <p:nvPr/>
        </p:nvCxnSpPr>
        <p:spPr bwMode="auto">
          <a:xfrm flipH="1" flipV="1">
            <a:off x="4848265" y="4509120"/>
            <a:ext cx="629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gyenes összekötő 44"/>
          <p:cNvCxnSpPr>
            <a:stCxn id="16" idx="0"/>
            <a:endCxn id="14" idx="4"/>
          </p:cNvCxnSpPr>
          <p:nvPr/>
        </p:nvCxnSpPr>
        <p:spPr bwMode="auto">
          <a:xfrm flipV="1">
            <a:off x="4854555" y="5373216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Ellipszis 48"/>
          <p:cNvSpPr/>
          <p:nvPr/>
        </p:nvSpPr>
        <p:spPr bwMode="auto">
          <a:xfrm>
            <a:off x="2595125" y="3869432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3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lipszis 49"/>
          <p:cNvSpPr/>
          <p:nvPr/>
        </p:nvSpPr>
        <p:spPr bwMode="auto">
          <a:xfrm>
            <a:off x="2601415" y="4733528"/>
            <a:ext cx="576064" cy="5760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Ellipszis 50"/>
          <p:cNvSpPr/>
          <p:nvPr/>
        </p:nvSpPr>
        <p:spPr bwMode="auto">
          <a:xfrm>
            <a:off x="2601415" y="5525616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Egyenes összekötő 51"/>
          <p:cNvCxnSpPr>
            <a:stCxn id="50" idx="0"/>
            <a:endCxn id="49" idx="4"/>
          </p:cNvCxnSpPr>
          <p:nvPr/>
        </p:nvCxnSpPr>
        <p:spPr bwMode="auto">
          <a:xfrm flipH="1" flipV="1">
            <a:off x="2883157" y="4445496"/>
            <a:ext cx="629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gyenes összekötő 52"/>
          <p:cNvCxnSpPr>
            <a:stCxn id="51" idx="0"/>
            <a:endCxn id="50" idx="4"/>
          </p:cNvCxnSpPr>
          <p:nvPr/>
        </p:nvCxnSpPr>
        <p:spPr bwMode="auto">
          <a:xfrm flipV="1">
            <a:off x="2889447" y="530959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Ellipszis 57"/>
          <p:cNvSpPr/>
          <p:nvPr/>
        </p:nvSpPr>
        <p:spPr bwMode="auto">
          <a:xfrm>
            <a:off x="1188982" y="4733528"/>
            <a:ext cx="576064" cy="5760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Ellipszis 58"/>
          <p:cNvSpPr/>
          <p:nvPr/>
        </p:nvSpPr>
        <p:spPr bwMode="auto">
          <a:xfrm>
            <a:off x="1188982" y="5525616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Egyenes összekötő 59"/>
          <p:cNvCxnSpPr>
            <a:stCxn id="58" idx="0"/>
            <a:endCxn id="10" idx="4"/>
          </p:cNvCxnSpPr>
          <p:nvPr/>
        </p:nvCxnSpPr>
        <p:spPr bwMode="auto">
          <a:xfrm flipV="1">
            <a:off x="1477014" y="4489284"/>
            <a:ext cx="430690" cy="244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Egyenes összekötő 60"/>
          <p:cNvCxnSpPr>
            <a:stCxn id="59" idx="0"/>
            <a:endCxn id="58" idx="4"/>
          </p:cNvCxnSpPr>
          <p:nvPr/>
        </p:nvCxnSpPr>
        <p:spPr bwMode="auto">
          <a:xfrm flipV="1">
            <a:off x="1477014" y="530959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Ellipszis 61"/>
          <p:cNvSpPr/>
          <p:nvPr/>
        </p:nvSpPr>
        <p:spPr bwMode="auto">
          <a:xfrm>
            <a:off x="3419872" y="3921162"/>
            <a:ext cx="576064" cy="5760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/>
              <a:t>2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Ellipszis 62"/>
          <p:cNvSpPr/>
          <p:nvPr/>
        </p:nvSpPr>
        <p:spPr bwMode="auto">
          <a:xfrm>
            <a:off x="3419872" y="4713250"/>
            <a:ext cx="576064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/>
              <a:t>1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Egyenes összekötő 63"/>
          <p:cNvCxnSpPr>
            <a:stCxn id="62" idx="0"/>
            <a:endCxn id="7" idx="5"/>
          </p:cNvCxnSpPr>
          <p:nvPr/>
        </p:nvCxnSpPr>
        <p:spPr bwMode="auto">
          <a:xfrm flipH="1" flipV="1">
            <a:off x="3170230" y="3595077"/>
            <a:ext cx="537674" cy="326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Egyenes összekötő 64"/>
          <p:cNvCxnSpPr>
            <a:stCxn id="63" idx="0"/>
            <a:endCxn id="62" idx="4"/>
          </p:cNvCxnSpPr>
          <p:nvPr/>
        </p:nvCxnSpPr>
        <p:spPr bwMode="auto">
          <a:xfrm flipV="1">
            <a:off x="3707904" y="4497226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Egyenes összekötő 67"/>
          <p:cNvCxnSpPr>
            <a:stCxn id="21" idx="0"/>
            <a:endCxn id="10" idx="4"/>
          </p:cNvCxnSpPr>
          <p:nvPr/>
        </p:nvCxnSpPr>
        <p:spPr bwMode="auto">
          <a:xfrm flipV="1">
            <a:off x="755576" y="4489284"/>
            <a:ext cx="1152128" cy="23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Egyenes összekötő 71"/>
          <p:cNvCxnSpPr>
            <a:stCxn id="24" idx="0"/>
            <a:endCxn id="10" idx="4"/>
          </p:cNvCxnSpPr>
          <p:nvPr/>
        </p:nvCxnSpPr>
        <p:spPr bwMode="auto">
          <a:xfrm flipH="1" flipV="1">
            <a:off x="1907704" y="4489284"/>
            <a:ext cx="288032" cy="23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Egyenes összekötő 77"/>
          <p:cNvCxnSpPr>
            <a:stCxn id="10" idx="0"/>
            <a:endCxn id="7" idx="3"/>
          </p:cNvCxnSpPr>
          <p:nvPr/>
        </p:nvCxnSpPr>
        <p:spPr bwMode="auto">
          <a:xfrm flipV="1">
            <a:off x="1907704" y="3595077"/>
            <a:ext cx="855188" cy="318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Egyenes összekötő 80"/>
          <p:cNvCxnSpPr>
            <a:stCxn id="49" idx="0"/>
            <a:endCxn id="7" idx="4"/>
          </p:cNvCxnSpPr>
          <p:nvPr/>
        </p:nvCxnSpPr>
        <p:spPr bwMode="auto">
          <a:xfrm flipV="1">
            <a:off x="2883157" y="3679440"/>
            <a:ext cx="83404" cy="1899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zövegdoboz 1"/>
          <p:cNvSpPr txBox="1"/>
          <p:nvPr/>
        </p:nvSpPr>
        <p:spPr>
          <a:xfrm>
            <a:off x="6516216" y="6021288"/>
            <a:ext cx="118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sejtés: O(</a:t>
            </a:r>
            <a:r>
              <a:rPr lang="hu-HU" sz="1400" dirty="0" err="1" smtClean="0"/>
              <a:t>n</a:t>
            </a:r>
            <a:r>
              <a:rPr lang="hu-HU" sz="1400" baseline="30000" dirty="0" err="1" smtClean="0"/>
              <a:t>F</a:t>
            </a:r>
            <a:r>
              <a:rPr lang="hu-HU" sz="1400" dirty="0" smtClean="0"/>
              <a:t>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9823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Dinamikus Programozás (DP)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0" dirty="0" smtClean="0"/>
              <a:t>Részfeladatokra </a:t>
            </a:r>
            <a:r>
              <a:rPr lang="pt-BR" sz="2800" b="0" dirty="0" smtClean="0"/>
              <a:t>való </a:t>
            </a:r>
            <a:r>
              <a:rPr lang="pt-BR" sz="2800" b="0" dirty="0"/>
              <a:t>osztással </a:t>
            </a:r>
            <a:r>
              <a:rPr lang="pt-BR" sz="2800" b="0" dirty="0" smtClean="0"/>
              <a:t>oldj</a:t>
            </a:r>
            <a:r>
              <a:rPr lang="hu-HU" sz="2800" b="0" dirty="0" err="1" smtClean="0"/>
              <a:t>uk</a:t>
            </a:r>
            <a:r>
              <a:rPr lang="hu-HU" sz="2800" b="0" dirty="0" smtClean="0"/>
              <a:t> meg a problémát</a:t>
            </a:r>
            <a:r>
              <a:rPr lang="pt-BR" sz="2800" b="0" dirty="0" smtClean="0"/>
              <a:t>. </a:t>
            </a:r>
            <a:endParaRPr lang="hu-HU" sz="2800" b="0" dirty="0" smtClean="0"/>
          </a:p>
          <a:p>
            <a:r>
              <a:rPr lang="hu-HU" sz="2800" b="0" dirty="0" smtClean="0"/>
              <a:t>DP</a:t>
            </a:r>
            <a:r>
              <a:rPr lang="es-ES" sz="2800" b="0" dirty="0" smtClean="0"/>
              <a:t> ha </a:t>
            </a:r>
            <a:r>
              <a:rPr lang="es-ES" sz="2800" b="0" dirty="0"/>
              <a:t>a </a:t>
            </a:r>
            <a:r>
              <a:rPr lang="hu-HU" sz="2800" b="0" dirty="0" smtClean="0"/>
              <a:t>r</a:t>
            </a:r>
            <a:r>
              <a:rPr lang="es-ES" sz="2800" b="0" dirty="0" smtClean="0"/>
              <a:t>észproblémák</a:t>
            </a:r>
            <a:r>
              <a:rPr lang="hu-HU" sz="2800" b="0" dirty="0"/>
              <a:t> </a:t>
            </a:r>
            <a:r>
              <a:rPr lang="hu-HU" sz="2800" b="0" dirty="0" smtClean="0"/>
              <a:t>nem </a:t>
            </a:r>
            <a:r>
              <a:rPr lang="hu-HU" sz="2800" b="0" dirty="0"/>
              <a:t>függetlenek, azaz </a:t>
            </a:r>
            <a:r>
              <a:rPr lang="hu-HU" sz="2800" i="1" dirty="0"/>
              <a:t>közös részproblémáik</a:t>
            </a:r>
            <a:r>
              <a:rPr lang="hu-HU" sz="2800" b="0" dirty="0"/>
              <a:t> </a:t>
            </a:r>
            <a:r>
              <a:rPr lang="hu-HU" sz="2800" b="0" dirty="0" smtClean="0"/>
              <a:t>vannak (optimalizálási feladatoknál tipikus!). </a:t>
            </a:r>
          </a:p>
          <a:p>
            <a:r>
              <a:rPr lang="hu-HU" sz="2800" b="0" dirty="0" smtClean="0"/>
              <a:t>Alapgondolat: a már megoldott részproblémák optimális megoldásának értékét </a:t>
            </a:r>
            <a:r>
              <a:rPr lang="hu-HU" sz="2800" i="1" dirty="0" smtClean="0"/>
              <a:t>memorizáljuk</a:t>
            </a:r>
            <a:r>
              <a:rPr lang="hu-HU" sz="2800" b="0" dirty="0" smtClean="0"/>
              <a:t> és ha még egyszer fel kell használni felidézzük</a:t>
            </a:r>
          </a:p>
        </p:txBody>
      </p:sp>
    </p:spTree>
    <p:extLst>
      <p:ext uri="{BB962C8B-B14F-4D97-AF65-F5344CB8AC3E}">
        <p14:creationId xmlns:p14="http://schemas.microsoft.com/office/powerpoint/2010/main" val="3498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772816"/>
            <a:ext cx="7427912" cy="4177134"/>
          </a:xfrm>
        </p:spPr>
        <p:txBody>
          <a:bodyPr/>
          <a:lstStyle/>
          <a:p>
            <a:r>
              <a:rPr lang="hu-HU" b="0" dirty="0"/>
              <a:t>DP minden egyes részfeladatot és annak minden részfeladatát pontosan egyszer oldja meg, </a:t>
            </a:r>
            <a:r>
              <a:rPr lang="hu-HU" i="1" dirty="0"/>
              <a:t>az eredményt egy táblázatban tárolja</a:t>
            </a:r>
            <a:r>
              <a:rPr lang="hu-HU" b="0" dirty="0"/>
              <a:t>, és ezáltal elkerüli az ismételt számítást, ha a részfeladat megint felmerül.</a:t>
            </a:r>
            <a:endParaRPr lang="hu-HU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 smtClean="0"/>
              <a:t>Dinamikus Programozás (DP)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97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err="1" smtClean="0"/>
              <a:t>minPenz</a:t>
            </a:r>
            <a:r>
              <a:rPr lang="hu-HU" sz="2800" b="0" dirty="0" smtClean="0"/>
              <a:t>[0] </a:t>
            </a:r>
            <a:r>
              <a:rPr lang="hu-HU" sz="2800" b="0" dirty="0"/>
              <a:t>←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0</a:t>
            </a:r>
            <a:endParaRPr lang="hu-HU" sz="2800" b="0" dirty="0" smtClean="0"/>
          </a:p>
          <a:p>
            <a:pPr marL="0" indent="0">
              <a:buNone/>
            </a:pPr>
            <a:r>
              <a:rPr lang="hu-HU" sz="2800" dirty="0" err="1" smtClean="0"/>
              <a:t>for</a:t>
            </a:r>
            <a:r>
              <a:rPr lang="hu-HU" sz="2800" b="0" dirty="0" smtClean="0"/>
              <a:t> </a:t>
            </a:r>
            <a:r>
              <a:rPr lang="hu-HU" sz="2800" b="0" i="1" dirty="0" smtClean="0"/>
              <a:t>p</a:t>
            </a:r>
            <a:r>
              <a:rPr lang="hu-HU" sz="2800" b="0" dirty="0" smtClean="0"/>
              <a:t> </a:t>
            </a:r>
            <a:r>
              <a:rPr lang="hu-HU" sz="2800" b="0" dirty="0"/>
              <a:t>← </a:t>
            </a:r>
            <a:r>
              <a:rPr lang="hu-HU" sz="2800" b="0" dirty="0" smtClean="0"/>
              <a:t>1 </a:t>
            </a:r>
            <a:r>
              <a:rPr lang="hu-HU" sz="2800" dirty="0" err="1"/>
              <a:t>to</a:t>
            </a:r>
            <a:r>
              <a:rPr lang="hu-HU" sz="2800" b="0" dirty="0"/>
              <a:t> </a:t>
            </a:r>
            <a:r>
              <a:rPr lang="hu-HU" sz="2800" b="0" i="1" dirty="0" smtClean="0"/>
              <a:t>F</a:t>
            </a:r>
          </a:p>
          <a:p>
            <a:pPr marL="0" indent="0">
              <a:buNone/>
            </a:pPr>
            <a:r>
              <a:rPr lang="hu-HU" sz="2800" b="0" i="1" dirty="0"/>
              <a:t> </a:t>
            </a:r>
            <a:r>
              <a:rPr lang="hu-HU" sz="2800" b="0" i="1" dirty="0" smtClean="0"/>
              <a:t>  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[</a:t>
            </a:r>
            <a:r>
              <a:rPr lang="hu-HU" sz="2800" b="0" i="1" dirty="0" smtClean="0"/>
              <a:t>p</a:t>
            </a:r>
            <a:r>
              <a:rPr lang="hu-HU" sz="2800" b="0" dirty="0" smtClean="0"/>
              <a:t>] ← </a:t>
            </a:r>
            <a:r>
              <a:rPr lang="hu-HU" sz="2800" dirty="0" smtClean="0"/>
              <a:t>∞</a:t>
            </a:r>
          </a:p>
          <a:p>
            <a:pPr marL="0" indent="0">
              <a:buNone/>
            </a:pPr>
            <a:r>
              <a:rPr lang="hu-HU" sz="2800" b="0" dirty="0"/>
              <a:t> </a:t>
            </a:r>
            <a:r>
              <a:rPr lang="hu-HU" sz="2800" b="0" dirty="0" smtClean="0"/>
              <a:t>  </a:t>
            </a:r>
            <a:r>
              <a:rPr lang="hu-HU" sz="2800" dirty="0" err="1" smtClean="0"/>
              <a:t>for</a:t>
            </a:r>
            <a:r>
              <a:rPr lang="hu-HU" sz="2800" b="0" dirty="0" smtClean="0"/>
              <a:t> </a:t>
            </a:r>
            <a:r>
              <a:rPr lang="hu-HU" sz="2800" b="0" i="1" dirty="0" smtClean="0"/>
              <a:t>j</a:t>
            </a:r>
            <a:r>
              <a:rPr lang="hu-HU" sz="2800" b="0" dirty="0" smtClean="0"/>
              <a:t> </a:t>
            </a:r>
            <a:r>
              <a:rPr lang="hu-HU" sz="2800" b="0" dirty="0"/>
              <a:t>← 1 </a:t>
            </a:r>
            <a:r>
              <a:rPr lang="hu-HU" sz="2800" dirty="0" err="1"/>
              <a:t>to</a:t>
            </a:r>
            <a:r>
              <a:rPr lang="hu-HU" sz="2800" b="0" dirty="0"/>
              <a:t> </a:t>
            </a:r>
            <a:r>
              <a:rPr lang="hu-HU" sz="2800" b="0" i="1" dirty="0" smtClean="0"/>
              <a:t>n</a:t>
            </a:r>
          </a:p>
          <a:p>
            <a:pPr marL="0" indent="0">
              <a:buNone/>
            </a:pPr>
            <a:r>
              <a:rPr lang="hu-HU" sz="2800" b="0" i="1" dirty="0" smtClean="0"/>
              <a:t>      </a:t>
            </a:r>
            <a:r>
              <a:rPr lang="hu-HU" sz="2800" dirty="0" err="1" smtClean="0"/>
              <a:t>if</a:t>
            </a:r>
            <a:r>
              <a:rPr lang="hu-HU" sz="2800" dirty="0" smtClean="0"/>
              <a:t> </a:t>
            </a:r>
            <a:r>
              <a:rPr lang="hu-HU" sz="2800" b="0" i="1" dirty="0" smtClean="0"/>
              <a:t>p ≥ </a:t>
            </a:r>
            <a:r>
              <a:rPr lang="hu-HU" sz="2800" b="0" dirty="0" err="1" smtClean="0"/>
              <a:t>P</a:t>
            </a:r>
            <a:r>
              <a:rPr lang="hu-HU" sz="2800" b="0" baseline="-25000" dirty="0" err="1" smtClean="0"/>
              <a:t>j</a:t>
            </a:r>
            <a:r>
              <a:rPr lang="hu-HU" sz="2800" b="0" baseline="-25000" dirty="0" smtClean="0"/>
              <a:t> </a:t>
            </a:r>
          </a:p>
          <a:p>
            <a:pPr marL="0" indent="0">
              <a:buNone/>
            </a:pPr>
            <a:r>
              <a:rPr lang="hu-HU" sz="2800" b="0" baseline="-25000" dirty="0" smtClean="0"/>
              <a:t> </a:t>
            </a:r>
            <a:r>
              <a:rPr lang="hu-HU" sz="2800" b="0" dirty="0" smtClean="0"/>
              <a:t>         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[</a:t>
            </a:r>
            <a:r>
              <a:rPr lang="hu-HU" sz="2800" b="0" i="1" dirty="0" smtClean="0"/>
              <a:t>p</a:t>
            </a:r>
            <a:r>
              <a:rPr lang="hu-HU" sz="2800" b="0" dirty="0" smtClean="0"/>
              <a:t>]</a:t>
            </a:r>
            <a:r>
              <a:rPr lang="hu-HU" sz="2800" b="0" dirty="0"/>
              <a:t> ← </a:t>
            </a:r>
            <a:r>
              <a:rPr lang="hu-HU" sz="2800" b="0" dirty="0" smtClean="0"/>
              <a:t>min(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[</a:t>
            </a:r>
            <a:r>
              <a:rPr lang="hu-HU" sz="2800" b="0" i="1" dirty="0" smtClean="0"/>
              <a:t>p</a:t>
            </a:r>
            <a:r>
              <a:rPr lang="hu-HU" sz="2800" b="0" dirty="0" smtClean="0"/>
              <a:t>],</a:t>
            </a:r>
          </a:p>
          <a:p>
            <a:pPr marL="0" indent="0">
              <a:buNone/>
            </a:pPr>
            <a:r>
              <a:rPr lang="hu-HU" sz="2800" b="0" dirty="0" smtClean="0"/>
              <a:t>                                         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[</a:t>
            </a:r>
            <a:r>
              <a:rPr lang="hu-HU" sz="2800" b="0" i="1" dirty="0" err="1" smtClean="0"/>
              <a:t>p</a:t>
            </a:r>
            <a:r>
              <a:rPr lang="hu-HU" sz="2800" b="0" dirty="0" err="1" smtClean="0"/>
              <a:t>-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P</a:t>
            </a:r>
            <a:r>
              <a:rPr lang="hu-HU" sz="2800" b="0" baseline="-25000" dirty="0" err="1" smtClean="0"/>
              <a:t>j</a:t>
            </a:r>
            <a:r>
              <a:rPr lang="hu-HU" sz="2800" b="0" dirty="0" smtClean="0"/>
              <a:t>]+1)</a:t>
            </a:r>
          </a:p>
          <a:p>
            <a:pPr marL="0" indent="0">
              <a:buNone/>
            </a:pPr>
            <a:r>
              <a:rPr lang="hu-HU" sz="2800" dirty="0" err="1" smtClean="0"/>
              <a:t>return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[</a:t>
            </a:r>
            <a:r>
              <a:rPr lang="hu-HU" sz="2800" b="0" i="1" dirty="0" smtClean="0"/>
              <a:t>F</a:t>
            </a:r>
            <a:r>
              <a:rPr lang="hu-HU" sz="2800" b="0" dirty="0" smtClean="0"/>
              <a:t>]</a:t>
            </a: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				futásidő: 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i="1" dirty="0" err="1" smtClean="0"/>
              <a:t>Fn</a:t>
            </a:r>
            <a:r>
              <a:rPr lang="hu-HU" b="0" i="1" dirty="0" smtClean="0"/>
              <a:t>)</a:t>
            </a:r>
            <a:endParaRPr lang="hu-HU" b="0" i="1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827584" y="18864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Pénzváltási feladat – </a:t>
            </a:r>
          </a:p>
          <a:p>
            <a:r>
              <a:rPr lang="hu-HU" sz="4000" kern="0" dirty="0" smtClean="0"/>
              <a:t>dinamikus programozási megoldás</a:t>
            </a:r>
            <a:endParaRPr lang="hu-HU" sz="4000" kern="0" dirty="0"/>
          </a:p>
        </p:txBody>
      </p:sp>
    </p:spTree>
    <p:extLst>
      <p:ext uri="{BB962C8B-B14F-4D97-AF65-F5344CB8AC3E}">
        <p14:creationId xmlns:p14="http://schemas.microsoft.com/office/powerpoint/2010/main" val="8897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8400"/>
            <a:ext cx="7427912" cy="1143000"/>
          </a:xfrm>
        </p:spPr>
        <p:txBody>
          <a:bodyPr/>
          <a:lstStyle/>
          <a:p>
            <a:r>
              <a:rPr lang="hu-HU" dirty="0" smtClean="0"/>
              <a:t>Dinamikus Programozás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124744"/>
            <a:ext cx="7427912" cy="4349750"/>
          </a:xfrm>
        </p:spPr>
        <p:txBody>
          <a:bodyPr/>
          <a:lstStyle/>
          <a:p>
            <a:r>
              <a:rPr lang="hu-HU" sz="2800" dirty="0" smtClean="0"/>
              <a:t>Iteratív megvalósítás (táblázatkitöltés):</a:t>
            </a:r>
          </a:p>
          <a:p>
            <a:pPr lvl="1"/>
            <a:r>
              <a:rPr lang="hu-HU" b="0" dirty="0" smtClean="0"/>
              <a:t>Minden részmegoldást kiszámolunk</a:t>
            </a:r>
          </a:p>
          <a:p>
            <a:pPr lvl="1"/>
            <a:r>
              <a:rPr lang="hu-HU" b="0" dirty="0" smtClean="0"/>
              <a:t>Alulról felfele (</a:t>
            </a:r>
            <a:r>
              <a:rPr lang="hu-HU" b="0" dirty="0" err="1" smtClean="0"/>
              <a:t>bottom-up</a:t>
            </a:r>
            <a:r>
              <a:rPr lang="hu-HU" b="0" dirty="0" smtClean="0"/>
              <a:t>) építkezünk</a:t>
            </a:r>
          </a:p>
          <a:p>
            <a:r>
              <a:rPr lang="hu-HU" sz="2800" dirty="0" smtClean="0"/>
              <a:t>Rekurzív megvalósítás memorizálással:</a:t>
            </a:r>
          </a:p>
          <a:p>
            <a:pPr lvl="1"/>
            <a:r>
              <a:rPr lang="hu-HU" b="0" dirty="0" smtClean="0"/>
              <a:t>Részmegoldásokat kulcs-érték formájában tároljuk </a:t>
            </a:r>
            <a:r>
              <a:rPr lang="hu-HU" sz="2400" b="0" dirty="0" smtClean="0"/>
              <a:t>(feljegyzéses módszer)</a:t>
            </a:r>
            <a:endParaRPr lang="hu-HU" dirty="0" smtClean="0"/>
          </a:p>
          <a:p>
            <a:pPr lvl="1"/>
            <a:r>
              <a:rPr lang="hu-HU" b="0" dirty="0" smtClean="0"/>
              <a:t>Felülről lefele (top-down) építkezünk</a:t>
            </a:r>
          </a:p>
          <a:p>
            <a:pPr lvl="1"/>
            <a:r>
              <a:rPr lang="hu-HU" b="0" dirty="0" smtClean="0"/>
              <a:t>Csak akkor használjuk ha nem kell minden megoldást kiszámolni!</a:t>
            </a:r>
          </a:p>
          <a:p>
            <a:pPr marL="457200" lvl="1" indent="0">
              <a:buNone/>
            </a:pPr>
            <a:r>
              <a:rPr lang="hu-HU" b="0" dirty="0"/>
              <a:t>	</a:t>
            </a:r>
            <a:r>
              <a:rPr lang="hu-HU" sz="2400" b="0" dirty="0" smtClean="0"/>
              <a:t>(pl. minden érme 10 többszöröse)</a:t>
            </a:r>
          </a:p>
        </p:txBody>
      </p:sp>
    </p:spTree>
    <p:extLst>
      <p:ext uri="{BB962C8B-B14F-4D97-AF65-F5344CB8AC3E}">
        <p14:creationId xmlns:p14="http://schemas.microsoft.com/office/powerpoint/2010/main" val="26449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8400"/>
            <a:ext cx="7427912" cy="1143000"/>
          </a:xfrm>
        </p:spPr>
        <p:txBody>
          <a:bodyPr/>
          <a:lstStyle/>
          <a:p>
            <a:r>
              <a:rPr lang="hu-HU" dirty="0" smtClean="0"/>
              <a:t>Dinamikus Programozás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124744"/>
            <a:ext cx="7427912" cy="4349750"/>
          </a:xfrm>
        </p:spPr>
        <p:txBody>
          <a:bodyPr/>
          <a:lstStyle/>
          <a:p>
            <a:pPr marL="0" lvl="0" indent="0">
              <a:buNone/>
            </a:pPr>
            <a:r>
              <a:rPr lang="hu-HU" sz="2400" b="0" dirty="0"/>
              <a:t>P</a:t>
            </a:r>
            <a:r>
              <a:rPr lang="hu-HU" sz="2400" b="0" baseline="-25000" dirty="0"/>
              <a:t>1</a:t>
            </a:r>
            <a:r>
              <a:rPr lang="hu-HU" sz="2400" b="0" dirty="0"/>
              <a:t>=1, P</a:t>
            </a:r>
            <a:r>
              <a:rPr lang="hu-HU" sz="2400" b="0" baseline="-25000" dirty="0"/>
              <a:t>2</a:t>
            </a:r>
            <a:r>
              <a:rPr lang="hu-HU" sz="2400" b="0" dirty="0"/>
              <a:t>=5, P</a:t>
            </a:r>
            <a:r>
              <a:rPr lang="hu-HU" sz="2400" b="0" baseline="-25000" dirty="0"/>
              <a:t>3</a:t>
            </a:r>
            <a:r>
              <a:rPr lang="hu-HU" sz="2400" b="0" dirty="0"/>
              <a:t>=6, F=9</a:t>
            </a:r>
          </a:p>
          <a:p>
            <a:r>
              <a:rPr lang="hu-HU" sz="2800" dirty="0"/>
              <a:t>Rekurzív </a:t>
            </a:r>
            <a:r>
              <a:rPr lang="hu-HU" sz="2800" dirty="0" smtClean="0"/>
              <a:t>megvalósítás memorizálással:</a:t>
            </a:r>
            <a:endParaRPr lang="hu-HU" sz="2800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2800" dirty="0" smtClean="0"/>
              <a:t>Iteratív megvalósítás (táblázatkitöltés):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32227"/>
              </p:ext>
            </p:extLst>
          </p:nvPr>
        </p:nvGraphicFramePr>
        <p:xfrm>
          <a:off x="1907704" y="234888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524328" y="27304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?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851920" y="27344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?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75856" y="27344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?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627784" y="27344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?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51720" y="271761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?</a:t>
            </a: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054880" y="274202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0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627784" y="27304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</a:t>
            </a:r>
            <a:endParaRPr lang="hu-HU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275856" y="27304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</a:t>
            </a:r>
            <a:endParaRPr lang="hu-HU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851920" y="27304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3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524328" y="27218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</a:t>
            </a:r>
            <a:endParaRPr lang="hu-HU" sz="16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99992" y="275082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?</a:t>
            </a:r>
            <a:endParaRPr lang="hu-HU" sz="16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494561" y="27304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</a:t>
            </a:r>
            <a:endParaRPr lang="hu-HU" sz="16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936586" y="27304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?</a:t>
            </a:r>
            <a:endParaRPr lang="hu-HU" sz="16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300192" y="274202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?</a:t>
            </a:r>
            <a:endParaRPr lang="hu-HU" sz="1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652120" y="274202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?</a:t>
            </a:r>
            <a:endParaRPr lang="hu-HU" sz="16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652120" y="27304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</a:t>
            </a:r>
            <a:endParaRPr lang="hu-HU" sz="16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283746" y="272543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2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6948264" y="274202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3</a:t>
            </a:r>
            <a:endParaRPr lang="hu-HU" sz="1600" dirty="0"/>
          </a:p>
        </p:txBody>
      </p:sp>
      <p:graphicFrame>
        <p:nvGraphicFramePr>
          <p:cNvPr id="23" name="Tábláza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6117"/>
              </p:ext>
            </p:extLst>
          </p:nvPr>
        </p:nvGraphicFramePr>
        <p:xfrm>
          <a:off x="1902872" y="4293096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Szövegdoboz 28"/>
          <p:cNvSpPr txBox="1"/>
          <p:nvPr/>
        </p:nvSpPr>
        <p:spPr>
          <a:xfrm>
            <a:off x="2061494" y="467870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0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2630170" y="46746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</a:t>
            </a:r>
            <a:endParaRPr lang="hu-HU" sz="16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280515" y="46856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</a:t>
            </a:r>
            <a:endParaRPr lang="hu-HU" sz="16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856311" y="46856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3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7519496" y="467930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</a:t>
            </a:r>
            <a:endParaRPr lang="hu-HU" sz="16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4494561" y="467870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</a:t>
            </a:r>
            <a:endParaRPr lang="hu-HU" sz="1600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5652120" y="467870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</a:t>
            </a:r>
            <a:endParaRPr lang="hu-HU" sz="1600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6300192" y="467870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2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6948264" y="467930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3</a:t>
            </a:r>
            <a:endParaRPr lang="hu-HU" sz="1600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5076056" y="467930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1</a:t>
            </a:r>
          </a:p>
        </p:txBody>
      </p:sp>
      <p:cxnSp>
        <p:nvCxnSpPr>
          <p:cNvPr id="44" name="Görbe összekötő 43"/>
          <p:cNvCxnSpPr>
            <a:stCxn id="40" idx="2"/>
            <a:endCxn id="39" idx="2"/>
          </p:cNvCxnSpPr>
          <p:nvPr/>
        </p:nvCxnSpPr>
        <p:spPr bwMode="auto">
          <a:xfrm rot="5400000">
            <a:off x="6125396" y="4693223"/>
            <a:ext cx="12700" cy="648072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örbe összekötő 45"/>
          <p:cNvCxnSpPr>
            <a:stCxn id="40" idx="2"/>
            <a:endCxn id="31" idx="2"/>
          </p:cNvCxnSpPr>
          <p:nvPr/>
        </p:nvCxnSpPr>
        <p:spPr bwMode="auto">
          <a:xfrm rot="5400000">
            <a:off x="4936114" y="3510901"/>
            <a:ext cx="6961" cy="3019677"/>
          </a:xfrm>
          <a:prstGeom prst="curvedConnector3">
            <a:avLst>
              <a:gd name="adj1" fmla="val 7299555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örbe összekötő 61"/>
          <p:cNvCxnSpPr>
            <a:stCxn id="40" idx="2"/>
            <a:endCxn id="30" idx="2"/>
          </p:cNvCxnSpPr>
          <p:nvPr/>
        </p:nvCxnSpPr>
        <p:spPr bwMode="auto">
          <a:xfrm rot="5400000" flipH="1">
            <a:off x="4612379" y="3180207"/>
            <a:ext cx="4083" cy="3670022"/>
          </a:xfrm>
          <a:prstGeom prst="curvedConnector3">
            <a:avLst>
              <a:gd name="adj1" fmla="val -1593517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8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620688"/>
            <a:ext cx="5346707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TV reklámidő feltöltés:</a:t>
            </a:r>
          </a:p>
          <a:p>
            <a:pPr marL="0" indent="0">
              <a:buNone/>
            </a:pPr>
            <a:r>
              <a:rPr lang="hu-HU" sz="2800" b="0" dirty="0" smtClean="0"/>
              <a:t>Válasszuk ki a reklámok egy halmazát (mindegyiknek van költsége és ideje) úgy, hogy maximalizáljuk a bevételt, de az </a:t>
            </a:r>
            <a:r>
              <a:rPr lang="hu-HU" sz="2800" b="0" dirty="0" err="1" smtClean="0"/>
              <a:t>összidő</a:t>
            </a:r>
            <a:r>
              <a:rPr lang="hu-HU" sz="2800" b="0" dirty="0" smtClean="0"/>
              <a:t> beleférjen a keretbe</a:t>
            </a:r>
          </a:p>
          <a:p>
            <a:pPr marL="0" indent="0">
              <a:buNone/>
            </a:pPr>
            <a:endParaRPr lang="hu-HU" sz="2800" b="0" dirty="0" smtClean="0"/>
          </a:p>
          <a:p>
            <a:pPr marL="0" indent="0">
              <a:buNone/>
            </a:pPr>
            <a:r>
              <a:rPr lang="hu-HU" sz="2800" dirty="0" smtClean="0"/>
              <a:t>Szerverpark kiépítés: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b="0" dirty="0" smtClean="0"/>
              <a:t>Vásároljunk gépeket egy költségvetésből, úgy hogy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b="0" dirty="0" smtClean="0"/>
              <a:t>az összteljesítmény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b="0" dirty="0" smtClean="0"/>
              <a:t>maximális legyen</a:t>
            </a:r>
            <a:endParaRPr lang="hu-HU" sz="2800" b="0" dirty="0"/>
          </a:p>
        </p:txBody>
      </p:sp>
      <p:sp>
        <p:nvSpPr>
          <p:cNvPr id="5" name="AutoShape 2" descr="Image result for TV reklámid&amp;odblac;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Image result for TV reklámid&amp;odblac;"/>
          <p:cNvSpPr>
            <a:spLocks noChangeAspect="1" noChangeArrowheads="1"/>
          </p:cNvSpPr>
          <p:nvPr/>
        </p:nvSpPr>
        <p:spPr bwMode="auto">
          <a:xfrm>
            <a:off x="307975" y="-6175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6" descr="Image result for TV reklámid&amp;odblac;"/>
          <p:cNvSpPr>
            <a:spLocks noChangeAspect="1" noChangeArrowheads="1"/>
          </p:cNvSpPr>
          <p:nvPr/>
        </p:nvSpPr>
        <p:spPr bwMode="auto">
          <a:xfrm>
            <a:off x="460375" y="-4651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8" descr="Image result for TV reklámid&amp;odblac;"/>
          <p:cNvSpPr>
            <a:spLocks noChangeAspect="1" noChangeArrowheads="1"/>
          </p:cNvSpPr>
          <p:nvPr/>
        </p:nvSpPr>
        <p:spPr bwMode="auto">
          <a:xfrm>
            <a:off x="612775" y="-3127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78" name="Picture 10" descr="Image result for tv advert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89468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Image result for data center"/>
          <p:cNvSpPr>
            <a:spLocks noChangeAspect="1" noChangeArrowheads="1"/>
          </p:cNvSpPr>
          <p:nvPr/>
        </p:nvSpPr>
        <p:spPr bwMode="auto">
          <a:xfrm>
            <a:off x="155575" y="-2133600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4" descr="Image result for data center"/>
          <p:cNvSpPr>
            <a:spLocks noChangeAspect="1" noChangeArrowheads="1"/>
          </p:cNvSpPr>
          <p:nvPr/>
        </p:nvSpPr>
        <p:spPr bwMode="auto">
          <a:xfrm>
            <a:off x="155575" y="-2193925"/>
            <a:ext cx="7591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84" name="Picture 16" descr="Image result for data 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66" y="3645024"/>
            <a:ext cx="345638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4537248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Adott egy hátizsák </a:t>
            </a:r>
            <a:r>
              <a:rPr lang="hu-HU" dirty="0" smtClean="0"/>
              <a:t>kapacitás</a:t>
            </a:r>
            <a:r>
              <a:rPr lang="hu-HU" b="0" dirty="0" smtClean="0"/>
              <a:t>a és </a:t>
            </a:r>
            <a:r>
              <a:rPr lang="hu-HU" b="0" i="1" dirty="0" smtClean="0"/>
              <a:t>n</a:t>
            </a:r>
            <a:r>
              <a:rPr lang="hu-HU" b="0" dirty="0" smtClean="0"/>
              <a:t> tárgy, mindegyik </a:t>
            </a:r>
            <a:r>
              <a:rPr lang="hu-HU" dirty="0" smtClean="0"/>
              <a:t>érték</a:t>
            </a:r>
            <a:r>
              <a:rPr lang="hu-HU" b="0" dirty="0" smtClean="0"/>
              <a:t>kel és </a:t>
            </a:r>
            <a:r>
              <a:rPr lang="hu-HU" dirty="0" smtClean="0"/>
              <a:t>súlly</a:t>
            </a:r>
            <a:r>
              <a:rPr lang="hu-HU" b="0" dirty="0" smtClean="0"/>
              <a:t>al megadva. Mekkora a </a:t>
            </a:r>
            <a:r>
              <a:rPr lang="hu-HU" dirty="0" smtClean="0"/>
              <a:t>legnagyobb összérték</a:t>
            </a:r>
            <a:r>
              <a:rPr lang="hu-HU" b="0" dirty="0" smtClean="0"/>
              <a:t> amit a hátizsákba tehetünk?</a:t>
            </a:r>
            <a:endParaRPr lang="hu-HU" b="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 smtClean="0"/>
              <a:t>Hátizsák probléma</a:t>
            </a:r>
            <a:endParaRPr lang="hu-HU" dirty="0"/>
          </a:p>
        </p:txBody>
      </p:sp>
      <p:pic>
        <p:nvPicPr>
          <p:cNvPr id="1026" name="Picture 2" descr="https://upload.wikimedia.org/wikipedia/commons/thumb/f/fd/Knapsack.svg/250px-Knapsa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27" y="2996952"/>
            <a:ext cx="3533378" cy="30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Hátizsák probléma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err="1" smtClean="0"/>
              <a:t>Tfh</a:t>
            </a:r>
            <a:r>
              <a:rPr lang="hu-HU" b="0" dirty="0" smtClean="0"/>
              <a:t>.</a:t>
            </a:r>
            <a:r>
              <a:rPr lang="hu-HU" dirty="0" smtClean="0"/>
              <a:t> </a:t>
            </a:r>
            <a:r>
              <a:rPr lang="hu-HU" dirty="0"/>
              <a:t>t</a:t>
            </a:r>
            <a:r>
              <a:rPr lang="hu-HU" dirty="0" smtClean="0"/>
              <a:t>árgyak nem darabolhatóak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0" dirty="0" smtClean="0"/>
              <a:t>Két különböző feladat:</a:t>
            </a:r>
          </a:p>
          <a:p>
            <a:r>
              <a:rPr lang="hu-HU" b="0" dirty="0" smtClean="0"/>
              <a:t>minden tárgyból pontosan 1db van</a:t>
            </a:r>
          </a:p>
          <a:p>
            <a:r>
              <a:rPr lang="hu-HU" b="0" dirty="0" smtClean="0"/>
              <a:t>a tárgyakat lehet (tetszőleges számban) ismételni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5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Pénzváltási feladat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/>
        </p:nvSpPr>
        <p:spPr bwMode="auto">
          <a:xfrm>
            <a:off x="1547664" y="1556791"/>
            <a:ext cx="7416949" cy="399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238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462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  <a:buFontTx/>
              <a:buNone/>
              <a:tabLst>
                <a:tab pos="1327150" algn="l"/>
                <a:tab pos="3997325" algn="ctr"/>
                <a:tab pos="5426075" algn="ctr"/>
              </a:tabLst>
              <a:defRPr/>
            </a:pPr>
            <a:r>
              <a:rPr lang="hu-HU" b="1" dirty="0" smtClean="0"/>
              <a:t>Feladat:</a:t>
            </a:r>
          </a:p>
          <a:p>
            <a:pPr marL="3175" indent="-3175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  <a:buFontTx/>
              <a:buNone/>
              <a:tabLst>
                <a:tab pos="1327150" algn="l"/>
                <a:tab pos="3997325" algn="ctr"/>
                <a:tab pos="5426075" algn="ctr"/>
              </a:tabLst>
              <a:defRPr/>
            </a:pPr>
            <a:r>
              <a:rPr lang="hu-HU" sz="2800" dirty="0" smtClean="0"/>
              <a:t>Adott P</a:t>
            </a:r>
            <a:r>
              <a:rPr lang="hu-HU" sz="2800" baseline="-25000" dirty="0" smtClean="0"/>
              <a:t>1</a:t>
            </a:r>
            <a:r>
              <a:rPr lang="hu-HU" sz="2800" dirty="0" smtClean="0"/>
              <a:t>,P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, …</a:t>
            </a:r>
            <a:r>
              <a:rPr lang="hu-HU" sz="2800" dirty="0" err="1" smtClean="0"/>
              <a:t>P</a:t>
            </a:r>
            <a:r>
              <a:rPr lang="hu-HU" sz="2800" baseline="-25000" dirty="0" err="1" smtClean="0"/>
              <a:t>n</a:t>
            </a:r>
            <a:r>
              <a:rPr lang="hu-HU" sz="2800" dirty="0" smtClean="0"/>
              <a:t> pénzérmék mellett a lehető </a:t>
            </a:r>
          </a:p>
          <a:p>
            <a:pPr marL="3175" indent="-3175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  <a:buFontTx/>
              <a:buNone/>
              <a:tabLst>
                <a:tab pos="1327150" algn="l"/>
                <a:tab pos="3997325" algn="ctr"/>
                <a:tab pos="5426075" algn="ctr"/>
              </a:tabLst>
              <a:defRPr/>
            </a:pPr>
            <a:r>
              <a:rPr lang="hu-HU" sz="2800" dirty="0" smtClean="0"/>
              <a:t>legkevesebb érmét használva hogyan </a:t>
            </a:r>
          </a:p>
          <a:p>
            <a:pPr marL="3175" indent="-3175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  <a:buFontTx/>
              <a:buNone/>
              <a:tabLst>
                <a:tab pos="1327150" algn="l"/>
                <a:tab pos="3997325" algn="ctr"/>
                <a:tab pos="5426075" algn="ctr"/>
              </a:tabLst>
              <a:defRPr/>
            </a:pPr>
            <a:r>
              <a:rPr lang="hu-HU" sz="2800" dirty="0" smtClean="0"/>
              <a:t>fizethető ki F forint?</a:t>
            </a:r>
          </a:p>
          <a:p>
            <a:pPr marL="3175" indent="-3175"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  <a:buFontTx/>
              <a:buNone/>
              <a:tabLst>
                <a:tab pos="1327150" algn="l"/>
                <a:tab pos="3997325" algn="ctr"/>
                <a:tab pos="5426075" algn="ctr"/>
              </a:tabLst>
              <a:defRPr/>
            </a:pPr>
            <a:r>
              <a:rPr lang="hu-HU" sz="2800" dirty="0" smtClean="0"/>
              <a:t>Ha nem fizethető ki pontosan a kimenet legyen -1.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ts val="300"/>
              </a:spcAft>
              <a:buFontTx/>
              <a:buNone/>
              <a:tabLst>
                <a:tab pos="1327150" algn="l"/>
                <a:tab pos="3997325" algn="ctr"/>
                <a:tab pos="5426075" algn="ctr"/>
              </a:tabLst>
              <a:defRPr/>
            </a:pPr>
            <a:endParaRPr lang="hu-HU" b="1" dirty="0" smtClean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38" y="3951113"/>
            <a:ext cx="3875848" cy="29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Bemenet:</a:t>
            </a:r>
          </a:p>
          <a:p>
            <a:r>
              <a:rPr lang="hu-HU" sz="2800" b="0" dirty="0" smtClean="0"/>
              <a:t>hátizsák S kapacitása</a:t>
            </a:r>
          </a:p>
          <a:p>
            <a:r>
              <a:rPr lang="hu-HU" sz="2800" b="0" dirty="0" smtClean="0"/>
              <a:t>n tárgy, amelyek súlyát S</a:t>
            </a:r>
            <a:r>
              <a:rPr lang="hu-HU" sz="2800" b="0" baseline="-25000" dirty="0" smtClean="0"/>
              <a:t>1</a:t>
            </a:r>
            <a:r>
              <a:rPr lang="hu-HU" sz="2800" b="0" dirty="0" smtClean="0"/>
              <a:t>,…,</a:t>
            </a:r>
            <a:r>
              <a:rPr lang="hu-HU" sz="2800" b="0" dirty="0" err="1" smtClean="0"/>
              <a:t>S</a:t>
            </a:r>
            <a:r>
              <a:rPr lang="hu-HU" sz="2800" b="0" baseline="-25000" dirty="0" err="1" smtClean="0"/>
              <a:t>n</a:t>
            </a:r>
            <a:r>
              <a:rPr lang="hu-HU" sz="2800" b="0" dirty="0" smtClean="0"/>
              <a:t> ill. értékét E</a:t>
            </a:r>
            <a:r>
              <a:rPr lang="hu-HU" sz="2800" b="0" baseline="-25000" dirty="0" smtClean="0"/>
              <a:t>1</a:t>
            </a:r>
            <a:r>
              <a:rPr lang="hu-HU" sz="2800" b="0" dirty="0" smtClean="0"/>
              <a:t>,…,E</a:t>
            </a:r>
            <a:r>
              <a:rPr lang="hu-HU" sz="2800" b="0" baseline="-25000" dirty="0" smtClean="0"/>
              <a:t>n  </a:t>
            </a:r>
            <a:r>
              <a:rPr lang="hu-HU" sz="2800" b="0" dirty="0" smtClean="0"/>
              <a:t>jelöli</a:t>
            </a:r>
          </a:p>
          <a:p>
            <a:pPr marL="0" indent="0">
              <a:buNone/>
            </a:pPr>
            <a:r>
              <a:rPr lang="hu-HU" sz="2800" dirty="0" smtClean="0"/>
              <a:t>Kimenet:</a:t>
            </a:r>
          </a:p>
          <a:p>
            <a:pPr marL="0" indent="0">
              <a:buNone/>
            </a:pPr>
            <a:r>
              <a:rPr lang="hu-HU" sz="2800" b="0" dirty="0" smtClean="0"/>
              <a:t>Tárgyakat nem darabolva, minden tárgy tetszőleges számban rendelkezésre állva, mi a legnagyobb ∑E ami S kapacitásba belefér</a:t>
            </a:r>
            <a:endParaRPr lang="hu-HU" sz="2800" b="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827584" y="18864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ismétlődő tárgyakkal</a:t>
            </a:r>
          </a:p>
        </p:txBody>
      </p:sp>
    </p:spTree>
    <p:extLst>
      <p:ext uri="{BB962C8B-B14F-4D97-AF65-F5344CB8AC3E}">
        <p14:creationId xmlns:p14="http://schemas.microsoft.com/office/powerpoint/2010/main" val="17884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Részfeladatra bontás:</a:t>
            </a:r>
          </a:p>
          <a:p>
            <a:r>
              <a:rPr lang="hu-HU" b="0" dirty="0" smtClean="0"/>
              <a:t>vegyünk az optimális megoldást valamely </a:t>
            </a:r>
            <a:r>
              <a:rPr lang="hu-HU" b="0" i="1" dirty="0" smtClean="0"/>
              <a:t>s</a:t>
            </a:r>
            <a:r>
              <a:rPr lang="hu-HU" b="0" dirty="0"/>
              <a:t> </a:t>
            </a:r>
            <a:r>
              <a:rPr lang="hu-HU" b="0" dirty="0" smtClean="0"/>
              <a:t>kapacitásra</a:t>
            </a:r>
          </a:p>
          <a:p>
            <a:r>
              <a:rPr lang="hu-HU" b="0" dirty="0" smtClean="0"/>
              <a:t>ha valamely </a:t>
            </a:r>
            <a:r>
              <a:rPr lang="hu-HU" b="0" i="1" dirty="0" smtClean="0"/>
              <a:t>i </a:t>
            </a:r>
            <a:r>
              <a:rPr lang="hu-HU" b="0" dirty="0" smtClean="0"/>
              <a:t>tárgyat kivesszük az optimális megoldásból egy (</a:t>
            </a:r>
            <a:r>
              <a:rPr lang="hu-HU" b="0" dirty="0" err="1" smtClean="0"/>
              <a:t>s-S</a:t>
            </a:r>
            <a:r>
              <a:rPr lang="hu-HU" b="0" baseline="-25000" dirty="0" err="1" smtClean="0"/>
              <a:t>i</a:t>
            </a:r>
            <a:r>
              <a:rPr lang="hu-HU" b="0" dirty="0" smtClean="0"/>
              <a:t>)</a:t>
            </a:r>
            <a:r>
              <a:rPr lang="hu-HU" b="0" dirty="0" err="1" smtClean="0"/>
              <a:t>-re</a:t>
            </a:r>
            <a:r>
              <a:rPr lang="hu-HU" b="0" dirty="0" smtClean="0"/>
              <a:t> optimális megoldáshoz jutunk</a:t>
            </a:r>
          </a:p>
          <a:p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    </a:t>
            </a:r>
            <a:r>
              <a:rPr lang="hu-HU" b="0" dirty="0" err="1" smtClean="0"/>
              <a:t>ertek</a:t>
            </a:r>
            <a:r>
              <a:rPr lang="hu-HU" b="0" dirty="0" smtClean="0"/>
              <a:t>(s)=</a:t>
            </a:r>
            <a:r>
              <a:rPr lang="hu-HU" b="0" dirty="0" err="1" smtClean="0"/>
              <a:t>max</a:t>
            </a:r>
            <a:r>
              <a:rPr lang="hu-HU" b="0" dirty="0" smtClean="0"/>
              <a:t>(</a:t>
            </a:r>
            <a:r>
              <a:rPr lang="hu-HU" b="0" dirty="0" err="1" smtClean="0"/>
              <a:t>ertek</a:t>
            </a:r>
            <a:r>
              <a:rPr lang="hu-HU" b="0" dirty="0" smtClean="0"/>
              <a:t>(</a:t>
            </a:r>
            <a:r>
              <a:rPr lang="hu-HU" b="0" dirty="0" err="1" smtClean="0"/>
              <a:t>s-S</a:t>
            </a:r>
            <a:r>
              <a:rPr lang="hu-HU" b="0" baseline="-25000" dirty="0" err="1" smtClean="0"/>
              <a:t>i</a:t>
            </a:r>
            <a:r>
              <a:rPr lang="hu-HU" b="0" dirty="0" smtClean="0"/>
              <a:t>)+</a:t>
            </a:r>
            <a:r>
              <a:rPr lang="hu-HU" b="0" dirty="0" err="1" smtClean="0"/>
              <a:t>E</a:t>
            </a:r>
            <a:r>
              <a:rPr lang="hu-HU" b="0" baseline="-25000" dirty="0" err="1" smtClean="0"/>
              <a:t>i</a:t>
            </a:r>
            <a:r>
              <a:rPr lang="hu-HU" b="0" dirty="0" smtClean="0"/>
              <a:t>)</a:t>
            </a:r>
            <a:endParaRPr lang="hu-HU" b="0" dirty="0"/>
          </a:p>
          <a:p>
            <a:endParaRPr lang="hu-HU" b="0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ismétlődő tárgyakkal</a:t>
            </a:r>
          </a:p>
        </p:txBody>
      </p:sp>
    </p:spTree>
    <p:extLst>
      <p:ext uri="{BB962C8B-B14F-4D97-AF65-F5344CB8AC3E}">
        <p14:creationId xmlns:p14="http://schemas.microsoft.com/office/powerpoint/2010/main" val="38359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err="1" smtClean="0"/>
              <a:t>ertek</a:t>
            </a:r>
            <a:r>
              <a:rPr lang="hu-HU" sz="2800" b="0" dirty="0" smtClean="0"/>
              <a:t>[0] </a:t>
            </a:r>
            <a:r>
              <a:rPr lang="hu-HU" sz="2800" b="0" dirty="0"/>
              <a:t>←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0</a:t>
            </a:r>
            <a:endParaRPr lang="hu-HU" sz="2800" b="0" dirty="0" smtClean="0"/>
          </a:p>
          <a:p>
            <a:pPr marL="0" indent="0">
              <a:buNone/>
            </a:pPr>
            <a:r>
              <a:rPr lang="hu-HU" sz="2800" dirty="0" err="1" smtClean="0"/>
              <a:t>for</a:t>
            </a:r>
            <a:r>
              <a:rPr lang="hu-HU" sz="2800" b="0" dirty="0" smtClean="0"/>
              <a:t> </a:t>
            </a:r>
            <a:r>
              <a:rPr lang="hu-HU" sz="2800" b="0" i="1" dirty="0"/>
              <a:t>s</a:t>
            </a:r>
            <a:r>
              <a:rPr lang="hu-HU" sz="2800" b="0" dirty="0" smtClean="0"/>
              <a:t> </a:t>
            </a:r>
            <a:r>
              <a:rPr lang="hu-HU" sz="2800" b="0" dirty="0"/>
              <a:t>← </a:t>
            </a:r>
            <a:r>
              <a:rPr lang="hu-HU" sz="2800" b="0" dirty="0" smtClean="0"/>
              <a:t>1 </a:t>
            </a:r>
            <a:r>
              <a:rPr lang="hu-HU" sz="2800" dirty="0" err="1"/>
              <a:t>to</a:t>
            </a:r>
            <a:r>
              <a:rPr lang="hu-HU" sz="2800" b="0" dirty="0"/>
              <a:t> </a:t>
            </a:r>
            <a:r>
              <a:rPr lang="hu-HU" sz="2800" b="0" i="1" dirty="0"/>
              <a:t>S</a:t>
            </a:r>
            <a:endParaRPr lang="hu-HU" sz="2800" b="0" i="1" dirty="0" smtClean="0"/>
          </a:p>
          <a:p>
            <a:pPr marL="0" indent="0">
              <a:buNone/>
            </a:pPr>
            <a:r>
              <a:rPr lang="hu-HU" sz="2800" b="0" i="1" dirty="0"/>
              <a:t> </a:t>
            </a:r>
            <a:r>
              <a:rPr lang="hu-HU" sz="2800" b="0" i="1" dirty="0" smtClean="0"/>
              <a:t>  </a:t>
            </a:r>
            <a:r>
              <a:rPr lang="hu-HU" sz="2800" b="0" dirty="0" err="1" smtClean="0"/>
              <a:t>ertek</a:t>
            </a:r>
            <a:r>
              <a:rPr lang="hu-HU" sz="2800" b="0" dirty="0" smtClean="0"/>
              <a:t>[</a:t>
            </a:r>
            <a:r>
              <a:rPr lang="hu-HU" sz="2800" b="0" i="1" dirty="0"/>
              <a:t>s</a:t>
            </a:r>
            <a:r>
              <a:rPr lang="hu-HU" sz="2800" b="0" dirty="0" smtClean="0"/>
              <a:t>] ← 0</a:t>
            </a:r>
          </a:p>
          <a:p>
            <a:pPr marL="0" indent="0">
              <a:buNone/>
            </a:pPr>
            <a:r>
              <a:rPr lang="hu-HU" sz="2800" b="0" dirty="0"/>
              <a:t> </a:t>
            </a:r>
            <a:r>
              <a:rPr lang="hu-HU" sz="2800" b="0" dirty="0" smtClean="0"/>
              <a:t>  </a:t>
            </a:r>
            <a:r>
              <a:rPr lang="hu-HU" sz="2800" dirty="0" err="1" smtClean="0"/>
              <a:t>for</a:t>
            </a:r>
            <a:r>
              <a:rPr lang="hu-HU" sz="2800" b="0" dirty="0" smtClean="0"/>
              <a:t> </a:t>
            </a:r>
            <a:r>
              <a:rPr lang="hu-HU" sz="2800" b="0" i="1" dirty="0" smtClean="0"/>
              <a:t>j</a:t>
            </a:r>
            <a:r>
              <a:rPr lang="hu-HU" sz="2800" b="0" dirty="0" smtClean="0"/>
              <a:t> </a:t>
            </a:r>
            <a:r>
              <a:rPr lang="hu-HU" sz="2800" b="0" dirty="0"/>
              <a:t>← 1 </a:t>
            </a:r>
            <a:r>
              <a:rPr lang="hu-HU" sz="2800" dirty="0" err="1"/>
              <a:t>to</a:t>
            </a:r>
            <a:r>
              <a:rPr lang="hu-HU" sz="2800" b="0" dirty="0"/>
              <a:t> </a:t>
            </a:r>
            <a:r>
              <a:rPr lang="hu-HU" sz="2800" b="0" i="1" dirty="0" smtClean="0"/>
              <a:t>n</a:t>
            </a:r>
          </a:p>
          <a:p>
            <a:pPr marL="0" indent="0">
              <a:buNone/>
            </a:pPr>
            <a:r>
              <a:rPr lang="hu-HU" sz="2800" b="0" i="1" dirty="0" smtClean="0"/>
              <a:t>      </a:t>
            </a:r>
            <a:r>
              <a:rPr lang="hu-HU" sz="2800" dirty="0" err="1" smtClean="0"/>
              <a:t>if</a:t>
            </a:r>
            <a:r>
              <a:rPr lang="hu-HU" sz="2800" dirty="0" smtClean="0"/>
              <a:t> </a:t>
            </a:r>
            <a:r>
              <a:rPr lang="hu-HU" sz="2800" b="0" i="1" dirty="0" smtClean="0"/>
              <a:t>s ≥ </a:t>
            </a:r>
            <a:r>
              <a:rPr lang="hu-HU" sz="2800" b="0" dirty="0" err="1" smtClean="0"/>
              <a:t>S</a:t>
            </a:r>
            <a:r>
              <a:rPr lang="hu-HU" sz="2800" b="0" baseline="-25000" dirty="0" err="1" smtClean="0"/>
              <a:t>j</a:t>
            </a:r>
            <a:r>
              <a:rPr lang="hu-HU" sz="2800" b="0" baseline="-25000" dirty="0" smtClean="0"/>
              <a:t> </a:t>
            </a:r>
          </a:p>
          <a:p>
            <a:pPr marL="0" indent="0">
              <a:buNone/>
            </a:pPr>
            <a:r>
              <a:rPr lang="hu-HU" sz="2800" b="0" baseline="-25000" dirty="0" smtClean="0"/>
              <a:t> </a:t>
            </a:r>
            <a:r>
              <a:rPr lang="hu-HU" sz="2800" b="0" dirty="0" smtClean="0"/>
              <a:t>         </a:t>
            </a:r>
            <a:r>
              <a:rPr lang="hu-HU" sz="2800" b="0" dirty="0" err="1" smtClean="0"/>
              <a:t>ertek</a:t>
            </a:r>
            <a:r>
              <a:rPr lang="hu-HU" sz="2800" b="0" dirty="0" smtClean="0"/>
              <a:t>[</a:t>
            </a:r>
            <a:r>
              <a:rPr lang="hu-HU" sz="2800" b="0" i="1" dirty="0"/>
              <a:t>s</a:t>
            </a:r>
            <a:r>
              <a:rPr lang="hu-HU" sz="2800" b="0" dirty="0" smtClean="0"/>
              <a:t>] </a:t>
            </a:r>
            <a:r>
              <a:rPr lang="hu-HU" sz="2800" b="0" dirty="0"/>
              <a:t>← </a:t>
            </a:r>
            <a:r>
              <a:rPr lang="hu-HU" sz="2800" b="0" dirty="0" err="1" smtClean="0"/>
              <a:t>max</a:t>
            </a:r>
            <a:r>
              <a:rPr lang="hu-HU" sz="2800" b="0" dirty="0" smtClean="0"/>
              <a:t>( </a:t>
            </a:r>
            <a:r>
              <a:rPr lang="hu-HU" sz="2800" b="0" dirty="0" err="1" smtClean="0"/>
              <a:t>ertek</a:t>
            </a:r>
            <a:r>
              <a:rPr lang="hu-HU" sz="2800" b="0" dirty="0" smtClean="0"/>
              <a:t>[</a:t>
            </a:r>
            <a:r>
              <a:rPr lang="hu-HU" sz="2800" b="0" i="1" dirty="0" err="1" smtClean="0"/>
              <a:t>s</a:t>
            </a:r>
            <a:r>
              <a:rPr lang="hu-HU" sz="2800" b="0" dirty="0" smtClean="0"/>
              <a:t>],</a:t>
            </a:r>
          </a:p>
          <a:p>
            <a:pPr marL="0" indent="0">
              <a:buNone/>
            </a:pPr>
            <a:r>
              <a:rPr lang="hu-HU" sz="2800" b="0" dirty="0" smtClean="0"/>
              <a:t>                                    </a:t>
            </a:r>
            <a:r>
              <a:rPr lang="hu-HU" sz="2800" b="0" dirty="0" err="1" smtClean="0"/>
              <a:t>ertek</a:t>
            </a:r>
            <a:r>
              <a:rPr lang="hu-HU" sz="2800" b="0" dirty="0" smtClean="0"/>
              <a:t>[</a:t>
            </a:r>
            <a:r>
              <a:rPr lang="hu-HU" sz="2800" b="0" i="1" dirty="0" smtClean="0"/>
              <a:t>s</a:t>
            </a:r>
            <a:r>
              <a:rPr lang="hu-HU" sz="2800" b="0" dirty="0" smtClean="0"/>
              <a:t>- </a:t>
            </a:r>
            <a:r>
              <a:rPr lang="hu-HU" sz="2800" b="0" dirty="0" err="1" smtClean="0"/>
              <a:t>S</a:t>
            </a:r>
            <a:r>
              <a:rPr lang="hu-HU" sz="2800" b="0" baseline="-25000" dirty="0" err="1" smtClean="0"/>
              <a:t>j</a:t>
            </a:r>
            <a:r>
              <a:rPr lang="hu-HU" sz="2800" b="0" dirty="0" smtClean="0"/>
              <a:t>] + E</a:t>
            </a:r>
            <a:r>
              <a:rPr lang="hu-HU" sz="2800" b="0" baseline="-25000" dirty="0" smtClean="0"/>
              <a:t>j </a:t>
            </a:r>
            <a:r>
              <a:rPr lang="hu-HU" sz="2800" b="0" dirty="0" smtClean="0"/>
              <a:t>)</a:t>
            </a:r>
          </a:p>
          <a:p>
            <a:pPr marL="0" indent="0">
              <a:buNone/>
            </a:pPr>
            <a:r>
              <a:rPr lang="hu-HU" sz="2800" dirty="0" err="1" smtClean="0"/>
              <a:t>return</a:t>
            </a:r>
            <a:r>
              <a:rPr lang="hu-HU" sz="2800" b="0" dirty="0" smtClean="0"/>
              <a:t> </a:t>
            </a:r>
            <a:r>
              <a:rPr lang="hu-HU" sz="2800" b="0" dirty="0" err="1" smtClean="0"/>
              <a:t>ertek</a:t>
            </a:r>
            <a:r>
              <a:rPr lang="hu-HU" sz="2800" b="0" dirty="0" smtClean="0"/>
              <a:t>[</a:t>
            </a:r>
            <a:r>
              <a:rPr lang="hu-HU" sz="2800" b="0" i="1" dirty="0"/>
              <a:t>S</a:t>
            </a:r>
            <a:r>
              <a:rPr lang="hu-HU" sz="2800" b="0" dirty="0" smtClean="0"/>
              <a:t>]</a:t>
            </a: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				futásidő: 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i="1" dirty="0" err="1"/>
              <a:t>S</a:t>
            </a:r>
            <a:r>
              <a:rPr lang="hu-HU" b="0" i="1" dirty="0" err="1" smtClean="0"/>
              <a:t>n</a:t>
            </a:r>
            <a:r>
              <a:rPr lang="hu-HU" b="0" i="1" dirty="0" smtClean="0"/>
              <a:t>)</a:t>
            </a:r>
            <a:endParaRPr lang="hu-HU" b="0" i="1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827584" y="18864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ismétlődő tárgyakkal</a:t>
            </a:r>
          </a:p>
        </p:txBody>
      </p:sp>
    </p:spTree>
    <p:extLst>
      <p:ext uri="{BB962C8B-B14F-4D97-AF65-F5344CB8AC3E}">
        <p14:creationId xmlns:p14="http://schemas.microsoft.com/office/powerpoint/2010/main" val="2326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45618"/>
              </p:ext>
            </p:extLst>
          </p:nvPr>
        </p:nvGraphicFramePr>
        <p:xfrm>
          <a:off x="1721766" y="170080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404922" y="289288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S=10</a:t>
            </a:r>
            <a:endParaRPr lang="hu-HU" sz="180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18274"/>
              </p:ext>
            </p:extLst>
          </p:nvPr>
        </p:nvGraphicFramePr>
        <p:xfrm>
          <a:off x="1891594" y="4365104"/>
          <a:ext cx="664084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713"/>
                <a:gridCol w="603713"/>
                <a:gridCol w="603713"/>
                <a:gridCol w="603713"/>
                <a:gridCol w="603713"/>
                <a:gridCol w="603713"/>
                <a:gridCol w="603713"/>
                <a:gridCol w="603713"/>
                <a:gridCol w="603713"/>
                <a:gridCol w="603713"/>
                <a:gridCol w="603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050216" y="47507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0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618892" y="47466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0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69237" y="47576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9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845033" y="475767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14</a:t>
            </a:r>
            <a:endParaRPr lang="hu-HU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452320" y="475131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44</a:t>
            </a:r>
            <a:endParaRPr lang="hu-HU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425449" y="476280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18</a:t>
            </a:r>
            <a:endParaRPr lang="hu-HU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640842" y="47507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30</a:t>
            </a:r>
            <a:endParaRPr lang="hu-HU" sz="16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288914" y="47507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32</a:t>
            </a:r>
            <a:endParaRPr lang="hu-HU" sz="16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876256" y="475767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39</a:t>
            </a:r>
            <a:endParaRPr lang="hu-HU" sz="16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064778" y="475131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hu-HU" sz="1600" dirty="0"/>
          </a:p>
        </p:txBody>
      </p:sp>
      <p:cxnSp>
        <p:nvCxnSpPr>
          <p:cNvPr id="18" name="Görbe összekötő 17"/>
          <p:cNvCxnSpPr>
            <a:stCxn id="12" idx="2"/>
            <a:endCxn id="9" idx="2"/>
          </p:cNvCxnSpPr>
          <p:nvPr/>
        </p:nvCxnSpPr>
        <p:spPr bwMode="auto">
          <a:xfrm rot="5400000" flipH="1">
            <a:off x="4022473" y="4492232"/>
            <a:ext cx="5126" cy="1213118"/>
          </a:xfrm>
          <a:prstGeom prst="curvedConnector3">
            <a:avLst>
              <a:gd name="adj1" fmla="val -4459618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örbe összekötő 18"/>
          <p:cNvCxnSpPr>
            <a:stCxn id="12" idx="2"/>
            <a:endCxn id="8" idx="2"/>
          </p:cNvCxnSpPr>
          <p:nvPr/>
        </p:nvCxnSpPr>
        <p:spPr bwMode="auto">
          <a:xfrm rot="5400000" flipH="1">
            <a:off x="3691779" y="4161538"/>
            <a:ext cx="16170" cy="1863463"/>
          </a:xfrm>
          <a:prstGeom prst="curvedConnector3">
            <a:avLst>
              <a:gd name="adj1" fmla="val -2609975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Szövegdoboz 19"/>
          <p:cNvSpPr txBox="1"/>
          <p:nvPr/>
        </p:nvSpPr>
        <p:spPr>
          <a:xfrm>
            <a:off x="8028384" y="475419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48</a:t>
            </a:r>
            <a:endParaRPr lang="hu-HU" sz="1600" dirty="0"/>
          </a:p>
        </p:txBody>
      </p:sp>
      <p:cxnSp>
        <p:nvCxnSpPr>
          <p:cNvPr id="54" name="Görbe összekötő 53"/>
          <p:cNvCxnSpPr>
            <a:endCxn id="7" idx="2"/>
          </p:cNvCxnSpPr>
          <p:nvPr/>
        </p:nvCxnSpPr>
        <p:spPr bwMode="auto">
          <a:xfrm rot="10800000">
            <a:off x="2199457" y="5089268"/>
            <a:ext cx="1368261" cy="42796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Cím 1"/>
          <p:cNvSpPr txBox="1">
            <a:spLocks/>
          </p:cNvSpPr>
          <p:nvPr/>
        </p:nvSpPr>
        <p:spPr bwMode="auto">
          <a:xfrm>
            <a:off x="976401" y="260648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ismétlődő tárgyakkal - példa</a:t>
            </a:r>
          </a:p>
        </p:txBody>
      </p:sp>
    </p:spTree>
    <p:extLst>
      <p:ext uri="{BB962C8B-B14F-4D97-AF65-F5344CB8AC3E}">
        <p14:creationId xmlns:p14="http://schemas.microsoft.com/office/powerpoint/2010/main" val="33830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Lehetséges megoldások száma: 2</a:t>
            </a:r>
            <a:r>
              <a:rPr lang="hu-HU" b="0" baseline="30000" dirty="0" smtClean="0"/>
              <a:t>n</a:t>
            </a:r>
          </a:p>
          <a:p>
            <a:pPr marL="0" indent="0">
              <a:buNone/>
            </a:pPr>
            <a:endParaRPr lang="hu-HU" b="0" baseline="30000" dirty="0"/>
          </a:p>
          <a:p>
            <a:pPr marL="0" indent="0">
              <a:buNone/>
            </a:pPr>
            <a:r>
              <a:rPr lang="hu-HU" b="0" dirty="0" smtClean="0"/>
              <a:t>Ismétlődéses variáns részproblémára bontása nem működik! Ha egy optimális megoldásból kiveszünk egy tárgyat a megmaradt kapacitásra nem biztos, hogy optimális megoldás összeállítható </a:t>
            </a:r>
            <a:r>
              <a:rPr lang="hu-HU" b="0" dirty="0" err="1" smtClean="0"/>
              <a:t>s-S</a:t>
            </a:r>
            <a:r>
              <a:rPr lang="hu-HU" b="0" baseline="-25000" dirty="0" err="1" smtClean="0"/>
              <a:t>i</a:t>
            </a:r>
            <a:r>
              <a:rPr lang="hu-HU" b="0" baseline="-25000" dirty="0" smtClean="0"/>
              <a:t> </a:t>
            </a:r>
            <a:r>
              <a:rPr lang="hu-HU" b="0" dirty="0" smtClean="0"/>
              <a:t>értékkel</a:t>
            </a:r>
          </a:p>
          <a:p>
            <a:pPr marL="0" indent="0">
              <a:buNone/>
            </a:pPr>
            <a:r>
              <a:rPr lang="hu-HU" sz="2400" b="0" dirty="0" smtClean="0"/>
              <a:t>(pl. </a:t>
            </a:r>
            <a:r>
              <a:rPr lang="hu-HU" sz="2400" b="0" dirty="0" err="1" smtClean="0"/>
              <a:t>elöző</a:t>
            </a:r>
            <a:r>
              <a:rPr lang="hu-HU" sz="2400" b="0" dirty="0" smtClean="0"/>
              <a:t> példa S=10 és S=8 esete)</a:t>
            </a:r>
            <a:endParaRPr lang="hu-HU" sz="2400" b="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827584" y="18864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ismétlődés nélkül</a:t>
            </a:r>
          </a:p>
        </p:txBody>
      </p:sp>
    </p:spTree>
    <p:extLst>
      <p:ext uri="{BB962C8B-B14F-4D97-AF65-F5344CB8AC3E}">
        <p14:creationId xmlns:p14="http://schemas.microsoft.com/office/powerpoint/2010/main" val="24553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196752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Részproblémára bontás:</a:t>
            </a:r>
          </a:p>
          <a:p>
            <a:r>
              <a:rPr lang="hu-HU" sz="2800" b="0" dirty="0" smtClean="0"/>
              <a:t>vegyünk </a:t>
            </a:r>
            <a:r>
              <a:rPr lang="hu-HU" sz="2800" b="0" dirty="0"/>
              <a:t>az optimális megoldást valamely </a:t>
            </a:r>
            <a:r>
              <a:rPr lang="hu-HU" sz="2800" b="0" i="1" dirty="0"/>
              <a:t>s</a:t>
            </a:r>
            <a:r>
              <a:rPr lang="hu-HU" sz="2800" b="0" dirty="0"/>
              <a:t> kapacitásra</a:t>
            </a:r>
          </a:p>
          <a:p>
            <a:r>
              <a:rPr lang="hu-HU" sz="2800" b="0" dirty="0"/>
              <a:t>ha </a:t>
            </a:r>
            <a:r>
              <a:rPr lang="hu-HU" sz="2800" b="0" dirty="0" smtClean="0"/>
              <a:t>az </a:t>
            </a:r>
            <a:r>
              <a:rPr lang="hu-HU" sz="2800" b="0" i="1" dirty="0" smtClean="0"/>
              <a:t>n. </a:t>
            </a:r>
            <a:r>
              <a:rPr lang="hu-HU" sz="2800" b="0" dirty="0" smtClean="0"/>
              <a:t>tárgy része az optimális megoldásnak akkor (</a:t>
            </a:r>
            <a:r>
              <a:rPr lang="hu-HU" sz="2800" b="0" dirty="0" err="1" smtClean="0"/>
              <a:t>s-S</a:t>
            </a:r>
            <a:r>
              <a:rPr lang="hu-HU" sz="2800" b="0" baseline="-25000" dirty="0" err="1" smtClean="0"/>
              <a:t>n</a:t>
            </a:r>
            <a:r>
              <a:rPr lang="hu-HU" sz="2800" b="0" dirty="0" smtClean="0"/>
              <a:t>)</a:t>
            </a:r>
            <a:r>
              <a:rPr lang="hu-HU" sz="2800" b="0" dirty="0" err="1" smtClean="0"/>
              <a:t>-</a:t>
            </a:r>
            <a:r>
              <a:rPr lang="hu-HU" sz="2800" b="0" dirty="0" err="1"/>
              <a:t>re</a:t>
            </a:r>
            <a:r>
              <a:rPr lang="hu-HU" sz="2800" b="0" dirty="0"/>
              <a:t> optimális megoldáshoz </a:t>
            </a:r>
            <a:r>
              <a:rPr lang="hu-HU" sz="2800" b="0" dirty="0" smtClean="0"/>
              <a:t>jutunk 1..(n-1) tárgyak felhasználásával</a:t>
            </a:r>
          </a:p>
          <a:p>
            <a:r>
              <a:rPr lang="hu-HU" sz="2800" b="0" dirty="0" smtClean="0"/>
              <a:t>egyébként s-re optimális megoldás kapható 1</a:t>
            </a:r>
            <a:r>
              <a:rPr lang="hu-HU" sz="2800" b="0" dirty="0"/>
              <a:t>..(n-1) tárgyak </a:t>
            </a:r>
            <a:r>
              <a:rPr lang="hu-HU" sz="2800" b="0" dirty="0" smtClean="0"/>
              <a:t>felhasználása</a:t>
            </a:r>
          </a:p>
          <a:p>
            <a:pPr marL="0" indent="0">
              <a:buNone/>
            </a:pPr>
            <a:r>
              <a:rPr lang="hu-HU" sz="2800" b="0" dirty="0" err="1" smtClean="0"/>
              <a:t>ertek</a:t>
            </a:r>
            <a:r>
              <a:rPr lang="hu-HU" sz="2800" b="0" dirty="0" smtClean="0"/>
              <a:t>(s,i)=</a:t>
            </a:r>
            <a:r>
              <a:rPr lang="hu-HU" sz="2800" b="0" dirty="0" err="1" smtClean="0"/>
              <a:t>max</a:t>
            </a:r>
            <a:r>
              <a:rPr lang="hu-HU" sz="2800" b="0" dirty="0" smtClean="0"/>
              <a:t>(</a:t>
            </a:r>
            <a:r>
              <a:rPr lang="hu-HU" sz="2800" b="0" dirty="0" err="1" smtClean="0"/>
              <a:t>ertek</a:t>
            </a:r>
            <a:r>
              <a:rPr lang="hu-HU" sz="2800" b="0" dirty="0" smtClean="0"/>
              <a:t>(</a:t>
            </a:r>
            <a:r>
              <a:rPr lang="hu-HU" sz="2800" b="0" dirty="0" err="1" smtClean="0"/>
              <a:t>s-S</a:t>
            </a:r>
            <a:r>
              <a:rPr lang="hu-HU" sz="2800" b="0" baseline="-25000" dirty="0" err="1" smtClean="0"/>
              <a:t>i</a:t>
            </a:r>
            <a:r>
              <a:rPr lang="hu-HU" sz="2800" b="0" dirty="0" smtClean="0"/>
              <a:t>,i-1)+</a:t>
            </a:r>
            <a:r>
              <a:rPr lang="hu-HU" sz="2800" b="0" dirty="0" err="1" smtClean="0"/>
              <a:t>E</a:t>
            </a:r>
            <a:r>
              <a:rPr lang="hu-HU" sz="2800" b="0" baseline="-25000" dirty="0" err="1"/>
              <a:t>i</a:t>
            </a:r>
            <a:r>
              <a:rPr lang="hu-HU" sz="2800" b="0" dirty="0" smtClean="0"/>
              <a:t>, </a:t>
            </a:r>
            <a:r>
              <a:rPr lang="hu-HU" sz="2800" b="0" dirty="0" err="1" smtClean="0"/>
              <a:t>ertek</a:t>
            </a:r>
            <a:r>
              <a:rPr lang="hu-HU" sz="2800" b="0" dirty="0" smtClean="0"/>
              <a:t>(s,i-1))</a:t>
            </a:r>
            <a:endParaRPr lang="hu-HU" sz="2800" b="0" dirty="0"/>
          </a:p>
          <a:p>
            <a:pPr marL="0" indent="0">
              <a:buNone/>
            </a:pPr>
            <a:endParaRPr lang="hu-HU" sz="2800" b="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827584" y="18864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ismétlődés nélkül</a:t>
            </a:r>
          </a:p>
        </p:txBody>
      </p:sp>
    </p:spTree>
    <p:extLst>
      <p:ext uri="{BB962C8B-B14F-4D97-AF65-F5344CB8AC3E}">
        <p14:creationId xmlns:p14="http://schemas.microsoft.com/office/powerpoint/2010/main" val="15343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4020" y="1143000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err="1"/>
              <a:t>for</a:t>
            </a:r>
            <a:r>
              <a:rPr lang="hu-HU" sz="2400" b="0" dirty="0"/>
              <a:t> </a:t>
            </a:r>
            <a:r>
              <a:rPr lang="hu-HU" sz="2400" b="0" i="1" dirty="0"/>
              <a:t>s</a:t>
            </a:r>
            <a:r>
              <a:rPr lang="hu-HU" sz="2400" b="0" dirty="0"/>
              <a:t> ← </a:t>
            </a:r>
            <a:r>
              <a:rPr lang="hu-HU" sz="2400" b="0" dirty="0" smtClean="0"/>
              <a:t>0 </a:t>
            </a:r>
            <a:r>
              <a:rPr lang="hu-HU" sz="2400" dirty="0" err="1"/>
              <a:t>to</a:t>
            </a:r>
            <a:r>
              <a:rPr lang="hu-HU" sz="2400" b="0" dirty="0"/>
              <a:t> </a:t>
            </a:r>
            <a:r>
              <a:rPr lang="hu-HU" sz="2400" b="0" i="1" dirty="0"/>
              <a:t>S</a:t>
            </a:r>
          </a:p>
          <a:p>
            <a:pPr marL="0" indent="0">
              <a:buNone/>
            </a:pPr>
            <a:r>
              <a:rPr lang="hu-HU" sz="2400" b="0" dirty="0" smtClean="0"/>
              <a:t>   </a:t>
            </a:r>
            <a:r>
              <a:rPr lang="hu-HU" sz="2400" b="0" dirty="0" err="1" smtClean="0"/>
              <a:t>ertek</a:t>
            </a:r>
            <a:r>
              <a:rPr lang="hu-HU" sz="2400" b="0" dirty="0" smtClean="0"/>
              <a:t>[s,0] </a:t>
            </a:r>
            <a:r>
              <a:rPr lang="hu-HU" sz="2400" b="0" dirty="0"/>
              <a:t>← </a:t>
            </a:r>
            <a:r>
              <a:rPr lang="hu-HU" sz="2400" b="0" dirty="0" err="1" smtClean="0"/>
              <a:t>0</a:t>
            </a:r>
            <a:endParaRPr lang="hu-HU" sz="2400" b="0" dirty="0" smtClean="0"/>
          </a:p>
          <a:p>
            <a:pPr marL="0" indent="0">
              <a:buNone/>
            </a:pPr>
            <a:r>
              <a:rPr lang="hu-HU" sz="2400" dirty="0" err="1"/>
              <a:t>for</a:t>
            </a:r>
            <a:r>
              <a:rPr lang="hu-HU" sz="2400" b="0" dirty="0"/>
              <a:t> </a:t>
            </a:r>
            <a:r>
              <a:rPr lang="hu-HU" sz="2400" b="0" i="1" dirty="0"/>
              <a:t>j</a:t>
            </a:r>
            <a:r>
              <a:rPr lang="hu-HU" sz="2400" b="0" dirty="0"/>
              <a:t> ← 1 </a:t>
            </a:r>
            <a:r>
              <a:rPr lang="hu-HU" sz="2400" dirty="0" err="1"/>
              <a:t>to</a:t>
            </a:r>
            <a:r>
              <a:rPr lang="hu-HU" sz="2400" b="0" dirty="0"/>
              <a:t> </a:t>
            </a:r>
            <a:r>
              <a:rPr lang="hu-HU" sz="2400" b="0" i="1" dirty="0"/>
              <a:t>n</a:t>
            </a:r>
          </a:p>
          <a:p>
            <a:pPr marL="0" indent="0">
              <a:buNone/>
            </a:pPr>
            <a:r>
              <a:rPr lang="hu-HU" sz="2400" b="0" dirty="0" smtClean="0"/>
              <a:t>   </a:t>
            </a:r>
            <a:r>
              <a:rPr lang="hu-HU" sz="2400" b="0" dirty="0" err="1" smtClean="0"/>
              <a:t>ertek</a:t>
            </a:r>
            <a:r>
              <a:rPr lang="hu-HU" sz="2400" b="0" dirty="0" smtClean="0"/>
              <a:t>[0,</a:t>
            </a:r>
            <a:r>
              <a:rPr lang="hu-HU" sz="2400" b="0" dirty="0"/>
              <a:t>j</a:t>
            </a:r>
            <a:r>
              <a:rPr lang="hu-HU" sz="2400" b="0" dirty="0" smtClean="0"/>
              <a:t>] </a:t>
            </a:r>
            <a:r>
              <a:rPr lang="hu-HU" sz="2400" b="0" dirty="0"/>
              <a:t>← 0</a:t>
            </a:r>
          </a:p>
          <a:p>
            <a:pPr marL="0" indent="0">
              <a:buNone/>
            </a:pPr>
            <a:r>
              <a:rPr lang="hu-HU" sz="2400" dirty="0" smtClean="0"/>
              <a:t>   </a:t>
            </a:r>
            <a:r>
              <a:rPr lang="hu-HU" sz="2400" dirty="0" err="1" smtClean="0"/>
              <a:t>for</a:t>
            </a:r>
            <a:r>
              <a:rPr lang="hu-HU" sz="2400" b="0" dirty="0" smtClean="0"/>
              <a:t> </a:t>
            </a:r>
            <a:r>
              <a:rPr lang="hu-HU" sz="2400" b="0" i="1" dirty="0"/>
              <a:t>s</a:t>
            </a:r>
            <a:r>
              <a:rPr lang="hu-HU" sz="2400" b="0" dirty="0"/>
              <a:t> ← 1 </a:t>
            </a:r>
            <a:r>
              <a:rPr lang="hu-HU" sz="2400" dirty="0" err="1"/>
              <a:t>to</a:t>
            </a:r>
            <a:r>
              <a:rPr lang="hu-HU" sz="2400" b="0" dirty="0"/>
              <a:t> </a:t>
            </a:r>
            <a:r>
              <a:rPr lang="hu-HU" sz="2400" b="0" i="1" dirty="0"/>
              <a:t>S</a:t>
            </a:r>
          </a:p>
          <a:p>
            <a:pPr marL="0" indent="0">
              <a:buNone/>
            </a:pPr>
            <a:r>
              <a:rPr lang="hu-HU" sz="2400" b="0" i="1" dirty="0"/>
              <a:t>   </a:t>
            </a:r>
            <a:r>
              <a:rPr lang="hu-HU" sz="2400" b="0" dirty="0" err="1" smtClean="0"/>
              <a:t>ertek</a:t>
            </a:r>
            <a:r>
              <a:rPr lang="hu-HU" sz="2400" b="0" dirty="0" smtClean="0"/>
              <a:t>[</a:t>
            </a:r>
            <a:r>
              <a:rPr lang="hu-HU" sz="2400" b="0" i="1" dirty="0" smtClean="0"/>
              <a:t>s, j </a:t>
            </a:r>
            <a:r>
              <a:rPr lang="hu-HU" sz="2400" b="0" dirty="0" smtClean="0"/>
              <a:t>] </a:t>
            </a:r>
            <a:r>
              <a:rPr lang="hu-HU" sz="2400" b="0" dirty="0"/>
              <a:t>← </a:t>
            </a:r>
            <a:r>
              <a:rPr lang="hu-HU" sz="2400" b="0" dirty="0" err="1" smtClean="0"/>
              <a:t>ertek</a:t>
            </a:r>
            <a:r>
              <a:rPr lang="hu-HU" sz="2400" b="0" dirty="0" smtClean="0"/>
              <a:t>[s, j-1]</a:t>
            </a:r>
            <a:endParaRPr lang="hu-HU" sz="2400" b="0" dirty="0"/>
          </a:p>
          <a:p>
            <a:pPr marL="0" indent="0">
              <a:buNone/>
            </a:pPr>
            <a:r>
              <a:rPr lang="hu-HU" sz="2400" dirty="0" smtClean="0"/>
              <a:t>   </a:t>
            </a:r>
            <a:r>
              <a:rPr lang="hu-HU" sz="2400" dirty="0" err="1" smtClean="0"/>
              <a:t>if</a:t>
            </a:r>
            <a:r>
              <a:rPr lang="hu-HU" sz="2400" dirty="0" smtClean="0"/>
              <a:t> </a:t>
            </a:r>
            <a:r>
              <a:rPr lang="hu-HU" sz="2400" b="0" i="1" dirty="0"/>
              <a:t>s ≥ </a:t>
            </a:r>
            <a:r>
              <a:rPr lang="hu-HU" sz="2400" b="0" dirty="0" err="1"/>
              <a:t>S</a:t>
            </a:r>
            <a:r>
              <a:rPr lang="hu-HU" sz="2400" b="0" baseline="-25000" dirty="0" err="1"/>
              <a:t>j</a:t>
            </a:r>
            <a:r>
              <a:rPr lang="hu-HU" sz="2400" b="0" baseline="-25000" dirty="0"/>
              <a:t> </a:t>
            </a:r>
          </a:p>
          <a:p>
            <a:pPr marL="0" indent="0">
              <a:buNone/>
            </a:pPr>
            <a:r>
              <a:rPr lang="hu-HU" sz="2400" b="0" baseline="-25000" dirty="0"/>
              <a:t> </a:t>
            </a:r>
            <a:r>
              <a:rPr lang="hu-HU" sz="2400" b="0" dirty="0"/>
              <a:t>         </a:t>
            </a:r>
            <a:r>
              <a:rPr lang="hu-HU" sz="2400" b="0" dirty="0" err="1" smtClean="0"/>
              <a:t>ertek</a:t>
            </a:r>
            <a:r>
              <a:rPr lang="hu-HU" sz="2400" b="0" dirty="0" smtClean="0"/>
              <a:t>[</a:t>
            </a:r>
            <a:r>
              <a:rPr lang="hu-HU" sz="2400" b="0" i="1" dirty="0" smtClean="0"/>
              <a:t>s, j </a:t>
            </a:r>
            <a:r>
              <a:rPr lang="hu-HU" sz="2400" b="0" dirty="0" smtClean="0"/>
              <a:t>] </a:t>
            </a:r>
            <a:r>
              <a:rPr lang="hu-HU" sz="2400" b="0" dirty="0"/>
              <a:t>← </a:t>
            </a:r>
            <a:r>
              <a:rPr lang="hu-HU" sz="2400" b="0" dirty="0" err="1"/>
              <a:t>max</a:t>
            </a:r>
            <a:r>
              <a:rPr lang="hu-HU" sz="2400" b="0" dirty="0"/>
              <a:t>( </a:t>
            </a:r>
            <a:r>
              <a:rPr lang="hu-HU" sz="2400" b="0" dirty="0" err="1" smtClean="0"/>
              <a:t>ertek</a:t>
            </a:r>
            <a:r>
              <a:rPr lang="hu-HU" sz="2400" b="0" dirty="0" smtClean="0"/>
              <a:t>[</a:t>
            </a:r>
            <a:r>
              <a:rPr lang="hu-HU" sz="2400" b="0" i="1" dirty="0" smtClean="0"/>
              <a:t>s, j </a:t>
            </a:r>
            <a:r>
              <a:rPr lang="hu-HU" sz="2400" b="0" dirty="0" smtClean="0"/>
              <a:t>],</a:t>
            </a:r>
            <a:endParaRPr lang="hu-HU" sz="2400" b="0" dirty="0"/>
          </a:p>
          <a:p>
            <a:pPr marL="0" indent="0">
              <a:buNone/>
            </a:pPr>
            <a:r>
              <a:rPr lang="hu-HU" sz="2400" b="0" dirty="0"/>
              <a:t>                                    </a:t>
            </a:r>
            <a:r>
              <a:rPr lang="hu-HU" sz="2400" b="0" dirty="0" smtClean="0"/>
              <a:t>     </a:t>
            </a:r>
            <a:r>
              <a:rPr lang="hu-HU" sz="2400" b="0" dirty="0" err="1" smtClean="0"/>
              <a:t>ertek</a:t>
            </a:r>
            <a:r>
              <a:rPr lang="hu-HU" sz="2400" b="0" dirty="0" smtClean="0"/>
              <a:t>[</a:t>
            </a:r>
            <a:r>
              <a:rPr lang="hu-HU" sz="2400" b="0" i="1" dirty="0" smtClean="0"/>
              <a:t>s</a:t>
            </a:r>
            <a:r>
              <a:rPr lang="hu-HU" sz="2400" b="0" dirty="0" smtClean="0"/>
              <a:t>- </a:t>
            </a:r>
            <a:r>
              <a:rPr lang="hu-HU" sz="2400" b="0" dirty="0" err="1"/>
              <a:t>S</a:t>
            </a:r>
            <a:r>
              <a:rPr lang="hu-HU" sz="2400" b="0" baseline="-25000" dirty="0" err="1"/>
              <a:t>j</a:t>
            </a:r>
            <a:r>
              <a:rPr lang="hu-HU" sz="2400" b="0" dirty="0"/>
              <a:t>] + E</a:t>
            </a:r>
            <a:r>
              <a:rPr lang="hu-HU" sz="2400" b="0" baseline="-25000" dirty="0"/>
              <a:t>j </a:t>
            </a:r>
            <a:r>
              <a:rPr lang="hu-HU" sz="2400" b="0" dirty="0" smtClean="0"/>
              <a:t>, j-1)</a:t>
            </a:r>
            <a:endParaRPr lang="hu-HU" sz="2400" b="0" dirty="0"/>
          </a:p>
          <a:p>
            <a:pPr marL="0" indent="0">
              <a:buNone/>
            </a:pPr>
            <a:r>
              <a:rPr lang="hu-HU" sz="2400" dirty="0" err="1"/>
              <a:t>return</a:t>
            </a:r>
            <a:r>
              <a:rPr lang="hu-HU" sz="2400" b="0" dirty="0"/>
              <a:t> </a:t>
            </a:r>
            <a:r>
              <a:rPr lang="hu-HU" sz="2400" b="0" dirty="0" err="1" smtClean="0"/>
              <a:t>ertek</a:t>
            </a:r>
            <a:r>
              <a:rPr lang="hu-HU" sz="2400" b="0" dirty="0" smtClean="0"/>
              <a:t>[</a:t>
            </a:r>
            <a:r>
              <a:rPr lang="hu-HU" sz="2400" b="0" i="1" dirty="0" smtClean="0"/>
              <a:t>S,n</a:t>
            </a:r>
            <a:r>
              <a:rPr lang="hu-HU" sz="2400" b="0" dirty="0" smtClean="0"/>
              <a:t>]</a:t>
            </a:r>
          </a:p>
          <a:p>
            <a:pPr marL="0" indent="0">
              <a:buNone/>
            </a:pPr>
            <a:r>
              <a:rPr lang="hu-HU" sz="2400" b="0" dirty="0" smtClean="0"/>
              <a:t>				futásidő</a:t>
            </a:r>
            <a:r>
              <a:rPr lang="hu-HU" sz="2400" b="0" dirty="0"/>
              <a:t>: </a:t>
            </a:r>
            <a:r>
              <a:rPr lang="hu-HU" sz="2400" b="0" i="1" dirty="0"/>
              <a:t>O</a:t>
            </a:r>
            <a:r>
              <a:rPr lang="hu-HU" sz="2400" b="0" dirty="0"/>
              <a:t>(</a:t>
            </a:r>
            <a:r>
              <a:rPr lang="hu-HU" sz="2400" b="0" i="1" dirty="0" err="1"/>
              <a:t>Sn</a:t>
            </a:r>
            <a:r>
              <a:rPr lang="hu-HU" sz="2400" b="0" i="1" dirty="0"/>
              <a:t>)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611560" y="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ismétlődés nélkül</a:t>
            </a:r>
          </a:p>
        </p:txBody>
      </p:sp>
    </p:spTree>
    <p:extLst>
      <p:ext uri="{BB962C8B-B14F-4D97-AF65-F5344CB8AC3E}">
        <p14:creationId xmlns:p14="http://schemas.microsoft.com/office/powerpoint/2010/main" val="3587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611560" y="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ismétlődés nélkül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06521"/>
              </p:ext>
            </p:extLst>
          </p:nvPr>
        </p:nvGraphicFramePr>
        <p:xfrm>
          <a:off x="1721768" y="98072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404924" y="217280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S=10</a:t>
            </a:r>
            <a:endParaRPr lang="hu-HU" sz="18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4843"/>
              </p:ext>
            </p:extLst>
          </p:nvPr>
        </p:nvGraphicFramePr>
        <p:xfrm>
          <a:off x="1475656" y="2924944"/>
          <a:ext cx="70255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0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611560" y="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ismétlődés nélkül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49807"/>
              </p:ext>
            </p:extLst>
          </p:nvPr>
        </p:nvGraphicFramePr>
        <p:xfrm>
          <a:off x="1721768" y="98072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404924" y="217280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S=10</a:t>
            </a:r>
            <a:endParaRPr lang="hu-HU" sz="18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02405"/>
              </p:ext>
            </p:extLst>
          </p:nvPr>
        </p:nvGraphicFramePr>
        <p:xfrm>
          <a:off x="1475656" y="2924944"/>
          <a:ext cx="70255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611560" y="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ismétlődés nélkül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11474"/>
              </p:ext>
            </p:extLst>
          </p:nvPr>
        </p:nvGraphicFramePr>
        <p:xfrm>
          <a:off x="1721768" y="98072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404924" y="217280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S=10</a:t>
            </a:r>
            <a:endParaRPr lang="hu-HU" sz="18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62318"/>
              </p:ext>
            </p:extLst>
          </p:nvPr>
        </p:nvGraphicFramePr>
        <p:xfrm>
          <a:off x="1475656" y="2924944"/>
          <a:ext cx="70255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Egyenes összekötő nyíllal 2"/>
          <p:cNvCxnSpPr/>
          <p:nvPr/>
        </p:nvCxnSpPr>
        <p:spPr bwMode="auto">
          <a:xfrm>
            <a:off x="2771800" y="3501008"/>
            <a:ext cx="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51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5" t="56379" r="26530" b="19828"/>
          <a:stretch/>
        </p:blipFill>
        <p:spPr bwMode="auto">
          <a:xfrm>
            <a:off x="1907704" y="4077072"/>
            <a:ext cx="62239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Pénzváltási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1243" y="1412776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P</a:t>
            </a:r>
            <a:r>
              <a:rPr lang="hu-HU" b="0" baseline="-25000" dirty="0" smtClean="0"/>
              <a:t>1</a:t>
            </a:r>
            <a:r>
              <a:rPr lang="hu-HU" b="0" dirty="0" smtClean="0"/>
              <a:t>=1, P</a:t>
            </a:r>
            <a:r>
              <a:rPr lang="hu-HU" b="0" baseline="-25000" dirty="0" smtClean="0"/>
              <a:t>2</a:t>
            </a:r>
            <a:r>
              <a:rPr lang="hu-HU" b="0" dirty="0" smtClean="0"/>
              <a:t>=5, P</a:t>
            </a:r>
            <a:r>
              <a:rPr lang="hu-HU" b="0" baseline="-25000" dirty="0" smtClean="0"/>
              <a:t>3</a:t>
            </a:r>
            <a:r>
              <a:rPr lang="hu-HU" b="0" dirty="0" smtClean="0"/>
              <a:t>=10, P</a:t>
            </a:r>
            <a:r>
              <a:rPr lang="hu-HU" b="0" baseline="-25000" dirty="0" smtClean="0"/>
              <a:t>4</a:t>
            </a:r>
            <a:r>
              <a:rPr lang="hu-HU" b="0" dirty="0" smtClean="0"/>
              <a:t>=25, P</a:t>
            </a:r>
            <a:r>
              <a:rPr lang="hu-HU" b="0" baseline="-25000" dirty="0" smtClean="0"/>
              <a:t>5</a:t>
            </a:r>
            <a:r>
              <a:rPr lang="hu-HU" b="0" dirty="0" smtClean="0"/>
              <a:t>=50</a:t>
            </a:r>
          </a:p>
          <a:p>
            <a:pPr marL="0" indent="0">
              <a:buNone/>
            </a:pPr>
            <a:r>
              <a:rPr lang="hu-HU" b="0" dirty="0" smtClean="0"/>
              <a:t>F=40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0" dirty="0" smtClean="0"/>
              <a:t>optimális megoldás: 25+10+5 (3db)</a:t>
            </a:r>
            <a:endParaRPr lang="hu-HU" b="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1119" y="6320353"/>
            <a:ext cx="79207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chemeClr val="bg1"/>
                </a:solidFill>
              </a:rPr>
              <a:t>Példák forrása: </a:t>
            </a:r>
            <a:r>
              <a:rPr lang="hu-HU" sz="1100" b="1" dirty="0" err="1" smtClean="0">
                <a:solidFill>
                  <a:schemeClr val="bg1"/>
                </a:solidFill>
              </a:rPr>
              <a:t>Coursera</a:t>
            </a:r>
            <a:r>
              <a:rPr lang="hu-HU" sz="1100" b="1" dirty="0" smtClean="0">
                <a:solidFill>
                  <a:schemeClr val="bg1"/>
                </a:solidFill>
              </a:rPr>
              <a:t>, </a:t>
            </a:r>
            <a:r>
              <a:rPr lang="en-US" sz="1100" b="1" dirty="0" smtClean="0">
                <a:solidFill>
                  <a:schemeClr val="bg1"/>
                </a:solidFill>
              </a:rPr>
              <a:t>Algorithmic Toolbox</a:t>
            </a:r>
            <a:r>
              <a:rPr lang="hu-HU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</a:rPr>
              <a:t>by University of California, San Diego &amp; Higher School of Economics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94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611560" y="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ismétlődés nélkül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54500"/>
              </p:ext>
            </p:extLst>
          </p:nvPr>
        </p:nvGraphicFramePr>
        <p:xfrm>
          <a:off x="1721768" y="98072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404924" y="217280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S=10</a:t>
            </a:r>
            <a:endParaRPr lang="hu-HU" sz="18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20861"/>
              </p:ext>
            </p:extLst>
          </p:nvPr>
        </p:nvGraphicFramePr>
        <p:xfrm>
          <a:off x="1475656" y="2924944"/>
          <a:ext cx="70255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Egyenes összekötő nyíllal 7"/>
          <p:cNvCxnSpPr/>
          <p:nvPr/>
        </p:nvCxnSpPr>
        <p:spPr bwMode="auto">
          <a:xfrm>
            <a:off x="5652120" y="3501008"/>
            <a:ext cx="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Egyenes összekötő nyíllal 8"/>
          <p:cNvCxnSpPr/>
          <p:nvPr/>
        </p:nvCxnSpPr>
        <p:spPr bwMode="auto">
          <a:xfrm>
            <a:off x="2555776" y="3501008"/>
            <a:ext cx="3096344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9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611560" y="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ismétlődés nélkül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94160"/>
              </p:ext>
            </p:extLst>
          </p:nvPr>
        </p:nvGraphicFramePr>
        <p:xfrm>
          <a:off x="1721768" y="98072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404924" y="217280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S=10</a:t>
            </a:r>
            <a:endParaRPr lang="hu-HU" sz="18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14965"/>
              </p:ext>
            </p:extLst>
          </p:nvPr>
        </p:nvGraphicFramePr>
        <p:xfrm>
          <a:off x="1475656" y="2924944"/>
          <a:ext cx="70255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Egyenes összekötő nyíllal 7"/>
          <p:cNvCxnSpPr/>
          <p:nvPr/>
        </p:nvCxnSpPr>
        <p:spPr bwMode="auto">
          <a:xfrm>
            <a:off x="3995936" y="3789040"/>
            <a:ext cx="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Egyenes összekötő nyíllal 8"/>
          <p:cNvCxnSpPr/>
          <p:nvPr/>
        </p:nvCxnSpPr>
        <p:spPr bwMode="auto">
          <a:xfrm>
            <a:off x="2411760" y="3861048"/>
            <a:ext cx="1548172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gyenes összekötő nyíllal 9"/>
          <p:cNvCxnSpPr/>
          <p:nvPr/>
        </p:nvCxnSpPr>
        <p:spPr bwMode="auto">
          <a:xfrm>
            <a:off x="5652120" y="3851942"/>
            <a:ext cx="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Egyenes összekötő nyíllal 10"/>
          <p:cNvCxnSpPr/>
          <p:nvPr/>
        </p:nvCxnSpPr>
        <p:spPr bwMode="auto">
          <a:xfrm>
            <a:off x="4211960" y="3901927"/>
            <a:ext cx="1448544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Egyenes összekötő nyíllal 11"/>
          <p:cNvCxnSpPr/>
          <p:nvPr/>
        </p:nvCxnSpPr>
        <p:spPr bwMode="auto">
          <a:xfrm>
            <a:off x="8028384" y="3801957"/>
            <a:ext cx="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Egyenes összekötő nyíllal 12"/>
          <p:cNvCxnSpPr/>
          <p:nvPr/>
        </p:nvCxnSpPr>
        <p:spPr bwMode="auto">
          <a:xfrm>
            <a:off x="6588224" y="3851942"/>
            <a:ext cx="1448544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08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611560" y="0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Hátizsák ismétlődés nélkül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18182"/>
              </p:ext>
            </p:extLst>
          </p:nvPr>
        </p:nvGraphicFramePr>
        <p:xfrm>
          <a:off x="1721768" y="98072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S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E</a:t>
                      </a:r>
                      <a:r>
                        <a:rPr lang="hu-HU" baseline="-25000" dirty="0" err="1" smtClean="0"/>
                        <a:t>i</a:t>
                      </a:r>
                      <a:endParaRPr lang="hu-H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404924" y="217280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S=10</a:t>
            </a:r>
            <a:endParaRPr lang="hu-HU" sz="18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8469"/>
              </p:ext>
            </p:extLst>
          </p:nvPr>
        </p:nvGraphicFramePr>
        <p:xfrm>
          <a:off x="1475656" y="2924944"/>
          <a:ext cx="70255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  <a:gridCol w="58546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46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46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Egyenes összekötő nyíllal 9"/>
          <p:cNvCxnSpPr/>
          <p:nvPr/>
        </p:nvCxnSpPr>
        <p:spPr bwMode="auto">
          <a:xfrm flipV="1">
            <a:off x="5652120" y="3851942"/>
            <a:ext cx="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Egyenes összekötő nyíllal 10"/>
          <p:cNvCxnSpPr/>
          <p:nvPr/>
        </p:nvCxnSpPr>
        <p:spPr bwMode="auto">
          <a:xfrm flipH="1" flipV="1">
            <a:off x="6012160" y="4211982"/>
            <a:ext cx="2032596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zövegdoboz 2"/>
          <p:cNvSpPr txBox="1"/>
          <p:nvPr/>
        </p:nvSpPr>
        <p:spPr>
          <a:xfrm>
            <a:off x="1296144" y="5592997"/>
            <a:ext cx="586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Optimális megoldás megszerkesztése:</a:t>
            </a:r>
            <a:endParaRPr lang="hu-HU" sz="2000" dirty="0"/>
          </a:p>
        </p:txBody>
      </p:sp>
      <p:cxnSp>
        <p:nvCxnSpPr>
          <p:cNvPr id="18" name="Egyenes összekötő nyíllal 17"/>
          <p:cNvCxnSpPr/>
          <p:nvPr/>
        </p:nvCxnSpPr>
        <p:spPr bwMode="auto">
          <a:xfrm flipV="1">
            <a:off x="8044756" y="4572022"/>
            <a:ext cx="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Egyenes összekötő nyíllal 18"/>
          <p:cNvCxnSpPr/>
          <p:nvPr/>
        </p:nvCxnSpPr>
        <p:spPr bwMode="auto">
          <a:xfrm flipH="1" flipV="1">
            <a:off x="2483768" y="3480070"/>
            <a:ext cx="3168352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1" name="Tábláza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76684"/>
              </p:ext>
            </p:extLst>
          </p:nvPr>
        </p:nvGraphicFramePr>
        <p:xfrm>
          <a:off x="5898836" y="5251952"/>
          <a:ext cx="2880320" cy="769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720080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</a:tr>
              <a:tr h="39902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Szövegdoboz 21"/>
          <p:cNvSpPr txBox="1"/>
          <p:nvPr/>
        </p:nvSpPr>
        <p:spPr>
          <a:xfrm>
            <a:off x="8281781" y="5592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0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836954" y="5592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0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524328" y="5592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012160" y="55929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85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Dinamikus Programozás elemei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1772816"/>
            <a:ext cx="7067128" cy="4349750"/>
          </a:xfrm>
        </p:spPr>
        <p:txBody>
          <a:bodyPr/>
          <a:lstStyle/>
          <a:p>
            <a:r>
              <a:rPr lang="hu-HU" b="0" dirty="0" smtClean="0"/>
              <a:t>DP alkalmazásához szükséges tulajdonságok:</a:t>
            </a:r>
          </a:p>
          <a:p>
            <a:pPr lvl="1"/>
            <a:r>
              <a:rPr lang="hu-HU" b="0" dirty="0" smtClean="0"/>
              <a:t>Optimális részstruktúra</a:t>
            </a:r>
          </a:p>
          <a:p>
            <a:pPr lvl="1"/>
            <a:r>
              <a:rPr lang="hu-HU" b="0" dirty="0" smtClean="0"/>
              <a:t>Átfedő részfeladatok</a:t>
            </a:r>
          </a:p>
          <a:p>
            <a:endParaRPr lang="hu-HU" b="0" dirty="0" smtClean="0"/>
          </a:p>
          <a:p>
            <a:r>
              <a:rPr lang="hu-HU" b="0" dirty="0" smtClean="0"/>
              <a:t>Egy optimális megoldás megszerkesztése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41757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Optimális részstruktúra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smtClean="0"/>
              <a:t>Egy </a:t>
            </a:r>
            <a:r>
              <a:rPr lang="hu-HU" b="0" dirty="0"/>
              <a:t>feladat </a:t>
            </a:r>
            <a:r>
              <a:rPr lang="hu-HU" i="1" dirty="0"/>
              <a:t>optimális részstruktúrájú, </a:t>
            </a:r>
            <a:r>
              <a:rPr lang="hu-HU" b="0" dirty="0"/>
              <a:t>ha a </a:t>
            </a:r>
            <a:r>
              <a:rPr lang="hu-HU" b="0" dirty="0" smtClean="0"/>
              <a:t>probléma egy </a:t>
            </a:r>
            <a:r>
              <a:rPr lang="hu-HU" b="0" dirty="0"/>
              <a:t>optimális megoldása önmagán belül a részfeladatok optimális megoldásait tartalmazza</a:t>
            </a:r>
            <a:r>
              <a:rPr lang="hu-HU" b="0" dirty="0" smtClean="0"/>
              <a:t>.</a:t>
            </a:r>
          </a:p>
          <a:p>
            <a:pPr marL="0" indent="0">
              <a:buNone/>
            </a:pPr>
            <a:r>
              <a:rPr lang="hu-HU" b="0" dirty="0"/>
              <a:t>B</a:t>
            </a:r>
            <a:r>
              <a:rPr lang="hu-HU" b="0" dirty="0" smtClean="0"/>
              <a:t>iztosítanunk </a:t>
            </a:r>
            <a:r>
              <a:rPr lang="hu-HU" b="0" dirty="0"/>
              <a:t>kell, hogy a részfeladatok általunk vizsgált </a:t>
            </a:r>
            <a:r>
              <a:rPr lang="hu-HU" b="0" dirty="0" smtClean="0"/>
              <a:t>halmaza tartalmazza </a:t>
            </a:r>
            <a:r>
              <a:rPr lang="hu-HU" b="0" dirty="0"/>
              <a:t>azokat, </a:t>
            </a:r>
            <a:r>
              <a:rPr lang="hu-HU" b="0" dirty="0" smtClean="0"/>
              <a:t>amelyekből </a:t>
            </a:r>
            <a:r>
              <a:rPr lang="hu-HU" b="0" dirty="0"/>
              <a:t>az optimális megoldás áll.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35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Optimális részstruktúra bizonyítása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smtClean="0"/>
              <a:t>1. versengő részproblémákra (döntésekre) bontás</a:t>
            </a:r>
          </a:p>
          <a:p>
            <a:pPr marL="0" indent="0">
              <a:buNone/>
            </a:pPr>
            <a:r>
              <a:rPr lang="hu-HU" sz="2800" b="0" dirty="0" smtClean="0"/>
              <a:t>2-3. </a:t>
            </a:r>
            <a:r>
              <a:rPr lang="hu-HU" sz="2800" b="0" dirty="0" err="1" smtClean="0"/>
              <a:t>tfh</a:t>
            </a:r>
            <a:r>
              <a:rPr lang="hu-HU" sz="2800" b="0" dirty="0" smtClean="0"/>
              <a:t> ismert az optimális megoldás és azt felépítő döntések</a:t>
            </a:r>
          </a:p>
          <a:p>
            <a:pPr marL="0" indent="0">
              <a:buNone/>
            </a:pPr>
            <a:r>
              <a:rPr lang="hu-HU" sz="2800" b="0" dirty="0" smtClean="0"/>
              <a:t>4. A ”szétvágás </a:t>
            </a:r>
            <a:r>
              <a:rPr lang="hu-HU" sz="2800" b="0" dirty="0"/>
              <a:t>és összeragasztás” módszerével meg kell mutatni, hogy a </a:t>
            </a:r>
            <a:r>
              <a:rPr lang="hu-HU" sz="2800" b="0" dirty="0" smtClean="0"/>
              <a:t>részfeladatok azon </a:t>
            </a:r>
            <a:r>
              <a:rPr lang="hu-HU" sz="2800" b="0" dirty="0"/>
              <a:t>megoldásai, amelyeket az optimális megoldás tartalmaz, maguk is optimálisak.</a:t>
            </a:r>
          </a:p>
        </p:txBody>
      </p:sp>
    </p:spTree>
    <p:extLst>
      <p:ext uri="{BB962C8B-B14F-4D97-AF65-F5344CB8AC3E}">
        <p14:creationId xmlns:p14="http://schemas.microsoft.com/office/powerpoint/2010/main" val="11977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Átfedő részfeladatok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1772816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/>
              <a:t>A</a:t>
            </a:r>
            <a:r>
              <a:rPr lang="hu-HU" b="0" dirty="0" smtClean="0"/>
              <a:t> </a:t>
            </a:r>
            <a:r>
              <a:rPr lang="hu-HU" b="0" dirty="0"/>
              <a:t>részfeladatok </a:t>
            </a:r>
            <a:r>
              <a:rPr lang="hu-HU" b="0" dirty="0" smtClean="0"/>
              <a:t>halmaza ”kicsi</a:t>
            </a:r>
            <a:r>
              <a:rPr lang="hu-HU" b="0" dirty="0"/>
              <a:t>” legyen abban </a:t>
            </a:r>
            <a:r>
              <a:rPr lang="hu-HU" b="0" dirty="0" smtClean="0"/>
              <a:t>az értelemben</a:t>
            </a:r>
            <a:r>
              <a:rPr lang="hu-HU" b="0" dirty="0"/>
              <a:t>, hogy a probléma rekurzív algoritmusa ismételten ugyanazokat a </a:t>
            </a:r>
            <a:r>
              <a:rPr lang="hu-HU" b="0" dirty="0" smtClean="0"/>
              <a:t>részfeladatokat oldja </a:t>
            </a:r>
            <a:r>
              <a:rPr lang="hu-HU" b="0" dirty="0"/>
              <a:t>meg ahelyett, hogy mindig új részfeladatot állítana </a:t>
            </a:r>
            <a:r>
              <a:rPr lang="hu-HU" b="0" dirty="0" smtClean="0"/>
              <a:t>elő.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29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optimális megoldás előállítása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Mindig a teljes megoldásból visszafejtéssel</a:t>
            </a:r>
          </a:p>
          <a:p>
            <a:r>
              <a:rPr lang="hu-HU" b="0" dirty="0" smtClean="0"/>
              <a:t>Megjegyezhetjük, hogy melyik döntéssel jutottunk az aktuális részmegoldáshoz (</a:t>
            </a:r>
            <a:r>
              <a:rPr lang="hu-HU" b="0" dirty="0" err="1" smtClean="0"/>
              <a:t>backpointerek</a:t>
            </a:r>
            <a:r>
              <a:rPr lang="hu-HU" b="0" dirty="0" smtClean="0"/>
              <a:t>)</a:t>
            </a:r>
          </a:p>
          <a:p>
            <a:r>
              <a:rPr lang="hu-HU" b="0" dirty="0" smtClean="0"/>
              <a:t>VAGY minden részmegoldásnál újra kiszámoljuk, hogy melyik részmegoldásból jutottunk ide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28005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912" cy="1143000"/>
          </a:xfrm>
        </p:spPr>
        <p:txBody>
          <a:bodyPr/>
          <a:lstStyle/>
          <a:p>
            <a:r>
              <a:rPr lang="hu-HU" dirty="0" smtClean="0"/>
              <a:t>Tár-idő átváltás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5696" y="1268760"/>
            <a:ext cx="7129536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Nagyon sok esetben adható az </a:t>
            </a:r>
            <a:r>
              <a:rPr lang="hu-HU" b="0" dirty="0" err="1" smtClean="0"/>
              <a:t>algorimtusnak</a:t>
            </a:r>
            <a:r>
              <a:rPr lang="hu-HU" b="0" dirty="0" smtClean="0"/>
              <a:t> egy módosított változata ami </a:t>
            </a:r>
            <a:r>
              <a:rPr lang="hu-HU" b="0" dirty="0" err="1" smtClean="0"/>
              <a:t>kevessebb</a:t>
            </a:r>
            <a:r>
              <a:rPr lang="hu-HU" b="0" dirty="0" smtClean="0"/>
              <a:t>/több futásidőt igényel aminek ára a nagyobb/kisebb tár (</a:t>
            </a:r>
            <a:r>
              <a:rPr lang="hu-HU" b="0" dirty="0" err="1" smtClean="0"/>
              <a:t>trade-off</a:t>
            </a:r>
            <a:r>
              <a:rPr lang="hu-HU" b="0" dirty="0" smtClean="0"/>
              <a:t>)</a:t>
            </a:r>
          </a:p>
          <a:p>
            <a:pPr marL="0" indent="0">
              <a:buNone/>
            </a:pPr>
            <a:endParaRPr lang="hu-HU" b="0" dirty="0"/>
          </a:p>
          <a:p>
            <a:r>
              <a:rPr lang="hu-HU" sz="2800" b="0" dirty="0" smtClean="0"/>
              <a:t>Az egész </a:t>
            </a:r>
            <a:r>
              <a:rPr lang="hu-HU" sz="2800" b="0" dirty="0" err="1" smtClean="0"/>
              <a:t>DP-nek</a:t>
            </a:r>
            <a:r>
              <a:rPr lang="hu-HU" sz="2800" b="0" dirty="0" smtClean="0"/>
              <a:t> az a lényege…</a:t>
            </a:r>
          </a:p>
          <a:p>
            <a:r>
              <a:rPr lang="hu-HU" sz="2800" b="0" dirty="0"/>
              <a:t>Egy optimális </a:t>
            </a:r>
            <a:r>
              <a:rPr lang="hu-HU" sz="2800" b="0" dirty="0" smtClean="0"/>
              <a:t>megoldás megszerkesztésének két módszere is jó példa erre</a:t>
            </a:r>
            <a:endParaRPr lang="hu-HU" sz="2800" b="0" dirty="0"/>
          </a:p>
        </p:txBody>
      </p:sp>
    </p:spTree>
    <p:extLst>
      <p:ext uri="{BB962C8B-B14F-4D97-AF65-F5344CB8AC3E}">
        <p14:creationId xmlns:p14="http://schemas.microsoft.com/office/powerpoint/2010/main" val="19527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3688" y="1772816"/>
            <a:ext cx="7139136" cy="4349750"/>
          </a:xfrm>
        </p:spPr>
        <p:txBody>
          <a:bodyPr/>
          <a:lstStyle/>
          <a:p>
            <a:r>
              <a:rPr lang="hu-HU" b="0" dirty="0" smtClean="0"/>
              <a:t>Dinamikus Programozás is részfeladatokra bont </a:t>
            </a:r>
          </a:p>
          <a:p>
            <a:r>
              <a:rPr lang="hu-HU" b="0" dirty="0" smtClean="0"/>
              <a:t>Akkor érdemes használni ha</a:t>
            </a:r>
          </a:p>
          <a:p>
            <a:pPr lvl="1"/>
            <a:r>
              <a:rPr lang="hu-HU" b="0" dirty="0"/>
              <a:t>o</a:t>
            </a:r>
            <a:r>
              <a:rPr lang="hu-HU" b="0" dirty="0" smtClean="0"/>
              <a:t>ptimális a részstruktúra</a:t>
            </a:r>
            <a:endParaRPr lang="hu-HU" b="0" dirty="0"/>
          </a:p>
          <a:p>
            <a:pPr lvl="1"/>
            <a:r>
              <a:rPr lang="hu-HU" b="0" dirty="0" smtClean="0"/>
              <a:t>átfedőek a részfeladatok</a:t>
            </a:r>
          </a:p>
          <a:p>
            <a:pPr lvl="1"/>
            <a:r>
              <a:rPr lang="hu-HU" b="0" dirty="0" smtClean="0"/>
              <a:t>tipikusan optimalizálási feladatoknál</a:t>
            </a:r>
          </a:p>
          <a:p>
            <a:r>
              <a:rPr lang="hu-HU" b="0" dirty="0" smtClean="0"/>
              <a:t>Pénzváltás, hátizsák és LKR problémák</a:t>
            </a:r>
            <a:endParaRPr lang="hu-HU" b="0" dirty="0"/>
          </a:p>
          <a:p>
            <a:endParaRPr lang="hu-HU" b="0" dirty="0" smtClean="0"/>
          </a:p>
          <a:p>
            <a:endParaRPr lang="hu-HU" b="0" dirty="0" smtClean="0"/>
          </a:p>
          <a:p>
            <a:endParaRPr lang="hu-HU" sz="1800" i="1" dirty="0"/>
          </a:p>
        </p:txBody>
      </p:sp>
    </p:spTree>
    <p:extLst>
      <p:ext uri="{BB962C8B-B14F-4D97-AF65-F5344CB8AC3E}">
        <p14:creationId xmlns:p14="http://schemas.microsoft.com/office/powerpoint/2010/main" val="33881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Pénzváltási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1242" y="1412776"/>
            <a:ext cx="7851237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P</a:t>
            </a:r>
            <a:r>
              <a:rPr lang="hu-HU" b="0" baseline="-25000" dirty="0" smtClean="0"/>
              <a:t>1</a:t>
            </a:r>
            <a:r>
              <a:rPr lang="hu-HU" b="0" dirty="0" smtClean="0"/>
              <a:t>=1, P</a:t>
            </a:r>
            <a:r>
              <a:rPr lang="hu-HU" b="0" baseline="-25000" dirty="0" smtClean="0"/>
              <a:t>2</a:t>
            </a:r>
            <a:r>
              <a:rPr lang="hu-HU" b="0" dirty="0" smtClean="0"/>
              <a:t>=5, P</a:t>
            </a:r>
            <a:r>
              <a:rPr lang="hu-HU" b="0" baseline="-25000" dirty="0" smtClean="0"/>
              <a:t>3</a:t>
            </a:r>
            <a:r>
              <a:rPr lang="hu-HU" b="0" dirty="0" smtClean="0"/>
              <a:t>=10, P</a:t>
            </a:r>
            <a:r>
              <a:rPr lang="hu-HU" b="0" baseline="-25000" dirty="0" smtClean="0"/>
              <a:t>4</a:t>
            </a:r>
            <a:r>
              <a:rPr lang="hu-HU" b="0" dirty="0" smtClean="0"/>
              <a:t>=20, P</a:t>
            </a:r>
            <a:r>
              <a:rPr lang="hu-HU" b="0" baseline="-25000" dirty="0" smtClean="0"/>
              <a:t>5</a:t>
            </a:r>
            <a:r>
              <a:rPr lang="hu-HU" b="0" dirty="0" smtClean="0"/>
              <a:t>=25, P</a:t>
            </a:r>
            <a:r>
              <a:rPr lang="hu-HU" b="0" baseline="-25000" dirty="0" smtClean="0"/>
              <a:t>6</a:t>
            </a:r>
            <a:r>
              <a:rPr lang="hu-HU" b="0" dirty="0" smtClean="0"/>
              <a:t>=50</a:t>
            </a:r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 smtClean="0"/>
              <a:t>F=40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0" dirty="0" smtClean="0"/>
              <a:t>optimális megoldás: 20+</a:t>
            </a:r>
            <a:r>
              <a:rPr lang="hu-HU" b="0" dirty="0" err="1" smtClean="0"/>
              <a:t>20</a:t>
            </a:r>
            <a:r>
              <a:rPr lang="hu-HU" b="0" dirty="0" smtClean="0"/>
              <a:t> (</a:t>
            </a:r>
            <a:r>
              <a:rPr lang="hu-HU" b="0" dirty="0"/>
              <a:t>2</a:t>
            </a:r>
            <a:r>
              <a:rPr lang="hu-HU" b="0" dirty="0" smtClean="0"/>
              <a:t>db)</a:t>
            </a:r>
            <a:endParaRPr lang="hu-HU" b="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8" t="66724" r="11983" b="13621"/>
          <a:stretch/>
        </p:blipFill>
        <p:spPr bwMode="auto">
          <a:xfrm>
            <a:off x="1584434" y="4344653"/>
            <a:ext cx="7559566" cy="167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Optimalizálási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i="1" dirty="0" smtClean="0"/>
              <a:t>S</a:t>
            </a:r>
            <a:r>
              <a:rPr lang="hu-HU" b="0" dirty="0" smtClean="0"/>
              <a:t>ok </a:t>
            </a:r>
            <a:r>
              <a:rPr lang="hu-HU" b="0" dirty="0"/>
              <a:t>megengedett megoldása lehet. Mindegyiknek van értéke, és mi az </a:t>
            </a:r>
            <a:r>
              <a:rPr lang="hu-HU" b="0" dirty="0" smtClean="0"/>
              <a:t>optimális (minimális </a:t>
            </a:r>
            <a:r>
              <a:rPr lang="hu-HU" b="0" dirty="0"/>
              <a:t>vagy maximális) </a:t>
            </a:r>
            <a:r>
              <a:rPr lang="hu-HU" b="0" dirty="0" smtClean="0"/>
              <a:t>értékűt </a:t>
            </a:r>
            <a:r>
              <a:rPr lang="hu-HU" b="0" dirty="0"/>
              <a:t>kívánjuk </a:t>
            </a:r>
            <a:r>
              <a:rPr lang="hu-HU" b="0" dirty="0" smtClean="0"/>
              <a:t>megtalálni.</a:t>
            </a:r>
          </a:p>
          <a:p>
            <a:pPr marL="0" indent="0">
              <a:buNone/>
            </a:pPr>
            <a:r>
              <a:rPr lang="hu-HU" sz="2400" b="0" dirty="0" err="1" smtClean="0"/>
              <a:t>Megj</a:t>
            </a:r>
            <a:r>
              <a:rPr lang="hu-HU" sz="2400" b="0" dirty="0" smtClean="0"/>
              <a:t>: egy </a:t>
            </a:r>
            <a:r>
              <a:rPr lang="hu-HU" sz="2400" b="0" dirty="0"/>
              <a:t>ilyen megoldást </a:t>
            </a:r>
            <a:r>
              <a:rPr lang="hu-HU" sz="2400" b="0" i="1" dirty="0"/>
              <a:t>egy </a:t>
            </a:r>
            <a:r>
              <a:rPr lang="hu-HU" sz="2400" b="0" i="1" dirty="0" smtClean="0"/>
              <a:t>optimális megoldásnak </a:t>
            </a:r>
            <a:r>
              <a:rPr lang="hu-HU" sz="2400" b="0" dirty="0"/>
              <a:t>nevezzük, nem pedig </a:t>
            </a:r>
            <a:r>
              <a:rPr lang="hu-HU" sz="2400" b="0" i="1" dirty="0"/>
              <a:t>az optimális megoldásnak, </a:t>
            </a:r>
            <a:r>
              <a:rPr lang="hu-HU" sz="2400" b="0" dirty="0"/>
              <a:t>mivel más megoldások </a:t>
            </a:r>
            <a:r>
              <a:rPr lang="hu-HU" sz="2400" b="0" dirty="0" smtClean="0"/>
              <a:t>is elérhetik </a:t>
            </a:r>
            <a:r>
              <a:rPr lang="hu-HU" sz="2400" b="0" dirty="0"/>
              <a:t>az optimális értéket.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610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7" y="1680638"/>
            <a:ext cx="7267481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Egyszerű (mohó) megoldás:</a:t>
            </a:r>
          </a:p>
          <a:p>
            <a:pPr marL="0" indent="0">
              <a:buNone/>
            </a:pPr>
            <a:r>
              <a:rPr lang="hu-HU" b="0" dirty="0" smtClean="0"/>
              <a:t>Mindig vegyük a legnagyobb pénzérmét ami még használható (nem lépjük túl a fizetendő összeget).</a:t>
            </a:r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r>
              <a:rPr lang="hu-HU" sz="2400" b="0" dirty="0" smtClean="0"/>
              <a:t>P</a:t>
            </a:r>
            <a:r>
              <a:rPr lang="hu-HU" sz="2400" b="0" baseline="-25000" dirty="0" smtClean="0"/>
              <a:t>1</a:t>
            </a:r>
            <a:r>
              <a:rPr lang="hu-HU" sz="2400" b="0" dirty="0" smtClean="0"/>
              <a:t>=1, P</a:t>
            </a:r>
            <a:r>
              <a:rPr lang="hu-HU" sz="2400" b="0" baseline="-25000" dirty="0" smtClean="0"/>
              <a:t>2</a:t>
            </a:r>
            <a:r>
              <a:rPr lang="hu-HU" sz="2400" b="0" dirty="0" smtClean="0"/>
              <a:t>=5, P</a:t>
            </a:r>
            <a:r>
              <a:rPr lang="hu-HU" sz="2400" b="0" baseline="-25000" dirty="0" smtClean="0"/>
              <a:t>3</a:t>
            </a:r>
            <a:r>
              <a:rPr lang="hu-HU" sz="2400" b="0" dirty="0" smtClean="0"/>
              <a:t>=10, P</a:t>
            </a:r>
            <a:r>
              <a:rPr lang="hu-HU" sz="2400" b="0" baseline="-25000" dirty="0" smtClean="0"/>
              <a:t>4</a:t>
            </a:r>
            <a:r>
              <a:rPr lang="hu-HU" sz="2400" b="0" dirty="0" smtClean="0"/>
              <a:t>=20, P</a:t>
            </a:r>
            <a:r>
              <a:rPr lang="hu-HU" sz="2400" b="0" baseline="-25000" dirty="0" smtClean="0"/>
              <a:t>5</a:t>
            </a:r>
            <a:r>
              <a:rPr lang="hu-HU" sz="2400" b="0" dirty="0" smtClean="0"/>
              <a:t>=25, P</a:t>
            </a:r>
            <a:r>
              <a:rPr lang="hu-HU" sz="2400" b="0" baseline="-25000" dirty="0" smtClean="0"/>
              <a:t>6</a:t>
            </a:r>
            <a:r>
              <a:rPr lang="hu-HU" sz="2400" b="0" dirty="0" smtClean="0"/>
              <a:t>=50</a:t>
            </a:r>
          </a:p>
          <a:p>
            <a:pPr marL="0" indent="0">
              <a:buNone/>
            </a:pPr>
            <a:r>
              <a:rPr lang="hu-HU" sz="2400" b="0" dirty="0" smtClean="0"/>
              <a:t>F=40</a:t>
            </a:r>
          </a:p>
          <a:p>
            <a:pPr marL="0" indent="0">
              <a:buNone/>
            </a:pPr>
            <a:r>
              <a:rPr lang="hu-HU" sz="2400" b="0" dirty="0" smtClean="0"/>
              <a:t>Egyszerű algoritmus kimenete: 25+10+5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Pénzváltási feladat</a:t>
            </a:r>
            <a:endParaRPr lang="hu-HU" kern="0" dirty="0"/>
          </a:p>
        </p:txBody>
      </p:sp>
      <p:sp>
        <p:nvSpPr>
          <p:cNvPr id="6" name="Szövegdoboz 5"/>
          <p:cNvSpPr txBox="1"/>
          <p:nvPr/>
        </p:nvSpPr>
        <p:spPr>
          <a:xfrm rot="19007024">
            <a:off x="7048529" y="386646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Helyes?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Nyers erő módszerrel (</a:t>
            </a:r>
            <a:r>
              <a:rPr lang="hu-HU" dirty="0" err="1" smtClean="0"/>
              <a:t>brute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):</a:t>
            </a:r>
          </a:p>
          <a:p>
            <a:pPr marL="0" indent="0">
              <a:buNone/>
            </a:pPr>
            <a:r>
              <a:rPr lang="hu-HU" b="0" dirty="0" smtClean="0"/>
              <a:t>Soroljunk fel minden kombinációt, ahol az érmék összege </a:t>
            </a:r>
            <a:r>
              <a:rPr lang="hu-HU" b="0" i="1" dirty="0" smtClean="0"/>
              <a:t>F</a:t>
            </a:r>
            <a:r>
              <a:rPr lang="hu-HU" b="0" dirty="0" smtClean="0"/>
              <a:t> és ezek közül válasszunk egyet ahol a felhasznált érmék száma minimális.</a:t>
            </a:r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  Helyes, de nagyon lassú: 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i="1" dirty="0" err="1" smtClean="0"/>
              <a:t>F</a:t>
            </a:r>
            <a:r>
              <a:rPr lang="hu-HU" b="0" i="1" baseline="30000" dirty="0" err="1" smtClean="0"/>
              <a:t>n</a:t>
            </a:r>
            <a:r>
              <a:rPr lang="hu-HU" b="0" dirty="0" smtClean="0"/>
              <a:t>)</a:t>
            </a:r>
            <a:endParaRPr lang="hu-HU" b="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Pénzváltási feladat</a:t>
            </a:r>
            <a:endParaRPr lang="hu-HU" kern="0" dirty="0"/>
          </a:p>
        </p:txBody>
      </p:sp>
      <p:sp>
        <p:nvSpPr>
          <p:cNvPr id="5" name="Szövegdoboz 4"/>
          <p:cNvSpPr txBox="1"/>
          <p:nvPr/>
        </p:nvSpPr>
        <p:spPr>
          <a:xfrm rot="19007024">
            <a:off x="7048529" y="386646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Helyes?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smtClean="0"/>
              <a:t>Bontsuk részproblémákra!</a:t>
            </a:r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 smtClean="0"/>
              <a:t>P</a:t>
            </a:r>
            <a:r>
              <a:rPr lang="hu-HU" b="0" baseline="-25000" dirty="0" smtClean="0"/>
              <a:t>1</a:t>
            </a:r>
            <a:r>
              <a:rPr lang="hu-HU" b="0" dirty="0" smtClean="0"/>
              <a:t>=1, P</a:t>
            </a:r>
            <a:r>
              <a:rPr lang="hu-HU" b="0" baseline="-25000" dirty="0" smtClean="0"/>
              <a:t>2</a:t>
            </a:r>
            <a:r>
              <a:rPr lang="hu-HU" b="0" dirty="0" smtClean="0"/>
              <a:t>=5, P</a:t>
            </a:r>
            <a:r>
              <a:rPr lang="hu-HU" b="0" baseline="-25000" dirty="0" smtClean="0"/>
              <a:t>3</a:t>
            </a:r>
            <a:r>
              <a:rPr lang="hu-HU" b="0" dirty="0" smtClean="0"/>
              <a:t>=6, F=9</a:t>
            </a: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				</a:t>
            </a:r>
            <a:r>
              <a:rPr lang="hu-HU" b="0" dirty="0" err="1" smtClean="0"/>
              <a:t>minPenz</a:t>
            </a:r>
            <a:r>
              <a:rPr lang="hu-HU" b="0" dirty="0" smtClean="0"/>
              <a:t>(8)+1</a:t>
            </a:r>
          </a:p>
          <a:p>
            <a:pPr marL="0" indent="0">
              <a:buNone/>
            </a:pPr>
            <a:r>
              <a:rPr lang="hu-HU" b="0" dirty="0" err="1" smtClean="0"/>
              <a:t>minPenz</a:t>
            </a:r>
            <a:r>
              <a:rPr lang="hu-HU" b="0" dirty="0" smtClean="0"/>
              <a:t>(9)=min</a:t>
            </a:r>
            <a:r>
              <a:rPr lang="hu-HU" b="0" dirty="0"/>
              <a:t>	</a:t>
            </a:r>
            <a:r>
              <a:rPr lang="hu-HU" b="0" dirty="0" err="1" smtClean="0"/>
              <a:t>minPenz</a:t>
            </a:r>
            <a:r>
              <a:rPr lang="hu-HU" b="0" dirty="0" smtClean="0"/>
              <a:t>(4)+1</a:t>
            </a:r>
          </a:p>
          <a:p>
            <a:pPr marL="0" indent="0">
              <a:buNone/>
            </a:pPr>
            <a:r>
              <a:rPr lang="hu-HU" b="0" dirty="0"/>
              <a:t>	</a:t>
            </a:r>
            <a:r>
              <a:rPr lang="hu-HU" b="0" dirty="0" smtClean="0"/>
              <a:t>			</a:t>
            </a:r>
            <a:r>
              <a:rPr lang="hu-HU" b="0" dirty="0" err="1" smtClean="0"/>
              <a:t>minPenz</a:t>
            </a:r>
            <a:r>
              <a:rPr lang="hu-HU" b="0" dirty="0" smtClean="0"/>
              <a:t>(3)+1</a:t>
            </a:r>
            <a:endParaRPr lang="hu-HU" b="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Pénzváltási feladat – rekurzív megoldás</a:t>
            </a:r>
            <a:endParaRPr lang="hu-HU" kern="0" dirty="0"/>
          </a:p>
        </p:txBody>
      </p:sp>
      <p:sp>
        <p:nvSpPr>
          <p:cNvPr id="5" name="Bal oldali kapcsos zárójel 4"/>
          <p:cNvSpPr/>
          <p:nvPr/>
        </p:nvSpPr>
        <p:spPr bwMode="auto">
          <a:xfrm>
            <a:off x="4495519" y="3469659"/>
            <a:ext cx="216024" cy="158417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smtClean="0"/>
              <a:t>Ez </a:t>
            </a:r>
            <a:r>
              <a:rPr lang="hu-HU" b="0" dirty="0" err="1" smtClean="0"/>
              <a:t>oszd-meg-és-urlakodj</a:t>
            </a:r>
            <a:r>
              <a:rPr lang="hu-HU" b="0" dirty="0" smtClean="0"/>
              <a:t>?</a:t>
            </a:r>
          </a:p>
          <a:p>
            <a:pPr marL="0" indent="0">
              <a:buNone/>
            </a:pPr>
            <a:r>
              <a:rPr lang="hu-HU" sz="2800" b="0" dirty="0" smtClean="0"/>
              <a:t>				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(8)+1</a:t>
            </a:r>
          </a:p>
          <a:p>
            <a:pPr marL="0" indent="0">
              <a:buNone/>
            </a:pPr>
            <a:r>
              <a:rPr lang="hu-HU" sz="2800" b="0" dirty="0" smtClean="0"/>
              <a:t>    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(9)=min	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(4)+1</a:t>
            </a:r>
          </a:p>
          <a:p>
            <a:pPr marL="0" indent="0">
              <a:buNone/>
            </a:pPr>
            <a:r>
              <a:rPr lang="hu-HU" sz="2800" b="0" dirty="0"/>
              <a:t>	</a:t>
            </a:r>
            <a:r>
              <a:rPr lang="hu-HU" sz="2800" b="0" dirty="0" smtClean="0"/>
              <a:t>			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(3)+1</a:t>
            </a:r>
          </a:p>
          <a:p>
            <a:pPr marL="0" indent="0">
              <a:buNone/>
            </a:pPr>
            <a:endParaRPr lang="hu-HU" sz="2800" b="0" dirty="0"/>
          </a:p>
          <a:p>
            <a:pPr marL="0" indent="0">
              <a:buNone/>
            </a:pPr>
            <a:r>
              <a:rPr lang="hu-HU" sz="2800" b="0" dirty="0" smtClean="0"/>
              <a:t>				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(7)+1</a:t>
            </a:r>
          </a:p>
          <a:p>
            <a:pPr marL="0" indent="0">
              <a:buNone/>
            </a:pPr>
            <a:r>
              <a:rPr lang="hu-HU" sz="2800" b="0" dirty="0" smtClean="0"/>
              <a:t>    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(8)=min	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(3)+1</a:t>
            </a:r>
          </a:p>
          <a:p>
            <a:pPr marL="0" indent="0">
              <a:buNone/>
            </a:pPr>
            <a:r>
              <a:rPr lang="hu-HU" sz="2800" b="0" dirty="0" smtClean="0"/>
              <a:t>				</a:t>
            </a:r>
            <a:r>
              <a:rPr lang="hu-HU" sz="2800" b="0" dirty="0" err="1" smtClean="0"/>
              <a:t>minPenz</a:t>
            </a:r>
            <a:r>
              <a:rPr lang="hu-HU" sz="2800" b="0" dirty="0" smtClean="0"/>
              <a:t>(2)+1</a:t>
            </a:r>
          </a:p>
          <a:p>
            <a:pPr marL="0" indent="0">
              <a:buNone/>
            </a:pPr>
            <a:endParaRPr lang="hu-HU" b="0" dirty="0"/>
          </a:p>
        </p:txBody>
      </p:sp>
      <p:sp>
        <p:nvSpPr>
          <p:cNvPr id="5" name="Bal oldali kapcsos zárójel 4"/>
          <p:cNvSpPr/>
          <p:nvPr/>
        </p:nvSpPr>
        <p:spPr bwMode="auto">
          <a:xfrm>
            <a:off x="4495519" y="2204864"/>
            <a:ext cx="216024" cy="158417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Bal oldali kapcsos zárójel 5"/>
          <p:cNvSpPr/>
          <p:nvPr/>
        </p:nvSpPr>
        <p:spPr bwMode="auto">
          <a:xfrm>
            <a:off x="4495519" y="4149080"/>
            <a:ext cx="216024" cy="158417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Pénzváltási feladat – rekurzív megoldás</a:t>
            </a: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14735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28222</TotalTime>
  <Words>1598</Words>
  <Application>Microsoft Office PowerPoint</Application>
  <PresentationFormat>Diavetítés a képernyőre (4:3 oldalarány)</PresentationFormat>
  <Paragraphs>650</Paragraphs>
  <Slides>39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2_Alapértelmezett terv</vt:lpstr>
      <vt:lpstr>Algoritmusok és Adatszerkezetek I.</vt:lpstr>
      <vt:lpstr>Pénzváltási feladat</vt:lpstr>
      <vt:lpstr>Pénzváltási feladat</vt:lpstr>
      <vt:lpstr>Pénzváltási feladat</vt:lpstr>
      <vt:lpstr>Optimalizálási feladat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Dinamikus Programozás (DP)</vt:lpstr>
      <vt:lpstr>Dinamikus Programozás (DP)</vt:lpstr>
      <vt:lpstr>PowerPoint bemutató</vt:lpstr>
      <vt:lpstr>Dinamikus Programozás</vt:lpstr>
      <vt:lpstr>Dinamikus Programozás</vt:lpstr>
      <vt:lpstr>PowerPoint bemutató</vt:lpstr>
      <vt:lpstr>Hátizsák probléma</vt:lpstr>
      <vt:lpstr>Hátizsák probléma</vt:lpstr>
      <vt:lpstr>PowerPoint bemutató</vt:lpstr>
      <vt:lpstr>Hátizsák ismétlődő tárgyakkal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Dinamikus Programozás elemei</vt:lpstr>
      <vt:lpstr>Optimális részstruktúra</vt:lpstr>
      <vt:lpstr>Optimális részstruktúra bizonyítása</vt:lpstr>
      <vt:lpstr>Átfedő részfeladatok</vt:lpstr>
      <vt:lpstr>Egy optimális megoldás előállítása</vt:lpstr>
      <vt:lpstr>Tár-idő átváltás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187</cp:revision>
  <dcterms:created xsi:type="dcterms:W3CDTF">2013-02-04T20:13:58Z</dcterms:created>
  <dcterms:modified xsi:type="dcterms:W3CDTF">2017-11-21T07:50:20Z</dcterms:modified>
</cp:coreProperties>
</file>