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479" r:id="rId3"/>
    <p:sldId id="480" r:id="rId4"/>
    <p:sldId id="481" r:id="rId5"/>
    <p:sldId id="482" r:id="rId6"/>
    <p:sldId id="483" r:id="rId7"/>
    <p:sldId id="497" r:id="rId8"/>
    <p:sldId id="484" r:id="rId9"/>
    <p:sldId id="486" r:id="rId10"/>
    <p:sldId id="488" r:id="rId11"/>
    <p:sldId id="489" r:id="rId12"/>
    <p:sldId id="490" r:id="rId13"/>
    <p:sldId id="487" r:id="rId14"/>
    <p:sldId id="492" r:id="rId15"/>
    <p:sldId id="491" r:id="rId16"/>
    <p:sldId id="493" r:id="rId17"/>
    <p:sldId id="485" r:id="rId18"/>
    <p:sldId id="494" r:id="rId19"/>
    <p:sldId id="495" r:id="rId20"/>
    <p:sldId id="496" r:id="rId21"/>
    <p:sldId id="498" r:id="rId22"/>
    <p:sldId id="499" r:id="rId23"/>
    <p:sldId id="500" r:id="rId24"/>
    <p:sldId id="520" r:id="rId25"/>
    <p:sldId id="505" r:id="rId26"/>
    <p:sldId id="501" r:id="rId27"/>
    <p:sldId id="502" r:id="rId28"/>
    <p:sldId id="506" r:id="rId29"/>
    <p:sldId id="503" r:id="rId30"/>
    <p:sldId id="504" r:id="rId31"/>
    <p:sldId id="508" r:id="rId32"/>
    <p:sldId id="507" r:id="rId33"/>
    <p:sldId id="509" r:id="rId34"/>
    <p:sldId id="510" r:id="rId35"/>
    <p:sldId id="511" r:id="rId36"/>
    <p:sldId id="512" r:id="rId37"/>
    <p:sldId id="513" r:id="rId38"/>
    <p:sldId id="514" r:id="rId39"/>
    <p:sldId id="516" r:id="rId40"/>
    <p:sldId id="515" r:id="rId41"/>
    <p:sldId id="517" r:id="rId42"/>
    <p:sldId id="519" r:id="rId43"/>
    <p:sldId id="521" r:id="rId44"/>
    <p:sldId id="518" r:id="rId4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/>
    <p:restoredTop sz="50000" autoAdjust="0"/>
  </p:normalViewPr>
  <p:slideViewPr>
    <p:cSldViewPr>
      <p:cViewPr>
        <p:scale>
          <a:sx n="50" d="100"/>
          <a:sy n="50" d="100"/>
        </p:scale>
        <p:origin x="-101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otnet/standard/collections/" TargetMode="External"/><Relationship Id="rId2" Type="http://schemas.openxmlformats.org/officeDocument/2006/relationships/hyperlink" Target="https://github.com/gibsjose/cpp-cheat-sheet/blob/master/Data%20Structures%20and%20Algorithms.m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ython.org/3/tutorial/datastructures.html#using-lists-as-stacks" TargetMode="External"/><Relationship Id="rId4" Type="http://schemas.openxmlformats.org/officeDocument/2006/relationships/hyperlink" Target="http://docs.scala-lang.org/overviews/collections/concrete-mutable-collection-classes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Elemi adatszerkezetek</a:t>
            </a:r>
            <a:endParaRPr lang="hu-HU" alt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</a:t>
            </a:r>
            <a:r>
              <a:rPr lang="hu-HU" sz="1800" dirty="0" smtClean="0"/>
              <a:t>október 3.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5664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/>
                <a:gridCol w="1026300"/>
                <a:gridCol w="1026300"/>
                <a:gridCol w="10263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475656" y="2636912"/>
            <a:ext cx="7560840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800" b="0" kern="0" dirty="0" smtClean="0"/>
              <a:t>BESZÚR és TÖRÖL esetén változik a méret és át kell mozgatni elemeket!</a:t>
            </a:r>
          </a:p>
          <a:p>
            <a:pPr marL="0" indent="0">
              <a:buFontTx/>
              <a:buNone/>
            </a:pPr>
            <a:r>
              <a:rPr lang="hu-HU" sz="2400" b="0" kern="0" dirty="0" smtClean="0"/>
              <a:t>BESZÚR(H,25,0)</a:t>
            </a:r>
          </a:p>
          <a:p>
            <a:pPr marL="0" indent="0">
              <a:buFontTx/>
              <a:buNone/>
            </a:pPr>
            <a:endParaRPr lang="hu-HU" sz="2400" b="0" kern="0" dirty="0"/>
          </a:p>
          <a:p>
            <a:pPr marL="0" indent="0">
              <a:buFontTx/>
              <a:buNone/>
            </a:pPr>
            <a:r>
              <a:rPr lang="hu-HU" sz="2400" b="0" kern="0" dirty="0" smtClean="0"/>
              <a:t>   növeljük/csökkentsük a tömb méretét 1-el?</a:t>
            </a:r>
          </a:p>
          <a:p>
            <a:pPr marL="0" indent="0">
              <a:buFontTx/>
              <a:buNone/>
            </a:pPr>
            <a:r>
              <a:rPr lang="hu-HU" sz="2400" b="0" kern="0" dirty="0" smtClean="0"/>
              <a:t>minden beszúrás új memóriaallokáció és másolás </a:t>
            </a:r>
            <a:r>
              <a:rPr lang="hu-HU" sz="2400" b="0" i="1" kern="0" dirty="0" smtClean="0"/>
              <a:t>n</a:t>
            </a:r>
            <a:r>
              <a:rPr lang="hu-HU" sz="2400" b="0" kern="0" dirty="0" smtClean="0"/>
              <a:t> elem beszúrása 1+2+ …+</a:t>
            </a:r>
            <a:r>
              <a:rPr lang="hu-HU" sz="2400" b="0" i="1" kern="0" dirty="0" smtClean="0"/>
              <a:t>n</a:t>
            </a:r>
            <a:r>
              <a:rPr lang="hu-HU" sz="2400" b="0" kern="0" dirty="0" smtClean="0"/>
              <a:t>=</a:t>
            </a:r>
            <a:r>
              <a:rPr lang="hu-HU" sz="2400" b="0" i="1" kern="0" dirty="0" smtClean="0"/>
              <a:t>O</a:t>
            </a:r>
            <a:r>
              <a:rPr lang="hu-HU" sz="2400" b="0" kern="0" dirty="0" smtClean="0"/>
              <a:t>(</a:t>
            </a:r>
            <a:r>
              <a:rPr lang="hu-HU" sz="2400" b="0" i="1" kern="0" dirty="0" smtClean="0"/>
              <a:t>n</a:t>
            </a:r>
            <a:r>
              <a:rPr lang="hu-HU" sz="2400" b="0" kern="0" baseline="30000" dirty="0" smtClean="0"/>
              <a:t>2</a:t>
            </a:r>
            <a:r>
              <a:rPr lang="hu-HU" sz="2400" b="0" kern="0" dirty="0" smtClean="0"/>
              <a:t>) másolást jelentene…</a:t>
            </a:r>
          </a:p>
          <a:p>
            <a:pPr marL="0" indent="0">
              <a:buFontTx/>
              <a:buNone/>
            </a:pPr>
            <a:endParaRPr lang="hu-HU" sz="2400" b="0" kern="0" dirty="0" smtClean="0"/>
          </a:p>
          <a:p>
            <a:pPr marL="0" indent="0">
              <a:buFontTx/>
              <a:buNone/>
            </a:pPr>
            <a:r>
              <a:rPr lang="hu-HU" sz="2400" b="0" kern="0" dirty="0" smtClean="0"/>
              <a:t>	</a:t>
            </a:r>
            <a:endParaRPr lang="hu-HU" sz="2400" b="0" kern="0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64735"/>
              </p:ext>
            </p:extLst>
          </p:nvPr>
        </p:nvGraphicFramePr>
        <p:xfrm>
          <a:off x="2987824" y="1772816"/>
          <a:ext cx="5184575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15"/>
                <a:gridCol w="1036915"/>
                <a:gridCol w="1036915"/>
                <a:gridCol w="1036915"/>
                <a:gridCol w="103691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25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584" y="274638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Lista –</a:t>
            </a:r>
            <a:br>
              <a:rPr lang="hu-HU" kern="0" dirty="0" smtClean="0"/>
            </a:br>
            <a:r>
              <a:rPr lang="hu-HU" sz="4000" kern="0" dirty="0" smtClean="0"/>
              <a:t>megvalósítás közvetlen eléréssel</a:t>
            </a:r>
            <a:endParaRPr lang="hu-HU" sz="4000" kern="0" dirty="0"/>
          </a:p>
        </p:txBody>
      </p:sp>
    </p:spTree>
    <p:extLst>
      <p:ext uri="{BB962C8B-B14F-4D97-AF65-F5344CB8AC3E}">
        <p14:creationId xmlns:p14="http://schemas.microsoft.com/office/powerpoint/2010/main" val="26827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1475656" y="2636912"/>
            <a:ext cx="7560840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b="0" kern="0" dirty="0" smtClean="0"/>
              <a:t>Cél: átméretezés minél ritkábban kelljen!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Tömb méret = kapacitás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Ha tele van a tömb duplázzuk meg a kapacitást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Ha negyedére csökken felezzük meg a kapacitást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Így nem kell mindig az egész tömböt másolni</a:t>
            </a:r>
          </a:p>
          <a:p>
            <a:pPr marL="0" indent="0">
              <a:buFontTx/>
              <a:buNone/>
            </a:pPr>
            <a:endParaRPr lang="hu-HU" sz="2800" b="0" kern="0" dirty="0" smtClean="0"/>
          </a:p>
          <a:p>
            <a:pPr marL="0" indent="0">
              <a:buFontTx/>
              <a:buNone/>
            </a:pPr>
            <a:r>
              <a:rPr lang="hu-HU" sz="2800" b="0" kern="0" dirty="0" smtClean="0"/>
              <a:t>	</a:t>
            </a:r>
            <a:endParaRPr lang="hu-HU" sz="2800" b="0" kern="0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903994"/>
              </p:ext>
            </p:extLst>
          </p:nvPr>
        </p:nvGraphicFramePr>
        <p:xfrm>
          <a:off x="755576" y="1761376"/>
          <a:ext cx="828092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25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 smtClean="0"/>
                        <a:t>nil</a:t>
                      </a:r>
                      <a:endParaRPr lang="hu-H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 smtClean="0"/>
                        <a:t>nil</a:t>
                      </a:r>
                      <a:endParaRPr lang="hu-H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 smtClean="0"/>
                        <a:t>nil</a:t>
                      </a:r>
                      <a:endParaRPr lang="hu-HU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85826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/>
                <a:gridCol w="1026300"/>
                <a:gridCol w="1026300"/>
                <a:gridCol w="10263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sz="4000" dirty="0" smtClean="0"/>
              <a:t>megvalósítás</a:t>
            </a:r>
            <a:r>
              <a:rPr lang="hu-HU" sz="4000" dirty="0"/>
              <a:t> közvetlen eléréssel</a:t>
            </a:r>
          </a:p>
        </p:txBody>
      </p:sp>
    </p:spTree>
    <p:extLst>
      <p:ext uri="{BB962C8B-B14F-4D97-AF65-F5344CB8AC3E}">
        <p14:creationId xmlns:p14="http://schemas.microsoft.com/office/powerpoint/2010/main" val="39569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dirty="0" smtClean="0"/>
              <a:t>láncolt listás megvalósítás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115616" y="1700808"/>
            <a:ext cx="8028384" cy="4133726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Minden kulcs mellé mutatókat tárolunk a következő/megelőző elemre</a:t>
            </a:r>
          </a:p>
          <a:p>
            <a:pPr marL="0" indent="0">
              <a:buNone/>
            </a:pPr>
            <a:r>
              <a:rPr lang="hu-HU" sz="2400" b="0" dirty="0" smtClean="0"/>
              <a:t>(nem feltétlenül vannak egyazon memóriaterületen)</a:t>
            </a:r>
          </a:p>
          <a:p>
            <a:r>
              <a:rPr lang="hu-HU" sz="2400" b="0" dirty="0" smtClean="0"/>
              <a:t>Egyszeresen láncolt lista: csak a következő elemre mutat</a:t>
            </a:r>
            <a:endParaRPr lang="hu-HU" sz="2400" b="0" dirty="0"/>
          </a:p>
          <a:p>
            <a:r>
              <a:rPr lang="hu-HU" sz="2400" b="0" dirty="0" smtClean="0"/>
              <a:t>Kétszeresen láncolt lista: minden kulcshoz két mutató, következő és megelőző elemre</a:t>
            </a:r>
          </a:p>
          <a:p>
            <a:r>
              <a:rPr lang="hu-HU" sz="2400" b="0" dirty="0" smtClean="0"/>
              <a:t>ciklikus lista: utolsó elemre rákövetkezője az első elem</a:t>
            </a:r>
          </a:p>
          <a:p>
            <a:r>
              <a:rPr lang="hu-HU" sz="2400" b="0" dirty="0" smtClean="0"/>
              <a:t>őrszem: egy </a:t>
            </a:r>
            <a:r>
              <a:rPr lang="hu-HU" sz="2400" b="0" dirty="0" err="1" smtClean="0"/>
              <a:t>nil</a:t>
            </a:r>
            <a:r>
              <a:rPr lang="hu-HU" sz="2400" b="0" dirty="0" smtClean="0"/>
              <a:t> elem ami mindig a lista elejére (fej) mutat</a:t>
            </a: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4112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dirty="0" smtClean="0"/>
              <a:t>láncolt listás megvalósítás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" y="1918840"/>
            <a:ext cx="9082028" cy="40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dirty="0" smtClean="0"/>
              <a:t>láncolt listás megvalósítás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4" y="1695450"/>
            <a:ext cx="9181304" cy="43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10268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/>
                <a:gridCol w="1026300"/>
                <a:gridCol w="1026300"/>
                <a:gridCol w="10263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258888" y="2780928"/>
            <a:ext cx="7427912" cy="30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800" b="0" kern="0" dirty="0" smtClean="0"/>
              <a:t>	ÉRTÉK(H,i)	</a:t>
            </a:r>
            <a:r>
              <a:rPr lang="hu-HU" sz="2800" b="0" i="1" kern="0" dirty="0" smtClean="0"/>
              <a:t>O</a:t>
            </a:r>
            <a:r>
              <a:rPr lang="hu-HU" sz="2800" b="0" kern="0" dirty="0" smtClean="0"/>
              <a:t>(</a:t>
            </a:r>
            <a:r>
              <a:rPr lang="hu-HU" sz="2800" b="0" i="1" kern="0" dirty="0" smtClean="0"/>
              <a:t>n</a:t>
            </a:r>
            <a:r>
              <a:rPr lang="hu-HU" sz="2800" b="0" kern="0" dirty="0" smtClean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	KERES(H,k)	</a:t>
            </a:r>
            <a:r>
              <a:rPr lang="hu-HU" sz="2800" b="0" i="1" kern="0" dirty="0" smtClean="0"/>
              <a:t>O</a:t>
            </a:r>
            <a:r>
              <a:rPr lang="hu-HU" sz="2800" b="0" kern="0" dirty="0" smtClean="0"/>
              <a:t>(</a:t>
            </a:r>
            <a:r>
              <a:rPr lang="hu-HU" sz="2800" b="0" i="1" kern="0" dirty="0" smtClean="0"/>
              <a:t>n</a:t>
            </a:r>
            <a:r>
              <a:rPr lang="hu-HU" sz="2800" b="0" kern="0" dirty="0" smtClean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</a:t>
            </a:r>
            <a:r>
              <a:rPr lang="hu-HU" sz="2800" b="0" kern="0" dirty="0" smtClean="0"/>
              <a:t>BESZÚR(H,k,i)	=ÉRTÉK()+</a:t>
            </a:r>
            <a:r>
              <a:rPr lang="hu-HU" sz="2800" b="0" i="1" kern="0" dirty="0" smtClean="0"/>
              <a:t>O</a:t>
            </a:r>
            <a:r>
              <a:rPr lang="hu-HU" sz="2800" b="0" kern="0" dirty="0" smtClean="0"/>
              <a:t>(1)</a:t>
            </a:r>
          </a:p>
          <a:p>
            <a:pPr marL="0" indent="0">
              <a:buNone/>
            </a:pPr>
            <a:r>
              <a:rPr lang="hu-HU" sz="2800" b="0" kern="0" dirty="0" smtClean="0"/>
              <a:t>	TÖRÖL(H,k)</a:t>
            </a:r>
            <a:r>
              <a:rPr lang="hu-HU" sz="2800" b="0" kern="0" dirty="0"/>
              <a:t>	=ÉRTÉK()+</a:t>
            </a:r>
            <a:r>
              <a:rPr lang="hu-HU" sz="2800" b="0" i="1" kern="0" dirty="0"/>
              <a:t>O</a:t>
            </a:r>
            <a:r>
              <a:rPr lang="hu-HU" sz="2800" b="0" kern="0" dirty="0"/>
              <a:t>(1)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	</a:t>
            </a:r>
            <a:endParaRPr lang="hu-HU" sz="2800" b="0" kern="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sz="4000" dirty="0" smtClean="0"/>
              <a:t>megvalósítás</a:t>
            </a:r>
            <a:r>
              <a:rPr lang="hu-HU" sz="4000" dirty="0"/>
              <a:t> közvetlen eléréssel</a:t>
            </a:r>
          </a:p>
        </p:txBody>
      </p:sp>
    </p:spTree>
    <p:extLst>
      <p:ext uri="{BB962C8B-B14F-4D97-AF65-F5344CB8AC3E}">
        <p14:creationId xmlns:p14="http://schemas.microsoft.com/office/powerpoint/2010/main" val="2800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megvalósítások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Közvetlen elérésű megvalósítás:</a:t>
            </a:r>
          </a:p>
          <a:p>
            <a:r>
              <a:rPr lang="hu-HU" b="0" dirty="0" smtClean="0"/>
              <a:t>ÉRTÉK() konstans idejű</a:t>
            </a:r>
          </a:p>
          <a:p>
            <a:r>
              <a:rPr lang="hu-HU" b="0" dirty="0" smtClean="0"/>
              <a:t>módosító műveletek lassúak</a:t>
            </a:r>
          </a:p>
          <a:p>
            <a:pPr marL="0" indent="0">
              <a:buNone/>
            </a:pPr>
            <a:r>
              <a:rPr lang="hu-HU" b="0" dirty="0" smtClean="0"/>
              <a:t>Láncolt listás megvalósítás:</a:t>
            </a:r>
          </a:p>
          <a:p>
            <a:r>
              <a:rPr lang="hu-HU" b="0" dirty="0"/>
              <a:t>módosító műveletek </a:t>
            </a:r>
            <a:r>
              <a:rPr lang="hu-HU" b="0" dirty="0" smtClean="0"/>
              <a:t>gyorsak</a:t>
            </a:r>
          </a:p>
          <a:p>
            <a:r>
              <a:rPr lang="hu-HU" b="0" dirty="0" smtClean="0"/>
              <a:t>sok memória kell a mutatóknak</a:t>
            </a:r>
            <a:endParaRPr lang="hu-HU" b="0" dirty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978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dirty="0" smtClean="0"/>
              <a:t>JAVA megvalósítások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700808"/>
            <a:ext cx="7427912" cy="424914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java.util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.*;</a:t>
            </a:r>
          </a:p>
          <a:p>
            <a:pPr marL="0" indent="0">
              <a:buNone/>
            </a:pPr>
            <a:endParaRPr lang="hu-HU" sz="2800" b="0" dirty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List&lt;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 err="1" smtClean="0">
                <a:solidFill>
                  <a:srgbClr val="6A3E3E"/>
                </a:solidFill>
                <a:latin typeface="Consolas"/>
              </a:rPr>
              <a:t>al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800" b="0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List&lt;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 err="1">
                <a:solidFill>
                  <a:srgbClr val="6A3E3E"/>
                </a:solidFill>
                <a:latin typeface="Consolas"/>
              </a:rPr>
              <a:t>ll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LinkedList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endParaRPr lang="hu-HU" sz="2800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242574"/>
            <a:ext cx="5075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interface</a:t>
            </a:r>
            <a:r>
              <a:rPr lang="hu-HU" sz="1600" dirty="0" smtClean="0"/>
              <a:t> ami definiálja a szükséges Lista műveleteket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72200" y="4581128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különböző megvalósítások</a:t>
            </a:r>
            <a:endParaRPr lang="hu-HU" sz="1600" dirty="0"/>
          </a:p>
        </p:txBody>
      </p:sp>
      <p:cxnSp>
        <p:nvCxnSpPr>
          <p:cNvPr id="7" name="Egyenes összekötő nyíllal 6"/>
          <p:cNvCxnSpPr>
            <a:stCxn id="4" idx="0"/>
          </p:cNvCxnSpPr>
          <p:nvPr/>
        </p:nvCxnSpPr>
        <p:spPr bwMode="auto">
          <a:xfrm flipH="1" flipV="1">
            <a:off x="2339752" y="3861048"/>
            <a:ext cx="665506" cy="38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/>
          <p:cNvCxnSpPr>
            <a:stCxn id="5" idx="0"/>
          </p:cNvCxnSpPr>
          <p:nvPr/>
        </p:nvCxnSpPr>
        <p:spPr bwMode="auto">
          <a:xfrm flipH="1" flipV="1">
            <a:off x="6804248" y="3861048"/>
            <a:ext cx="86814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21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8676456" cy="434975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Consolas"/>
              </a:rPr>
              <a:t>test_list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(List&lt;Object&gt; </a:t>
            </a:r>
            <a:r>
              <a:rPr lang="en-US" sz="2400" b="0" dirty="0">
                <a:solidFill>
                  <a:srgbClr val="6A3E3E"/>
                </a:solidFill>
                <a:latin typeface="Consolas"/>
              </a:rPr>
              <a:t>l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7F0055"/>
                </a:solidFill>
                <a:latin typeface="Consolas"/>
              </a:rPr>
              <a:t>long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=0;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&lt;100000;++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2400" b="0" dirty="0" err="1" smtClean="0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(0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insert</a:t>
            </a:r>
            <a:r>
              <a:rPr lang="hu-HU" sz="2400" b="0" i="1" dirty="0" smtClean="0">
                <a:solidFill>
                  <a:srgbClr val="2A00FF"/>
                </a:solidFill>
                <a:latin typeface="Consolas"/>
              </a:rPr>
              <a:t>:"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+</a:t>
            </a:r>
          </a:p>
          <a:p>
            <a:pPr marL="0" indent="0">
              <a:buNone/>
            </a:pP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             (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System.currentTimeMillis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)+</a:t>
            </a:r>
            <a:r>
              <a:rPr lang="hu-HU" sz="24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 smtClean="0">
                <a:solidFill>
                  <a:srgbClr val="2A00FF"/>
                </a:solidFill>
                <a:latin typeface="Consolas"/>
              </a:rPr>
              <a:t>ms</a:t>
            </a:r>
            <a:r>
              <a:rPr lang="hu-HU" sz="24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hu-HU" sz="24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400" b="0" dirty="0" smtClean="0">
                <a:solidFill>
                  <a:srgbClr val="6A3E3E"/>
                </a:solidFill>
                <a:latin typeface="Consolas"/>
              </a:rPr>
              <a:t>	t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=0;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.size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();++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2400" b="0" dirty="0" err="1" smtClean="0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.get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get</a:t>
            </a:r>
            <a:r>
              <a:rPr lang="hu-HU" sz="2400" b="0" i="1" dirty="0" smtClean="0">
                <a:solidFill>
                  <a:srgbClr val="2A00FF"/>
                </a:solidFill>
                <a:latin typeface="Consolas"/>
              </a:rPr>
              <a:t>:"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+</a:t>
            </a:r>
          </a:p>
          <a:p>
            <a:pPr marL="0" indent="0">
              <a:buNone/>
            </a:pP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             (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System.currentTimeMillis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)+</a:t>
            </a:r>
            <a:r>
              <a:rPr lang="hu-HU" sz="24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ms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hu-HU" sz="24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22539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63688" y="1628800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test_</a:t>
            </a:r>
            <a:r>
              <a:rPr lang="hu-HU" sz="2400" i="1" dirty="0" err="1" smtClean="0">
                <a:solidFill>
                  <a:srgbClr val="000000"/>
                </a:solidFill>
                <a:latin typeface="Consolas"/>
              </a:rPr>
              <a:t>list</a:t>
            </a:r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i="1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&lt;&gt;());</a:t>
            </a: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insert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Consolas"/>
              </a:rPr>
              <a:t>1042ms</a:t>
            </a:r>
            <a:endParaRPr lang="hu-HU" sz="2400" dirty="0">
              <a:solidFill>
                <a:srgbClr val="000000"/>
              </a:solidFill>
              <a:latin typeface="Consolas"/>
            </a:endParaRP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get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Consolas"/>
              </a:rPr>
              <a:t>2ms</a:t>
            </a:r>
            <a:endParaRPr lang="hu-HU" sz="2400" dirty="0">
              <a:solidFill>
                <a:srgbClr val="000000"/>
              </a:solidFill>
              <a:latin typeface="Consolas"/>
            </a:endParaRPr>
          </a:p>
          <a:p>
            <a:endParaRPr lang="hu-HU" sz="2400" i="1" dirty="0" smtClean="0">
              <a:solidFill>
                <a:srgbClr val="000000"/>
              </a:solidFill>
              <a:latin typeface="Consolas"/>
            </a:endParaRPr>
          </a:p>
          <a:p>
            <a:endParaRPr lang="hu-HU" sz="2400" i="1" dirty="0" smtClean="0">
              <a:solidFill>
                <a:srgbClr val="000000"/>
              </a:solidFill>
              <a:latin typeface="Consolas"/>
            </a:endParaRPr>
          </a:p>
          <a:p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test_</a:t>
            </a:r>
            <a:r>
              <a:rPr lang="hu-HU" sz="2400" i="1" dirty="0" err="1" smtClean="0">
                <a:solidFill>
                  <a:srgbClr val="000000"/>
                </a:solidFill>
                <a:latin typeface="Consolas"/>
              </a:rPr>
              <a:t>list</a:t>
            </a:r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i="1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LinkedList</a:t>
            </a:r>
            <a:r>
              <a:rPr lang="hu-HU" sz="2400" i="1" dirty="0" smtClean="0">
                <a:solidFill>
                  <a:srgbClr val="000000"/>
                </a:solidFill>
                <a:latin typeface="Consolas"/>
              </a:rPr>
              <a:t>&lt;&gt;());</a:t>
            </a:r>
          </a:p>
          <a:p>
            <a:r>
              <a:rPr lang="hu-HU" sz="2400" dirty="0" err="1" smtClean="0">
                <a:solidFill>
                  <a:srgbClr val="000000"/>
                </a:solidFill>
                <a:latin typeface="Consolas"/>
              </a:rPr>
              <a:t>insert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Consolas"/>
              </a:rPr>
              <a:t>5ms</a:t>
            </a:r>
            <a:endParaRPr lang="hu-HU" sz="2400" dirty="0">
              <a:solidFill>
                <a:srgbClr val="000000"/>
              </a:solidFill>
              <a:latin typeface="Consolas"/>
            </a:endParaRP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get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</a:t>
            </a:r>
            <a:r>
              <a:rPr lang="hu-HU" sz="2400" dirty="0" smtClean="0">
                <a:solidFill>
                  <a:srgbClr val="000000"/>
                </a:solidFill>
                <a:latin typeface="Consolas"/>
              </a:rPr>
              <a:t>4157ms</a:t>
            </a:r>
            <a:endParaRPr lang="hu-HU" sz="2400" i="1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754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Adatszerkezetek</a:t>
            </a:r>
            <a:endParaRPr lang="hu-HU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212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megvalósítások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Tömböket (</a:t>
            </a:r>
            <a:r>
              <a:rPr lang="hu-HU" sz="2400" b="0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[100000</a:t>
            </a: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];</a:t>
            </a:r>
            <a:r>
              <a:rPr lang="hu-HU" b="0" dirty="0" smtClean="0"/>
              <a:t>) is lehet, de csak akkor érdemes használni ha fix a méret</a:t>
            </a:r>
          </a:p>
          <a:p>
            <a:r>
              <a:rPr lang="hu-HU" b="0" dirty="0" smtClean="0"/>
              <a:t>Általában </a:t>
            </a:r>
            <a:r>
              <a:rPr lang="hu-HU" b="0" dirty="0" err="1" smtClean="0"/>
              <a:t>ArrayList</a:t>
            </a:r>
            <a:r>
              <a:rPr lang="hu-HU" b="0" dirty="0" smtClean="0"/>
              <a:t> gyorsabb és kevesebb memóriát igényel</a:t>
            </a:r>
          </a:p>
          <a:p>
            <a:r>
              <a:rPr lang="hu-HU" b="0" dirty="0" smtClean="0"/>
              <a:t>DE ha a módosító műveletek vannak többségben válasszuk a </a:t>
            </a:r>
            <a:r>
              <a:rPr lang="hu-HU" b="0" dirty="0" err="1" smtClean="0"/>
              <a:t>LinkedList-et</a:t>
            </a:r>
            <a:r>
              <a:rPr lang="hu-HU" b="0" dirty="0" smtClean="0"/>
              <a:t>!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537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Iterátorok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556792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Az </a:t>
            </a:r>
            <a:r>
              <a:rPr lang="hu-HU" sz="2800" b="0" dirty="0" err="1" smtClean="0"/>
              <a:t>iterátor</a:t>
            </a:r>
            <a:r>
              <a:rPr lang="hu-HU" sz="2800" b="0" dirty="0" smtClean="0"/>
              <a:t> egy mutató az adatszerkezet egy elemére. Lista esetében előre(hátra) léptethetjük.</a:t>
            </a:r>
          </a:p>
          <a:p>
            <a:pPr marL="0" indent="0">
              <a:buNone/>
            </a:pPr>
            <a:r>
              <a:rPr lang="hu-HU" sz="2400" b="0" dirty="0" smtClean="0"/>
              <a:t>JAVA: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	List&lt;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Iterator</a:t>
            </a: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18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.iterator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1800" b="0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800" b="0" dirty="0" err="1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.hasNext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()){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1800" b="0" dirty="0" err="1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.next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	}</a:t>
            </a:r>
            <a:endParaRPr lang="hu-HU" sz="18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400" b="0" dirty="0" smtClean="0"/>
              <a:t>vagy összes elem bejárása:</a:t>
            </a:r>
            <a:endParaRPr lang="hu-HU" sz="2400" b="0" dirty="0"/>
          </a:p>
          <a:p>
            <a:pPr marL="0" indent="0">
              <a:buNone/>
            </a:pPr>
            <a:r>
              <a:rPr lang="hu-HU" sz="1800" b="0" dirty="0" smtClean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1800" b="0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800" b="0" dirty="0" err="1" smtClean="0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800" b="0" dirty="0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b="0" dirty="0" smtClean="0">
                <a:solidFill>
                  <a:srgbClr val="6A3E3E"/>
                </a:solidFill>
                <a:latin typeface="Consolas"/>
              </a:rPr>
              <a:t>		s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18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800" b="0" dirty="0" err="1">
                <a:solidFill>
                  <a:srgbClr val="2A00FF"/>
                </a:solidFill>
                <a:latin typeface="Consolas"/>
              </a:rPr>
              <a:t>hi</a:t>
            </a:r>
            <a:r>
              <a:rPr lang="hu-HU" sz="18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2400" dirty="0" smtClean="0"/>
              <a:t>	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1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 smtClean="0"/>
              <a:t>Verem és </a:t>
            </a:r>
            <a:r>
              <a:rPr lang="hu-HU" cap="small" dirty="0"/>
              <a:t>Sor </a:t>
            </a:r>
          </a:p>
        </p:txBody>
      </p:sp>
    </p:spTree>
    <p:extLst>
      <p:ext uri="{BB962C8B-B14F-4D97-AF65-F5344CB8AC3E}">
        <p14:creationId xmlns:p14="http://schemas.microsoft.com/office/powerpoint/2010/main" val="11881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 smtClean="0"/>
              <a:t>Verem(</a:t>
            </a:r>
            <a:r>
              <a:rPr lang="hu-HU" dirty="0" err="1" smtClean="0"/>
              <a:t>Stack</a:t>
            </a:r>
            <a:r>
              <a:rPr lang="hu-HU" dirty="0" smtClean="0"/>
              <a:t>) és </a:t>
            </a:r>
            <a:r>
              <a:rPr lang="hu-HU" dirty="0"/>
              <a:t>Sor </a:t>
            </a:r>
            <a:r>
              <a:rPr lang="hu-HU" dirty="0" smtClean="0"/>
              <a:t>(</a:t>
            </a:r>
            <a:r>
              <a:rPr lang="hu-HU" dirty="0" err="1" smtClean="0"/>
              <a:t>Queue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Olyan listák ahol a beszúrás és törlés csak meghatározott pozícióban történhet.</a:t>
            </a:r>
          </a:p>
          <a:p>
            <a:r>
              <a:rPr lang="hu-HU" sz="2800" b="0" dirty="0"/>
              <a:t>Verem: legutoljára beszúrt elemet vehetjük csak ki (</a:t>
            </a:r>
            <a:r>
              <a:rPr lang="hu-HU" sz="2800" b="0" dirty="0" err="1"/>
              <a:t>last-in</a:t>
            </a:r>
            <a:r>
              <a:rPr lang="hu-HU" sz="2800" b="0" dirty="0"/>
              <a:t>, </a:t>
            </a:r>
            <a:r>
              <a:rPr lang="hu-HU" sz="2800" b="0" dirty="0" err="1"/>
              <a:t>first-out</a:t>
            </a:r>
            <a:r>
              <a:rPr lang="hu-HU" sz="2800" b="0" dirty="0"/>
              <a:t> = LIFO)</a:t>
            </a:r>
          </a:p>
          <a:p>
            <a:r>
              <a:rPr lang="hu-HU" sz="2800" b="0" dirty="0" smtClean="0"/>
              <a:t>Sor: legrégebbi elemet vehetjük csak ki (</a:t>
            </a:r>
            <a:r>
              <a:rPr lang="hu-HU" sz="2800" b="0" dirty="0" err="1" smtClean="0"/>
              <a:t>first-in</a:t>
            </a:r>
            <a:r>
              <a:rPr lang="hu-HU" sz="2800" b="0" dirty="0" smtClean="0"/>
              <a:t>, </a:t>
            </a:r>
            <a:r>
              <a:rPr lang="hu-HU" sz="2800" b="0" dirty="0" err="1" smtClean="0"/>
              <a:t>first-out</a:t>
            </a:r>
            <a:r>
              <a:rPr lang="hu-HU" sz="2800" b="0" dirty="0" smtClean="0"/>
              <a:t> = FIFO)</a:t>
            </a:r>
          </a:p>
          <a:p>
            <a:pPr marL="0" indent="0">
              <a:buNone/>
            </a:pPr>
            <a:endParaRPr lang="hu-HU" sz="2800" b="0" dirty="0" smtClean="0"/>
          </a:p>
          <a:p>
            <a:pPr marL="0" indent="0">
              <a:buNone/>
            </a:pPr>
            <a:r>
              <a:rPr lang="hu-HU" sz="2800" b="0" dirty="0" smtClean="0"/>
              <a:t>Speciális műveletigény miatt hatékonyabb (</a:t>
            </a:r>
            <a:r>
              <a:rPr lang="hu-HU" sz="2800" b="0" dirty="0" err="1" smtClean="0"/>
              <a:t>spec</a:t>
            </a:r>
            <a:r>
              <a:rPr lang="hu-HU" sz="2800" b="0" dirty="0" smtClean="0"/>
              <a:t>) megvalósítások!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3690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 smtClean="0"/>
              <a:t>Verem(</a:t>
            </a:r>
            <a:r>
              <a:rPr lang="hu-HU" dirty="0" err="1" smtClean="0"/>
              <a:t>Stack</a:t>
            </a:r>
            <a:r>
              <a:rPr lang="hu-HU" dirty="0" smtClean="0"/>
              <a:t>) és </a:t>
            </a:r>
            <a:r>
              <a:rPr lang="hu-HU" dirty="0"/>
              <a:t>Sor </a:t>
            </a:r>
            <a:r>
              <a:rPr lang="hu-HU" dirty="0" smtClean="0"/>
              <a:t>(</a:t>
            </a:r>
            <a:r>
              <a:rPr lang="hu-HU" dirty="0" err="1" smtClean="0"/>
              <a:t>Queue</a:t>
            </a:r>
            <a:r>
              <a:rPr lang="hu-HU" dirty="0"/>
              <a:t>)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Image result for stack que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56" y="1443828"/>
            <a:ext cx="7238185" cy="31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tack of pl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0" y="4461025"/>
            <a:ext cx="2177404" cy="2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que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41" y="4776250"/>
            <a:ext cx="2771800" cy="20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Verem 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960" y="4149080"/>
            <a:ext cx="4474840" cy="180087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Fordítsunk meg egy szót:</a:t>
            </a:r>
          </a:p>
          <a:p>
            <a:pPr marL="0" indent="0">
              <a:buNone/>
            </a:pPr>
            <a:r>
              <a:rPr lang="hu-HU" b="0" dirty="0" smtClean="0"/>
              <a:t>	alga → </a:t>
            </a:r>
            <a:r>
              <a:rPr lang="hu-HU" b="0" dirty="0" err="1" smtClean="0"/>
              <a:t>agla</a:t>
            </a:r>
            <a:endParaRPr lang="hu-HU" b="0" dirty="0"/>
          </a:p>
        </p:txBody>
      </p:sp>
      <p:pic>
        <p:nvPicPr>
          <p:cNvPr id="8194" name="Picture 2" descr="Image result for 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55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r="58729" b="68104"/>
          <a:stretch/>
        </p:blipFill>
        <p:spPr bwMode="auto">
          <a:xfrm>
            <a:off x="3635896" y="1685530"/>
            <a:ext cx="5433071" cy="14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79063" b="85001"/>
          <a:stretch/>
        </p:blipFill>
        <p:spPr bwMode="auto">
          <a:xfrm>
            <a:off x="899591" y="4437112"/>
            <a:ext cx="2736305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Megvalósítás fix méretű tömbbel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" y="2662461"/>
            <a:ext cx="9159662" cy="32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4288" y="1600200"/>
            <a:ext cx="1522512" cy="4349750"/>
          </a:xfrm>
        </p:spPr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O</a:t>
            </a:r>
            <a:r>
              <a:rPr lang="hu-HU" dirty="0" smtClean="0"/>
              <a:t>(1)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8152"/>
            <a:ext cx="487569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 bwMode="auto">
          <a:xfrm flipH="1" flipV="1">
            <a:off x="5148064" y="2492896"/>
            <a:ext cx="1872208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gyenes összekötő nyíllal 7"/>
          <p:cNvCxnSpPr/>
          <p:nvPr/>
        </p:nvCxnSpPr>
        <p:spPr bwMode="auto">
          <a:xfrm flipH="1">
            <a:off x="5148064" y="3645024"/>
            <a:ext cx="187220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gyenes összekötő nyíllal 9"/>
          <p:cNvCxnSpPr/>
          <p:nvPr/>
        </p:nvCxnSpPr>
        <p:spPr bwMode="auto">
          <a:xfrm flipH="1">
            <a:off x="5652120" y="3645024"/>
            <a:ext cx="1368152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 alkalmazások</a:t>
            </a:r>
            <a:endParaRPr lang="hu-HU" dirty="0"/>
          </a:p>
        </p:txBody>
      </p:sp>
      <p:pic>
        <p:nvPicPr>
          <p:cNvPr id="11266" name="Picture 2" descr="https://qph.ec.quoracdn.net/main-qimg-4c2ec933d908d2c74c81c5570378f87d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694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rinter que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Image result for printer que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Image result for printer que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74" name="Picture 10" descr="Image result for printer que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40" y="3501007"/>
            <a:ext cx="7717976" cy="26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912" cy="1143000"/>
          </a:xfrm>
        </p:spPr>
        <p:txBody>
          <a:bodyPr/>
          <a:lstStyle/>
          <a:p>
            <a:r>
              <a:rPr lang="hu-HU" dirty="0" smtClean="0"/>
              <a:t>Sor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152128"/>
            <a:ext cx="888458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Adatszerkezetek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 algn="just">
              <a:buNone/>
            </a:pPr>
            <a:r>
              <a:rPr lang="hu-HU" b="0" dirty="0"/>
              <a:t>Az </a:t>
            </a:r>
            <a:r>
              <a:rPr lang="hu-HU" i="1" dirty="0"/>
              <a:t>adatszerkezet </a:t>
            </a:r>
            <a:r>
              <a:rPr lang="hu-HU" b="0" dirty="0"/>
              <a:t>adatok tárolására </a:t>
            </a:r>
            <a:r>
              <a:rPr lang="hu-HU" b="0" dirty="0" smtClean="0"/>
              <a:t>és szervezésére </a:t>
            </a:r>
            <a:r>
              <a:rPr lang="hu-HU" b="0" dirty="0"/>
              <a:t>szolgáló módszer, amely </a:t>
            </a:r>
            <a:r>
              <a:rPr lang="hu-HU" b="0" dirty="0" smtClean="0"/>
              <a:t>lehetővé </a:t>
            </a:r>
            <a:r>
              <a:rPr lang="hu-HU" b="0" dirty="0"/>
              <a:t>teszi a </a:t>
            </a:r>
            <a:r>
              <a:rPr lang="hu-HU" b="0" dirty="0" smtClean="0"/>
              <a:t>hatékony hozzáférést </a:t>
            </a:r>
            <a:r>
              <a:rPr lang="hu-HU" b="0" dirty="0"/>
              <a:t>és </a:t>
            </a:r>
            <a:r>
              <a:rPr lang="hu-HU" b="0" dirty="0" smtClean="0"/>
              <a:t>módosításokat.</a:t>
            </a:r>
          </a:p>
          <a:p>
            <a:pPr marL="0" indent="0" algn="just">
              <a:buNone/>
            </a:pPr>
            <a:endParaRPr lang="hu-HU" sz="2800" b="0" dirty="0"/>
          </a:p>
          <a:p>
            <a:pPr algn="just"/>
            <a:r>
              <a:rPr lang="hu-HU" b="0" dirty="0" smtClean="0"/>
              <a:t>Az algoritmushoz válasszunk adatszerkezetet!</a:t>
            </a:r>
          </a:p>
          <a:p>
            <a:pPr algn="just"/>
            <a:r>
              <a:rPr lang="hu-HU" b="0" dirty="0" smtClean="0"/>
              <a:t>Sőt van az algoritmus a megfelelő adatszerkezeten alapul.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Sor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7774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876256" y="1628800"/>
            <a:ext cx="1522512" cy="4349750"/>
          </a:xfrm>
        </p:spPr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O</a:t>
            </a:r>
            <a:r>
              <a:rPr lang="hu-HU" dirty="0" smtClean="0"/>
              <a:t>(1)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 bwMode="auto">
          <a:xfrm flipH="1" flipV="1">
            <a:off x="4860032" y="2780928"/>
            <a:ext cx="1872208" cy="892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Egyenes összekötő nyíllal 6"/>
          <p:cNvCxnSpPr/>
          <p:nvPr/>
        </p:nvCxnSpPr>
        <p:spPr bwMode="auto">
          <a:xfrm flipH="1">
            <a:off x="4572000" y="3673624"/>
            <a:ext cx="2160240" cy="1123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67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 smtClean="0"/>
              <a:t>Prioritási </a:t>
            </a:r>
            <a:r>
              <a:rPr lang="hu-HU" cap="small" dirty="0"/>
              <a:t>Sor </a:t>
            </a:r>
          </a:p>
        </p:txBody>
      </p:sp>
    </p:spTree>
    <p:extLst>
      <p:ext uri="{BB962C8B-B14F-4D97-AF65-F5344CB8AC3E}">
        <p14:creationId xmlns:p14="http://schemas.microsoft.com/office/powerpoint/2010/main" val="1299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(elsőbbségi) sor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Kulcsok érkezése sorrendje lényegtelen mindig maximális (minimális) elemet akarjuk kivenni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Műveletek:</a:t>
            </a:r>
          </a:p>
          <a:p>
            <a:pPr marL="0" indent="0">
              <a:buNone/>
            </a:pPr>
            <a:r>
              <a:rPr lang="hu-HU" b="0" dirty="0" smtClean="0"/>
              <a:t>	BESZÚR(H,k)</a:t>
            </a:r>
          </a:p>
          <a:p>
            <a:pPr marL="0" indent="0">
              <a:buNone/>
            </a:pPr>
            <a:r>
              <a:rPr lang="hu-HU" b="0" dirty="0" smtClean="0"/>
              <a:t>	MAX(H)</a:t>
            </a:r>
          </a:p>
          <a:p>
            <a:pPr marL="0" indent="0">
              <a:buNone/>
            </a:pPr>
            <a:r>
              <a:rPr lang="hu-HU" b="0" dirty="0" smtClean="0"/>
              <a:t>	KIVESZ-MAX(H)</a:t>
            </a:r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6441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sor hatékony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A </a:t>
            </a:r>
            <a:r>
              <a:rPr lang="hu-HU" dirty="0" smtClean="0"/>
              <a:t>kupac</a:t>
            </a:r>
            <a:r>
              <a:rPr lang="hu-HU" b="0" dirty="0" smtClean="0"/>
              <a:t> (</a:t>
            </a:r>
            <a:r>
              <a:rPr lang="hu-HU" b="0" dirty="0" err="1" smtClean="0"/>
              <a:t>heap</a:t>
            </a:r>
            <a:r>
              <a:rPr lang="hu-HU" b="0" dirty="0" smtClean="0"/>
              <a:t>) egy hatékony megvalósítása a prioritási sor absztrakt adatszerkezetnek.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A kupac egy bináris fa, amelynek minden csúcsa legalább akkora, mint gyerekei → maximális elem a gyökérben van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4362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Kupac</a:t>
            </a:r>
            <a:endParaRPr lang="hu-H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0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6412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https://visualgo.net/en/heap</a:t>
            </a:r>
          </a:p>
        </p:txBody>
      </p:sp>
    </p:spTree>
    <p:extLst>
      <p:ext uri="{BB962C8B-B14F-4D97-AF65-F5344CB8AC3E}">
        <p14:creationId xmlns:p14="http://schemas.microsoft.com/office/powerpoint/2010/main" val="28590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10507" cy="1143000"/>
          </a:xfrm>
        </p:spPr>
        <p:txBody>
          <a:bodyPr/>
          <a:lstStyle/>
          <a:p>
            <a:r>
              <a:rPr lang="hu-HU" dirty="0" smtClean="0"/>
              <a:t>Kupac tömbös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24" y="1124744"/>
            <a:ext cx="92219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17232"/>
            <a:ext cx="1628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609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9587"/>
            <a:ext cx="2171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0"/>
            <a:ext cx="7885112" cy="1143000"/>
          </a:xfrm>
        </p:spPr>
        <p:txBody>
          <a:bodyPr/>
          <a:lstStyle/>
          <a:p>
            <a:r>
              <a:rPr lang="hu-HU" dirty="0" smtClean="0"/>
              <a:t>Kupactulajdonság fenntartása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4924"/>
            <a:ext cx="7549048" cy="58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899592" y="0"/>
            <a:ext cx="7885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smtClean="0"/>
              <a:t>Kupactulajdonság fenntartása</a:t>
            </a:r>
            <a:endParaRPr lang="hu-HU" kern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87" y="1143000"/>
            <a:ext cx="5682121" cy="37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01208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0599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 bwMode="auto">
          <a:xfrm>
            <a:off x="3615308" y="5691733"/>
            <a:ext cx="16767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3828362" y="533314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Mester 2.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859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sor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33108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996952"/>
            <a:ext cx="57714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19104" y="3501008"/>
            <a:ext cx="1666528" cy="2520280"/>
          </a:xfrm>
        </p:spPr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O</a:t>
            </a:r>
            <a:r>
              <a:rPr lang="hu-HU" dirty="0" smtClean="0"/>
              <a:t>(</a:t>
            </a:r>
            <a:r>
              <a:rPr lang="hu-HU" dirty="0" err="1" smtClean="0"/>
              <a:t>log</a:t>
            </a:r>
            <a:r>
              <a:rPr lang="hu-HU" i="1" dirty="0" err="1" smtClean="0"/>
              <a:t>n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H="1" flipV="1">
            <a:off x="6300192" y="4551858"/>
            <a:ext cx="1080120" cy="749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4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x Heap Deletion Animated Exam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840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sor – kivesz </a:t>
            </a:r>
            <a:r>
              <a:rPr lang="hu-HU" dirty="0" err="1" smtClean="0"/>
              <a:t>max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54308" y="6412686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Forrás: </a:t>
            </a:r>
            <a:r>
              <a:rPr lang="hu-HU" sz="1800" dirty="0" err="1">
                <a:solidFill>
                  <a:schemeClr val="bg1"/>
                </a:solidFill>
              </a:rPr>
              <a:t>www.tutorialspoint.com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Absztrakt adatszerkezetek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Adatok „dinamikus halmaza” (H)</a:t>
            </a:r>
          </a:p>
          <a:p>
            <a:r>
              <a:rPr lang="hu-HU" b="0" dirty="0" smtClean="0"/>
              <a:t>kulcsmező (k)</a:t>
            </a:r>
          </a:p>
          <a:p>
            <a:r>
              <a:rPr lang="hu-HU" b="0" dirty="0"/>
              <a:t>k</a:t>
            </a:r>
            <a:r>
              <a:rPr lang="hu-HU" b="0" dirty="0" smtClean="0"/>
              <a:t>ísérő adatok is társulhatnak hozzá, de ezzel általában nem foglalkozunk</a:t>
            </a:r>
          </a:p>
          <a:p>
            <a:endParaRPr lang="hu-HU" b="0" dirty="0" smtClean="0"/>
          </a:p>
          <a:p>
            <a:r>
              <a:rPr lang="hu-HU" b="0" dirty="0" smtClean="0"/>
              <a:t>Műveletei definiálják az absztrakt adatszerkezetet!</a:t>
            </a:r>
          </a:p>
          <a:p>
            <a:pPr marL="0" indent="0">
              <a:buNone/>
            </a:pPr>
            <a:endParaRPr 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3198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sor beszúrás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b="0" dirty="0" smtClean="0"/>
              <a:t>Szúrjuk be levelet (tömb végére)</a:t>
            </a:r>
          </a:p>
          <a:p>
            <a:pPr marL="514350" indent="-514350">
              <a:buFont typeface="+mj-lt"/>
              <a:buAutoNum type="arabicPeriod"/>
            </a:pPr>
            <a:r>
              <a:rPr lang="hu-HU" b="0" dirty="0" smtClean="0"/>
              <a:t>Szülővel való cserével emeljük a helyére a levelet</a:t>
            </a:r>
          </a:p>
          <a:p>
            <a:pPr marL="0" indent="0">
              <a:buNone/>
            </a:pPr>
            <a:endParaRPr lang="hu-HU" b="0" dirty="0"/>
          </a:p>
        </p:txBody>
      </p:sp>
      <p:pic>
        <p:nvPicPr>
          <p:cNvPr id="17413" name="Picture 5" descr="Max Heap Animated Exam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7432"/>
            <a:ext cx="607504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7164288" y="3187432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i="1" kern="0" dirty="0" smtClean="0"/>
              <a:t>O</a:t>
            </a:r>
            <a:r>
              <a:rPr lang="hu-HU" kern="0" dirty="0" smtClean="0"/>
              <a:t>(</a:t>
            </a:r>
            <a:r>
              <a:rPr lang="hu-HU" kern="0" dirty="0" err="1" smtClean="0"/>
              <a:t>log</a:t>
            </a:r>
            <a:r>
              <a:rPr lang="hu-HU" i="1" kern="0" dirty="0" err="1" smtClean="0"/>
              <a:t>n</a:t>
            </a:r>
            <a:r>
              <a:rPr lang="hu-HU" kern="0" dirty="0" smtClean="0"/>
              <a:t>)</a:t>
            </a:r>
          </a:p>
          <a:p>
            <a:pPr marL="0" indent="0">
              <a:buFontTx/>
              <a:buNone/>
            </a:pPr>
            <a:r>
              <a:rPr lang="hu-HU" sz="2000" b="0" kern="0" dirty="0" smtClean="0"/>
              <a:t>a kupac magassága </a:t>
            </a:r>
            <a:r>
              <a:rPr lang="hu-HU" sz="2000" b="0" kern="0" dirty="0" err="1" smtClean="0"/>
              <a:t>log</a:t>
            </a:r>
            <a:r>
              <a:rPr lang="hu-HU" sz="2000" b="0" i="1" kern="0" dirty="0" err="1" smtClean="0"/>
              <a:t>n</a:t>
            </a:r>
            <a:endParaRPr lang="hu-HU" sz="2000" b="0" i="1" kern="0" dirty="0"/>
          </a:p>
        </p:txBody>
      </p:sp>
    </p:spTree>
    <p:extLst>
      <p:ext uri="{BB962C8B-B14F-4D97-AF65-F5344CB8AC3E}">
        <p14:creationId xmlns:p14="http://schemas.microsoft.com/office/powerpoint/2010/main" val="26500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Prioritási sor kupac megvalósítással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BESZÚR(H,k)		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dirty="0" err="1" smtClean="0"/>
              <a:t>log</a:t>
            </a:r>
            <a:r>
              <a:rPr lang="hu-HU" b="0" i="1" dirty="0" err="1" smtClean="0"/>
              <a:t>n</a:t>
            </a:r>
            <a:r>
              <a:rPr lang="hu-HU" b="0" dirty="0" smtClean="0"/>
              <a:t>)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MAX(H)			</a:t>
            </a:r>
            <a:r>
              <a:rPr lang="el-GR" b="0" i="1" dirty="0" smtClean="0"/>
              <a:t>Θ</a:t>
            </a:r>
            <a:r>
              <a:rPr lang="hu-HU" b="0" dirty="0" smtClean="0"/>
              <a:t>(1)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KIVESZ-MAX(H)</a:t>
            </a:r>
            <a:r>
              <a:rPr lang="hu-HU" b="0" i="1" dirty="0" smtClean="0"/>
              <a:t>	O</a:t>
            </a:r>
            <a:r>
              <a:rPr lang="hu-HU" b="0" dirty="0" smtClean="0"/>
              <a:t>(</a:t>
            </a:r>
            <a:r>
              <a:rPr lang="hu-HU" b="0" dirty="0" err="1" smtClean="0"/>
              <a:t>log</a:t>
            </a:r>
            <a:r>
              <a:rPr lang="hu-HU" b="0" i="1" dirty="0" err="1" smtClean="0"/>
              <a:t>n</a:t>
            </a:r>
            <a:r>
              <a:rPr lang="hu-HU" b="0" dirty="0"/>
              <a:t>)</a:t>
            </a:r>
          </a:p>
          <a:p>
            <a:pPr marL="0" indent="0">
              <a:buNone/>
            </a:pPr>
            <a:r>
              <a:rPr lang="hu-HU" b="0" dirty="0" smtClean="0"/>
              <a:t>	</a:t>
            </a:r>
            <a:endParaRPr lang="hu-HU" b="0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82" y="4149080"/>
            <a:ext cx="3349451" cy="27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 bwMode="auto">
          <a:xfrm flipH="1">
            <a:off x="6228184" y="5239594"/>
            <a:ext cx="1329549" cy="1141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Egyenes összekötő nyíllal 5"/>
          <p:cNvCxnSpPr/>
          <p:nvPr/>
        </p:nvCxnSpPr>
        <p:spPr bwMode="auto">
          <a:xfrm flipH="1">
            <a:off x="6732240" y="5261048"/>
            <a:ext cx="825494" cy="2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zövegdoboz 6"/>
          <p:cNvSpPr txBox="1"/>
          <p:nvPr/>
        </p:nvSpPr>
        <p:spPr>
          <a:xfrm>
            <a:off x="6897046" y="4869160"/>
            <a:ext cx="13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/>
              <a:t>O</a:t>
            </a:r>
            <a:r>
              <a:rPr lang="hu-HU" sz="2000" dirty="0" smtClean="0"/>
              <a:t>(log </a:t>
            </a:r>
            <a:r>
              <a:rPr lang="hu-HU" sz="2000" i="1" dirty="0" smtClean="0"/>
              <a:t>n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681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640960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Stack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Stack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 smtClean="0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.pop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>
              <a:latin typeface="Consolas"/>
            </a:endParaRPr>
          </a:p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ArrayDeque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 smtClean="0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.poll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>
              <a:latin typeface="Consolas"/>
            </a:endParaRPr>
          </a:p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PriorityQueue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PriorityQueue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 smtClean="0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i="1" dirty="0" err="1" smtClean="0">
                <a:solidFill>
                  <a:srgbClr val="000000"/>
                </a:solidFill>
                <a:latin typeface="Consolas"/>
              </a:rPr>
              <a:t>.poll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508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 programozási nyelven megvalósítottak!!!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78348"/>
              </p:ext>
            </p:extLst>
          </p:nvPr>
        </p:nvGraphicFramePr>
        <p:xfrm>
          <a:off x="8034" y="1700808"/>
          <a:ext cx="9135966" cy="46661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2661"/>
                <a:gridCol w="1601145"/>
                <a:gridCol w="1512168"/>
                <a:gridCol w="1454670"/>
                <a:gridCol w="1522661"/>
                <a:gridCol w="1522661"/>
              </a:tblGrid>
              <a:tr h="77768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Java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hlinkClick r:id="rId2"/>
                        </a:rPr>
                        <a:t>C++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std</a:t>
                      </a:r>
                      <a:r>
                        <a:rPr lang="hu-HU" dirty="0" smtClean="0"/>
                        <a:t>::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hlinkClick r:id="rId3"/>
                        </a:rPr>
                        <a:t>C#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python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hlinkClick r:id="rId4"/>
                        </a:rPr>
                        <a:t>Scala</a:t>
                      </a:r>
                      <a:endParaRPr lang="hu-HU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Közvetlen</a:t>
                      </a:r>
                      <a:r>
                        <a:rPr lang="hu-HU" sz="1600" baseline="0" dirty="0" smtClean="0"/>
                        <a:t> elérésű </a:t>
                      </a:r>
                      <a:r>
                        <a:rPr lang="hu-HU" sz="1600" dirty="0" smtClean="0"/>
                        <a:t>lista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ArrayList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vector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--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ArrayBuffer</a:t>
                      </a:r>
                      <a:endParaRPr lang="hu-HU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Láncolt lista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deque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Verem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>
                          <a:hlinkClick r:id="rId5"/>
                        </a:rPr>
                        <a:t>list.pop</a:t>
                      </a:r>
                      <a:r>
                        <a:rPr lang="hu-HU" sz="1600" dirty="0" smtClean="0">
                          <a:hlinkClick r:id="rId5"/>
                        </a:rPr>
                        <a:t>()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Sor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ArrayDeque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queue</a:t>
                      </a:r>
                      <a:r>
                        <a:rPr lang="hu-HU" sz="1600" dirty="0" smtClean="0"/>
                        <a:t>.</a:t>
                      </a:r>
                    </a:p>
                    <a:p>
                      <a:pPr algn="ctr"/>
                      <a:r>
                        <a:rPr lang="hu-HU" sz="1600" dirty="0" err="1" smtClean="0"/>
                        <a:t>LifoQueue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Prioritási sor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priority</a:t>
                      </a:r>
                      <a:r>
                        <a:rPr lang="hu-HU" sz="1600" dirty="0" smtClean="0"/>
                        <a:t>_</a:t>
                      </a:r>
                      <a:r>
                        <a:rPr lang="hu-HU" sz="1600" dirty="0" err="1" smtClean="0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SortedList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queue</a:t>
                      </a:r>
                      <a:r>
                        <a:rPr lang="hu-HU" sz="1600" dirty="0" smtClean="0"/>
                        <a:t>.</a:t>
                      </a:r>
                    </a:p>
                    <a:p>
                      <a:pPr algn="ctr"/>
                      <a:r>
                        <a:rPr lang="hu-HU" sz="1600" dirty="0" err="1" smtClean="0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349750"/>
          </a:xfrm>
        </p:spPr>
        <p:txBody>
          <a:bodyPr/>
          <a:lstStyle/>
          <a:p>
            <a:r>
              <a:rPr lang="hu-HU" b="0" dirty="0" smtClean="0"/>
              <a:t>Absztrakt adatszerkezet megválasztása az algoritmus fontos építőeleme</a:t>
            </a:r>
          </a:p>
          <a:p>
            <a:r>
              <a:rPr lang="hu-HU" b="0" dirty="0" smtClean="0"/>
              <a:t>Algoritmus igényei szerint a különböző megvalósítások közül válasszunk!</a:t>
            </a:r>
          </a:p>
          <a:p>
            <a:r>
              <a:rPr lang="hu-HU" b="0" dirty="0" smtClean="0"/>
              <a:t>lista, sor, verem, prioritási sor (kupac)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31640" y="1556792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3200" dirty="0"/>
              <a:t>Leggyakoribb műveletek</a:t>
            </a:r>
            <a:r>
              <a:rPr lang="hu-HU" sz="3200" dirty="0" smtClean="0"/>
              <a:t>: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sz="3200" dirty="0" smtClean="0"/>
              <a:t>	KERES(H,k</a:t>
            </a:r>
            <a:r>
              <a:rPr lang="hu-HU" sz="3200" dirty="0"/>
              <a:t>)</a:t>
            </a:r>
          </a:p>
          <a:p>
            <a:pPr marL="0" indent="0">
              <a:buNone/>
            </a:pPr>
            <a:r>
              <a:rPr lang="hu-HU" sz="3200" dirty="0" smtClean="0"/>
              <a:t>	BESZÚR(H,k</a:t>
            </a:r>
            <a:r>
              <a:rPr lang="hu-HU" sz="3200" dirty="0"/>
              <a:t>)</a:t>
            </a:r>
          </a:p>
          <a:p>
            <a:pPr marL="0" indent="0">
              <a:buNone/>
            </a:pPr>
            <a:r>
              <a:rPr lang="hu-HU" sz="3200" dirty="0" smtClean="0"/>
              <a:t>	TÖRÖL(H,k</a:t>
            </a:r>
            <a:r>
              <a:rPr lang="hu-HU" sz="3200" dirty="0"/>
              <a:t>)</a:t>
            </a:r>
          </a:p>
          <a:p>
            <a:pPr marL="0" indent="0">
              <a:buNone/>
            </a:pPr>
            <a:r>
              <a:rPr lang="hu-HU" sz="3200" dirty="0" smtClean="0"/>
              <a:t>	MIN(H)</a:t>
            </a:r>
          </a:p>
          <a:p>
            <a:pPr marL="0" indent="0">
              <a:buNone/>
            </a:pPr>
            <a:r>
              <a:rPr lang="hu-HU" sz="3200" dirty="0" smtClean="0"/>
              <a:t>	MAX(H</a:t>
            </a:r>
            <a:r>
              <a:rPr lang="hu-HU" sz="3200" dirty="0"/>
              <a:t>)</a:t>
            </a:r>
          </a:p>
          <a:p>
            <a:pPr marL="0" indent="0">
              <a:buNone/>
            </a:pPr>
            <a:r>
              <a:rPr lang="hu-HU" sz="3200" dirty="0" smtClean="0"/>
              <a:t>	ELÖZŐ(H,k)</a:t>
            </a:r>
          </a:p>
          <a:p>
            <a:pPr marL="0" indent="0">
              <a:buNone/>
            </a:pPr>
            <a:r>
              <a:rPr lang="hu-HU" sz="3200" dirty="0" smtClean="0"/>
              <a:t>	KÖV(H,k</a:t>
            </a:r>
            <a:r>
              <a:rPr lang="hu-HU" sz="3200" dirty="0"/>
              <a:t>)</a:t>
            </a:r>
            <a:endParaRPr lang="hu-HU" sz="32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Absztrakt adatszerkezetek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96136" y="4941168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l</a:t>
            </a:r>
            <a:r>
              <a:rPr lang="hu-HU" sz="2400" dirty="0" smtClean="0"/>
              <a:t>ekérdező műveletek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40504" y="3349917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módosító műveletek</a:t>
            </a:r>
            <a:endParaRPr lang="hu-HU" sz="2400" dirty="0"/>
          </a:p>
        </p:txBody>
      </p:sp>
      <p:cxnSp>
        <p:nvCxnSpPr>
          <p:cNvPr id="9" name="Egyenes összekötő nyíllal 8"/>
          <p:cNvCxnSpPr>
            <a:stCxn id="7" idx="1"/>
          </p:cNvCxnSpPr>
          <p:nvPr/>
        </p:nvCxnSpPr>
        <p:spPr bwMode="auto">
          <a:xfrm flipH="1" flipV="1">
            <a:off x="5004048" y="3349917"/>
            <a:ext cx="936456" cy="230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gyenes összekötő nyíllal 10"/>
          <p:cNvCxnSpPr>
            <a:stCxn id="7" idx="1"/>
          </p:cNvCxnSpPr>
          <p:nvPr/>
        </p:nvCxnSpPr>
        <p:spPr bwMode="auto">
          <a:xfrm flipH="1">
            <a:off x="4716016" y="3580750"/>
            <a:ext cx="1224488" cy="136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gyenes összekötő nyíllal 12"/>
          <p:cNvCxnSpPr/>
          <p:nvPr/>
        </p:nvCxnSpPr>
        <p:spPr bwMode="auto">
          <a:xfrm flipH="1" flipV="1">
            <a:off x="4716016" y="2780928"/>
            <a:ext cx="1080120" cy="2391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gyenes összekötő nyíllal 14"/>
          <p:cNvCxnSpPr/>
          <p:nvPr/>
        </p:nvCxnSpPr>
        <p:spPr bwMode="auto">
          <a:xfrm flipH="1" flipV="1">
            <a:off x="3707904" y="4221088"/>
            <a:ext cx="2088232" cy="950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gyenes összekötő nyíllal 17"/>
          <p:cNvCxnSpPr>
            <a:stCxn id="6" idx="1"/>
          </p:cNvCxnSpPr>
          <p:nvPr/>
        </p:nvCxnSpPr>
        <p:spPr bwMode="auto">
          <a:xfrm flipH="1" flipV="1">
            <a:off x="3923928" y="4696544"/>
            <a:ext cx="1872208" cy="47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gyenes összekötő nyíllal 19"/>
          <p:cNvCxnSpPr>
            <a:stCxn id="6" idx="1"/>
          </p:cNvCxnSpPr>
          <p:nvPr/>
        </p:nvCxnSpPr>
        <p:spPr bwMode="auto">
          <a:xfrm flipH="1">
            <a:off x="4716016" y="5172001"/>
            <a:ext cx="1080120" cy="129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gyenes összekötő nyíllal 21"/>
          <p:cNvCxnSpPr>
            <a:stCxn id="6" idx="1"/>
          </p:cNvCxnSpPr>
          <p:nvPr/>
        </p:nvCxnSpPr>
        <p:spPr bwMode="auto">
          <a:xfrm flipH="1">
            <a:off x="4283968" y="5172001"/>
            <a:ext cx="1512168" cy="5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92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Adatszerkezetek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412776"/>
            <a:ext cx="7427912" cy="4349750"/>
          </a:xfrm>
        </p:spPr>
        <p:txBody>
          <a:bodyPr/>
          <a:lstStyle/>
          <a:p>
            <a:r>
              <a:rPr lang="hu-HU" b="0" dirty="0" smtClean="0"/>
              <a:t>Minden absztrakt adatszerkezetnek számtalan megvalósítása lehet</a:t>
            </a:r>
          </a:p>
          <a:p>
            <a:r>
              <a:rPr lang="hu-HU" b="0" dirty="0" smtClean="0"/>
              <a:t>Egy programozási nyelven is lehet több megvalósítás</a:t>
            </a:r>
          </a:p>
          <a:p>
            <a:pPr lvl="1"/>
            <a:r>
              <a:rPr lang="hu-HU" b="0" dirty="0" smtClean="0"/>
              <a:t>bizonyos műveletek hatékonyabbak</a:t>
            </a:r>
          </a:p>
          <a:p>
            <a:pPr lvl="1"/>
            <a:r>
              <a:rPr lang="hu-HU" b="0" dirty="0" smtClean="0"/>
              <a:t>megfelelő absztrakt adatszerkezet megválasztása fontos az algoritmushoz, de megfelelő implementáció megválasztása is kulcs az optimális futásidőhöz! </a:t>
            </a:r>
            <a:endParaRPr lang="hu-HU" b="0" dirty="0"/>
          </a:p>
        </p:txBody>
      </p:sp>
      <p:pic>
        <p:nvPicPr>
          <p:cNvPr id="2050" name="Picture 2" descr="Image result for no free l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6" y="4508029"/>
            <a:ext cx="1610477" cy="17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 smtClean="0"/>
              <a:t>Lista</a:t>
            </a:r>
            <a:endParaRPr lang="hu-HU" cap="small" dirty="0"/>
          </a:p>
        </p:txBody>
      </p:sp>
    </p:spTree>
    <p:extLst>
      <p:ext uri="{BB962C8B-B14F-4D97-AF65-F5344CB8AC3E}">
        <p14:creationId xmlns:p14="http://schemas.microsoft.com/office/powerpoint/2010/main" val="29128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dirty="0" smtClean="0"/>
              <a:t>absztrakt adatszerkezet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Az adatok lineáris sorrendben követik egymást. Egy kulcs többször is előfordulhat.</a:t>
            </a:r>
          </a:p>
          <a:p>
            <a:pPr marL="0" indent="0">
              <a:buNone/>
            </a:pPr>
            <a:r>
              <a:rPr lang="hu-HU" b="0" dirty="0" smtClean="0"/>
              <a:t>Műveletei:</a:t>
            </a:r>
          </a:p>
          <a:p>
            <a:pPr marL="0" indent="0">
              <a:buNone/>
            </a:pPr>
            <a:r>
              <a:rPr lang="hu-HU" sz="2800" b="0" dirty="0"/>
              <a:t>	</a:t>
            </a:r>
            <a:r>
              <a:rPr lang="hu-HU" sz="2800" b="0" dirty="0" smtClean="0"/>
              <a:t>ÉRTÉK(H,i): p. pozíción (index) a kulcs, 	ÉRTÉKAD(H,i,k)</a:t>
            </a:r>
          </a:p>
          <a:p>
            <a:pPr marL="0" indent="0">
              <a:buNone/>
            </a:pPr>
            <a:r>
              <a:rPr lang="hu-HU" sz="2800" b="0" dirty="0" smtClean="0"/>
              <a:t>	KERES(H,k): az első k érték pozíciója</a:t>
            </a:r>
          </a:p>
          <a:p>
            <a:pPr marL="0" indent="0">
              <a:buNone/>
            </a:pPr>
            <a:r>
              <a:rPr lang="hu-HU" sz="2800" b="0" dirty="0" smtClean="0"/>
              <a:t>	BESZÚR(H,k, i): </a:t>
            </a:r>
            <a:r>
              <a:rPr lang="hu-HU" sz="2800" b="0" dirty="0" err="1" smtClean="0"/>
              <a:t>i</a:t>
            </a:r>
            <a:r>
              <a:rPr lang="hu-HU" sz="2800" b="0" dirty="0" smtClean="0"/>
              <a:t>. pozíció után beszúr</a:t>
            </a:r>
          </a:p>
          <a:p>
            <a:pPr marL="0" indent="0">
              <a:buNone/>
            </a:pPr>
            <a:r>
              <a:rPr lang="hu-HU" sz="2800" b="0" dirty="0" smtClean="0"/>
              <a:t>	TÖRÖL(H,k): első k érték törlése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35440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 smtClean="0"/>
              <a:t>Lista –</a:t>
            </a:r>
            <a:br>
              <a:rPr lang="hu-HU" dirty="0" smtClean="0"/>
            </a:br>
            <a:r>
              <a:rPr lang="hu-HU" sz="4000" dirty="0" smtClean="0"/>
              <a:t>megvalósítás</a:t>
            </a:r>
            <a:r>
              <a:rPr lang="hu-HU" sz="4000" dirty="0"/>
              <a:t> közvetlen eléréssel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74937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/>
                <a:gridCol w="1026300"/>
                <a:gridCol w="1026300"/>
                <a:gridCol w="10263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9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16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258888" y="2636912"/>
            <a:ext cx="7427912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b="0" kern="0" dirty="0" smtClean="0"/>
              <a:t>Adatok összefüggő memóriaterületen, minden index közvetlen elérésű, azaz közvetlenül olvasható/írható 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	ÉRTÉK(H,i)	</a:t>
            </a:r>
            <a:r>
              <a:rPr lang="hu-HU" sz="2800" b="0" i="1" kern="0" dirty="0" smtClean="0"/>
              <a:t>O</a:t>
            </a:r>
            <a:r>
              <a:rPr lang="hu-HU" sz="2800" b="0" kern="0" dirty="0" smtClean="0"/>
              <a:t>(1)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	KERES(H,k)	</a:t>
            </a:r>
            <a:r>
              <a:rPr lang="hu-HU" sz="2800" b="0" i="1" kern="0" dirty="0" smtClean="0"/>
              <a:t>O</a:t>
            </a:r>
            <a:r>
              <a:rPr lang="hu-HU" sz="2800" b="0" kern="0" dirty="0" smtClean="0"/>
              <a:t>(</a:t>
            </a:r>
            <a:r>
              <a:rPr lang="hu-HU" sz="2800" b="0" i="1" kern="0" dirty="0" smtClean="0"/>
              <a:t>n</a:t>
            </a:r>
            <a:r>
              <a:rPr lang="hu-HU" sz="2800" b="0" kern="0" dirty="0" smtClean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 smtClean="0"/>
              <a:t>	</a:t>
            </a:r>
            <a:endParaRPr lang="hu-HU" sz="2800" b="0" kern="0" dirty="0"/>
          </a:p>
        </p:txBody>
      </p:sp>
    </p:spTree>
    <p:extLst>
      <p:ext uri="{BB962C8B-B14F-4D97-AF65-F5344CB8AC3E}">
        <p14:creationId xmlns:p14="http://schemas.microsoft.com/office/powerpoint/2010/main" val="38977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34783</TotalTime>
  <Words>799</Words>
  <Application>Microsoft Office PowerPoint</Application>
  <PresentationFormat>Diavetítés a képernyőre (4:3 oldalarány)</PresentationFormat>
  <Paragraphs>303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2_Alapértelmezett terv</vt:lpstr>
      <vt:lpstr>Algoritmusok és Adatszerkezetek I.</vt:lpstr>
      <vt:lpstr>Adatszerkezetek</vt:lpstr>
      <vt:lpstr>Adatszerkezetek</vt:lpstr>
      <vt:lpstr>Absztrakt adatszerkezetek</vt:lpstr>
      <vt:lpstr>Absztrakt adatszerkezetek</vt:lpstr>
      <vt:lpstr>Adatszerkezetek</vt:lpstr>
      <vt:lpstr>Lista</vt:lpstr>
      <vt:lpstr>Lista – absztrakt adatszerkezet</vt:lpstr>
      <vt:lpstr>Lista – megvalósítás közvetlen eléréssel</vt:lpstr>
      <vt:lpstr>PowerPoint bemutató</vt:lpstr>
      <vt:lpstr>Lista – megvalósítás közvetlen eléréssel</vt:lpstr>
      <vt:lpstr>Lista – láncolt listás megvalósítás</vt:lpstr>
      <vt:lpstr>Lista – láncolt listás megvalósítás</vt:lpstr>
      <vt:lpstr>Lista – láncolt listás megvalósítás</vt:lpstr>
      <vt:lpstr>Lista – megvalósítás közvetlen eléréssel</vt:lpstr>
      <vt:lpstr>Lista megvalósítások</vt:lpstr>
      <vt:lpstr>Lista – JAVA megvalósítások</vt:lpstr>
      <vt:lpstr>PowerPoint bemutató</vt:lpstr>
      <vt:lpstr>PowerPoint bemutató</vt:lpstr>
      <vt:lpstr>Lista megvalósítások</vt:lpstr>
      <vt:lpstr>Iterátorok</vt:lpstr>
      <vt:lpstr>Verem és Sor </vt:lpstr>
      <vt:lpstr>Verem(Stack) és Sor (Queue)</vt:lpstr>
      <vt:lpstr>Verem(Stack) és Sor (Queue)</vt:lpstr>
      <vt:lpstr>Verem alkalmazások</vt:lpstr>
      <vt:lpstr>Verem</vt:lpstr>
      <vt:lpstr>Verem</vt:lpstr>
      <vt:lpstr>Sor alkalmazások</vt:lpstr>
      <vt:lpstr>Sor</vt:lpstr>
      <vt:lpstr>Sor</vt:lpstr>
      <vt:lpstr>Prioritási Sor </vt:lpstr>
      <vt:lpstr>Prioritási (elsőbbségi) sor</vt:lpstr>
      <vt:lpstr>Prioritási sor hatékony megvalósítása</vt:lpstr>
      <vt:lpstr>Kupac</vt:lpstr>
      <vt:lpstr>Kupac tömbös megvalósítása</vt:lpstr>
      <vt:lpstr>Kupactulajdonság fenntartása</vt:lpstr>
      <vt:lpstr>PowerPoint bemutató</vt:lpstr>
      <vt:lpstr>Prioritási sor</vt:lpstr>
      <vt:lpstr>Prioritási sor – kivesz max</vt:lpstr>
      <vt:lpstr>Prioritási sor beszúrás</vt:lpstr>
      <vt:lpstr>Prioritási sor kupac megvalósítással</vt:lpstr>
      <vt:lpstr>PowerPoint bemutató</vt:lpstr>
      <vt:lpstr>Minden programozási nyelven megvalósítottak!!!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230</cp:revision>
  <dcterms:created xsi:type="dcterms:W3CDTF">2013-02-04T20:13:58Z</dcterms:created>
  <dcterms:modified xsi:type="dcterms:W3CDTF">2017-10-03T09:31:22Z</dcterms:modified>
</cp:coreProperties>
</file>