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sldIdLst>
    <p:sldId id="256" r:id="rId2"/>
    <p:sldId id="480" r:id="rId3"/>
    <p:sldId id="519" r:id="rId4"/>
    <p:sldId id="520" r:id="rId5"/>
    <p:sldId id="522" r:id="rId6"/>
    <p:sldId id="523" r:id="rId7"/>
    <p:sldId id="524" r:id="rId8"/>
    <p:sldId id="525" r:id="rId9"/>
    <p:sldId id="534" r:id="rId10"/>
    <p:sldId id="526" r:id="rId11"/>
    <p:sldId id="527" r:id="rId12"/>
    <p:sldId id="528" r:id="rId13"/>
    <p:sldId id="529" r:id="rId14"/>
    <p:sldId id="530" r:id="rId15"/>
    <p:sldId id="531" r:id="rId16"/>
    <p:sldId id="532" r:id="rId17"/>
    <p:sldId id="533" r:id="rId18"/>
    <p:sldId id="521" r:id="rId19"/>
    <p:sldId id="535" r:id="rId20"/>
    <p:sldId id="536" r:id="rId21"/>
    <p:sldId id="518" r:id="rId22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Közepesen sötét stílus 4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Világos stíl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49"/>
    <p:restoredTop sz="50000" autoAdjust="0"/>
  </p:normalViewPr>
  <p:slideViewPr>
    <p:cSldViewPr>
      <p:cViewPr varScale="1">
        <p:scale>
          <a:sx n="89" d="100"/>
          <a:sy n="89" d="100"/>
        </p:scale>
        <p:origin x="-117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 smtClean="0"/>
              <a:t>Mintaszöveg szerkesztése</a:t>
            </a:r>
          </a:p>
          <a:p>
            <a:pPr lvl="1"/>
            <a:r>
              <a:rPr lang="hu-HU" altLang="hu-HU" noProof="0" smtClean="0"/>
              <a:t>Második szint</a:t>
            </a:r>
          </a:p>
          <a:p>
            <a:pPr lvl="2"/>
            <a:r>
              <a:rPr lang="hu-HU" altLang="hu-HU" noProof="0" smtClean="0"/>
              <a:t>Harmadik szint</a:t>
            </a:r>
          </a:p>
          <a:p>
            <a:pPr lvl="3"/>
            <a:r>
              <a:rPr lang="hu-HU" altLang="hu-HU" noProof="0" smtClean="0"/>
              <a:t>Negyedik szint</a:t>
            </a:r>
          </a:p>
          <a:p>
            <a:pPr lvl="4"/>
            <a:r>
              <a:rPr lang="hu-HU" altLang="hu-HU" noProof="0" smtClean="0"/>
              <a:t>Ötödik szint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CA634A0-59D3-4E16-9E7B-DB8CB5FCB5B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28714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4869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5402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1855787" cy="5675312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8" y="274638"/>
            <a:ext cx="5419725" cy="567531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8735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4155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0012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5278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1463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818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235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5227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7601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549275"/>
            <a:ext cx="7772400" cy="1470025"/>
          </a:xfrm>
        </p:spPr>
        <p:txBody>
          <a:bodyPr/>
          <a:lstStyle/>
          <a:p>
            <a:pPr eaLnBrk="1" hangingPunct="1"/>
            <a:r>
              <a:rPr lang="hu-HU" altLang="hu-HU" dirty="0" smtClean="0"/>
              <a:t>Algoritmusok és Adatszerkezetek I.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664" y="2708920"/>
            <a:ext cx="7128792" cy="1752600"/>
          </a:xfrm>
        </p:spPr>
        <p:txBody>
          <a:bodyPr/>
          <a:lstStyle/>
          <a:p>
            <a:pPr eaLnBrk="1" hangingPunct="1"/>
            <a:r>
              <a:rPr lang="hu-HU" altLang="hu-HU" dirty="0" smtClean="0"/>
              <a:t>Keresőfák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4067944" y="4653136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 smtClean="0"/>
              <a:t>2017. október 10.</a:t>
            </a:r>
            <a:endParaRPr lang="hu-H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721594"/>
            <a:ext cx="5787777" cy="39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4274"/>
            <a:ext cx="7427912" cy="1143000"/>
          </a:xfrm>
        </p:spPr>
        <p:txBody>
          <a:bodyPr/>
          <a:lstStyle/>
          <a:p>
            <a:r>
              <a:rPr lang="hu-HU" dirty="0" smtClean="0"/>
              <a:t>KERES</a:t>
            </a:r>
            <a:endParaRPr lang="hu-HU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58" y="4670884"/>
            <a:ext cx="4855790" cy="2191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120" y="4599391"/>
            <a:ext cx="3982368" cy="226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971600" y="1268760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KERES(13)</a:t>
            </a:r>
            <a:endParaRPr lang="hu-HU" dirty="0"/>
          </a:p>
        </p:txBody>
      </p:sp>
      <p:cxnSp>
        <p:nvCxnSpPr>
          <p:cNvPr id="6" name="Egyenes összekötő nyíllal 5"/>
          <p:cNvCxnSpPr/>
          <p:nvPr/>
        </p:nvCxnSpPr>
        <p:spPr bwMode="auto">
          <a:xfrm flipV="1">
            <a:off x="5292080" y="1556792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gyenes összekötő nyíllal 9"/>
          <p:cNvCxnSpPr/>
          <p:nvPr/>
        </p:nvCxnSpPr>
        <p:spPr bwMode="auto">
          <a:xfrm flipV="1">
            <a:off x="3779912" y="2308847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 flipV="1">
            <a:off x="4499992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557" name="Picture 5" descr="C:\Users\frichie\AppData\Local\Microsoft\Windows\Temporary Internet Files\Content.IE5\BYBN4JDA\incorrecto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29000"/>
            <a:ext cx="887592" cy="8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C:\Users\frichie\AppData\Local\Microsoft\Windows\Temporary Internet Files\Content.IE5\CQHSGNFI\Kliponious-green-tick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795" y="3217009"/>
            <a:ext cx="692650" cy="79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zövegdoboz 13"/>
          <p:cNvSpPr txBox="1"/>
          <p:nvPr/>
        </p:nvSpPr>
        <p:spPr>
          <a:xfrm>
            <a:off x="941934" y="1271606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KERES(19)</a:t>
            </a:r>
            <a:endParaRPr lang="hu-HU" dirty="0"/>
          </a:p>
        </p:txBody>
      </p:sp>
      <p:cxnSp>
        <p:nvCxnSpPr>
          <p:cNvPr id="15" name="Egyenes összekötő nyíllal 14"/>
          <p:cNvCxnSpPr/>
          <p:nvPr/>
        </p:nvCxnSpPr>
        <p:spPr bwMode="auto">
          <a:xfrm flipV="1">
            <a:off x="6732240" y="2257597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gyenes összekötő nyíllal 15"/>
          <p:cNvCxnSpPr/>
          <p:nvPr/>
        </p:nvCxnSpPr>
        <p:spPr bwMode="auto">
          <a:xfrm flipV="1">
            <a:off x="7547824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Szövegdoboz 6"/>
          <p:cNvSpPr txBox="1"/>
          <p:nvPr/>
        </p:nvSpPr>
        <p:spPr>
          <a:xfrm>
            <a:off x="2843808" y="4347718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1" dirty="0" smtClean="0"/>
              <a:t>O</a:t>
            </a:r>
            <a:r>
              <a:rPr lang="hu-HU" sz="3600" dirty="0" smtClean="0"/>
              <a:t>(h)</a:t>
            </a:r>
            <a:endParaRPr lang="hu-HU" sz="36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6973304" y="5022992"/>
            <a:ext cx="5745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és</a:t>
            </a:r>
            <a:endParaRPr lang="hu-HU" sz="24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7956376" y="4240792"/>
            <a:ext cx="998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hibás a könyv!</a:t>
            </a:r>
            <a:endParaRPr lang="hu-HU" dirty="0"/>
          </a:p>
        </p:txBody>
      </p:sp>
      <p:cxnSp>
        <p:nvCxnSpPr>
          <p:cNvPr id="9" name="Egyenes összekötő nyíllal 8"/>
          <p:cNvCxnSpPr>
            <a:stCxn id="5" idx="2"/>
          </p:cNvCxnSpPr>
          <p:nvPr/>
        </p:nvCxnSpPr>
        <p:spPr bwMode="auto">
          <a:xfrm flipH="1">
            <a:off x="7380312" y="4487013"/>
            <a:ext cx="1075560" cy="6701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8323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721594"/>
            <a:ext cx="5787777" cy="39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4274"/>
            <a:ext cx="7427912" cy="1143000"/>
          </a:xfrm>
        </p:spPr>
        <p:txBody>
          <a:bodyPr/>
          <a:lstStyle/>
          <a:p>
            <a:r>
              <a:rPr lang="hu-HU" dirty="0" smtClean="0"/>
              <a:t>MIN/MAX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971600" y="126876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MIN()</a:t>
            </a:r>
            <a:endParaRPr lang="hu-HU" dirty="0"/>
          </a:p>
        </p:txBody>
      </p:sp>
      <p:cxnSp>
        <p:nvCxnSpPr>
          <p:cNvPr id="6" name="Egyenes összekötő nyíllal 5"/>
          <p:cNvCxnSpPr/>
          <p:nvPr/>
        </p:nvCxnSpPr>
        <p:spPr bwMode="auto">
          <a:xfrm flipV="1">
            <a:off x="5292080" y="1556792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gyenes összekötő nyíllal 9"/>
          <p:cNvCxnSpPr/>
          <p:nvPr/>
        </p:nvCxnSpPr>
        <p:spPr bwMode="auto">
          <a:xfrm flipV="1">
            <a:off x="3779912" y="2308847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 flipV="1">
            <a:off x="3059832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Szövegdoboz 13"/>
          <p:cNvSpPr txBox="1"/>
          <p:nvPr/>
        </p:nvSpPr>
        <p:spPr>
          <a:xfrm>
            <a:off x="971600" y="1310420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MAX()</a:t>
            </a:r>
            <a:endParaRPr lang="hu-HU" dirty="0"/>
          </a:p>
        </p:txBody>
      </p:sp>
      <p:cxnSp>
        <p:nvCxnSpPr>
          <p:cNvPr id="15" name="Egyenes összekötő nyíllal 14"/>
          <p:cNvCxnSpPr/>
          <p:nvPr/>
        </p:nvCxnSpPr>
        <p:spPr bwMode="auto">
          <a:xfrm flipV="1">
            <a:off x="6732240" y="2257597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gyenes összekötő nyíllal 15"/>
          <p:cNvCxnSpPr/>
          <p:nvPr/>
        </p:nvCxnSpPr>
        <p:spPr bwMode="auto">
          <a:xfrm flipV="1">
            <a:off x="7547824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Szövegdoboz 6"/>
          <p:cNvSpPr txBox="1"/>
          <p:nvPr/>
        </p:nvSpPr>
        <p:spPr>
          <a:xfrm>
            <a:off x="2843808" y="4347718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1" dirty="0" smtClean="0"/>
              <a:t>O</a:t>
            </a:r>
            <a:r>
              <a:rPr lang="hu-HU" sz="3600" dirty="0" smtClean="0"/>
              <a:t>(h)</a:t>
            </a:r>
            <a:endParaRPr lang="hu-HU" sz="36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962525"/>
            <a:ext cx="32766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264" y="4942284"/>
            <a:ext cx="35623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Egyenes összekötő nyíllal 17"/>
          <p:cNvCxnSpPr/>
          <p:nvPr/>
        </p:nvCxnSpPr>
        <p:spPr bwMode="auto">
          <a:xfrm flipV="1">
            <a:off x="2699792" y="3771654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547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869165"/>
            <a:ext cx="4860032" cy="298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721594"/>
            <a:ext cx="5787777" cy="39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4274"/>
            <a:ext cx="7427912" cy="1143000"/>
          </a:xfrm>
        </p:spPr>
        <p:txBody>
          <a:bodyPr/>
          <a:lstStyle/>
          <a:p>
            <a:r>
              <a:rPr lang="hu-HU" dirty="0" smtClean="0"/>
              <a:t>KÖVETKEZŐ/ELÖZŐ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827584" y="1268759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KÖVETKEZŐ(15)</a:t>
            </a:r>
            <a:endParaRPr lang="hu-HU" dirty="0"/>
          </a:p>
        </p:txBody>
      </p:sp>
      <p:cxnSp>
        <p:nvCxnSpPr>
          <p:cNvPr id="6" name="Egyenes összekötő nyíllal 5"/>
          <p:cNvCxnSpPr/>
          <p:nvPr/>
        </p:nvCxnSpPr>
        <p:spPr bwMode="auto">
          <a:xfrm flipV="1">
            <a:off x="5292080" y="1556792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gyenes összekötő nyíllal 9"/>
          <p:cNvCxnSpPr/>
          <p:nvPr/>
        </p:nvCxnSpPr>
        <p:spPr bwMode="auto">
          <a:xfrm flipV="1">
            <a:off x="6804248" y="2258323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 flipV="1">
            <a:off x="6012160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Szövegdoboz 13"/>
          <p:cNvSpPr txBox="1"/>
          <p:nvPr/>
        </p:nvSpPr>
        <p:spPr>
          <a:xfrm>
            <a:off x="827584" y="1297121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KÖVETKEZŐ(13)</a:t>
            </a:r>
            <a:endParaRPr lang="hu-HU" dirty="0"/>
          </a:p>
        </p:txBody>
      </p:sp>
      <p:cxnSp>
        <p:nvCxnSpPr>
          <p:cNvPr id="15" name="Egyenes összekötő nyíllal 14"/>
          <p:cNvCxnSpPr/>
          <p:nvPr/>
        </p:nvCxnSpPr>
        <p:spPr bwMode="auto">
          <a:xfrm flipV="1">
            <a:off x="4860032" y="3789040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gyenes összekötő nyíllal 15"/>
          <p:cNvCxnSpPr/>
          <p:nvPr/>
        </p:nvCxnSpPr>
        <p:spPr bwMode="auto">
          <a:xfrm flipV="1">
            <a:off x="4507690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Szövegdoboz 6"/>
          <p:cNvSpPr txBox="1"/>
          <p:nvPr/>
        </p:nvSpPr>
        <p:spPr>
          <a:xfrm>
            <a:off x="3951804" y="5445224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1" dirty="0" smtClean="0"/>
              <a:t>O</a:t>
            </a:r>
            <a:r>
              <a:rPr lang="hu-HU" sz="3600" dirty="0" smtClean="0"/>
              <a:t>(h)</a:t>
            </a:r>
            <a:endParaRPr lang="hu-HU" sz="3600" dirty="0"/>
          </a:p>
        </p:txBody>
      </p:sp>
      <p:cxnSp>
        <p:nvCxnSpPr>
          <p:cNvPr id="18" name="Egyenes összekötő nyíllal 17"/>
          <p:cNvCxnSpPr/>
          <p:nvPr/>
        </p:nvCxnSpPr>
        <p:spPr bwMode="auto">
          <a:xfrm flipV="1">
            <a:off x="3779912" y="2325057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Szövegdoboz 16"/>
          <p:cNvSpPr txBox="1"/>
          <p:nvPr/>
        </p:nvSpPr>
        <p:spPr>
          <a:xfrm>
            <a:off x="867013" y="1276625"/>
            <a:ext cx="1603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ELÖZŐ(6)</a:t>
            </a:r>
            <a:endParaRPr lang="hu-HU" dirty="0"/>
          </a:p>
        </p:txBody>
      </p:sp>
      <p:cxnSp>
        <p:nvCxnSpPr>
          <p:cNvPr id="19" name="Egyenes összekötő nyíllal 18"/>
          <p:cNvCxnSpPr/>
          <p:nvPr/>
        </p:nvCxnSpPr>
        <p:spPr bwMode="auto">
          <a:xfrm flipV="1">
            <a:off x="3059832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Egyenes összekötő nyíllal 19"/>
          <p:cNvCxnSpPr/>
          <p:nvPr/>
        </p:nvCxnSpPr>
        <p:spPr bwMode="auto">
          <a:xfrm flipV="1">
            <a:off x="3439196" y="3765775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Szövegdoboz 20"/>
          <p:cNvSpPr txBox="1"/>
          <p:nvPr/>
        </p:nvSpPr>
        <p:spPr>
          <a:xfrm>
            <a:off x="790909" y="1268760"/>
            <a:ext cx="1603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ELÖZŐ(9)</a:t>
            </a:r>
            <a:endParaRPr lang="hu-HU" dirty="0"/>
          </a:p>
        </p:txBody>
      </p:sp>
      <p:cxnSp>
        <p:nvCxnSpPr>
          <p:cNvPr id="22" name="Egyenes összekötő nyíllal 21"/>
          <p:cNvCxnSpPr/>
          <p:nvPr/>
        </p:nvCxnSpPr>
        <p:spPr bwMode="auto">
          <a:xfrm flipV="1">
            <a:off x="4716016" y="4494239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9894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4" grpId="0"/>
      <p:bldP spid="14" grpId="1"/>
      <p:bldP spid="7" grpId="0"/>
      <p:bldP spid="17" grpId="0"/>
      <p:bldP spid="17" grpId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BESZÚR</a:t>
            </a:r>
            <a:endParaRPr lang="hu-HU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8039100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388" y="1340768"/>
            <a:ext cx="4610612" cy="280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zövegdoboz 5"/>
          <p:cNvSpPr txBox="1"/>
          <p:nvPr/>
        </p:nvSpPr>
        <p:spPr>
          <a:xfrm>
            <a:off x="5220072" y="4005064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1" dirty="0" smtClean="0"/>
              <a:t>O</a:t>
            </a:r>
            <a:r>
              <a:rPr lang="hu-HU" sz="3600" dirty="0" smtClean="0"/>
              <a:t>(h)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76360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TÖRÖL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 smtClean="0"/>
              <a:t>Ha törlendő csúcs levél</a:t>
            </a:r>
          </a:p>
          <a:p>
            <a:pPr marL="0" indent="0">
              <a:buNone/>
            </a:pPr>
            <a:r>
              <a:rPr lang="hu-HU" b="0" dirty="0" smtClean="0"/>
              <a:t>TÖRÖL(13)</a:t>
            </a:r>
            <a:endParaRPr lang="hu-HU" b="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936"/>
            <a:ext cx="9117492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7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TÖRÖL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 smtClean="0"/>
              <a:t>Ha törlendő csúcsnak egy gyereke van</a:t>
            </a:r>
          </a:p>
          <a:p>
            <a:pPr marL="0" indent="0">
              <a:buNone/>
            </a:pPr>
            <a:r>
              <a:rPr lang="hu-HU" b="0" dirty="0" smtClean="0"/>
              <a:t>TÖRÖL(16)</a:t>
            </a:r>
            <a:endParaRPr lang="hu-HU" b="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6" y="2852936"/>
            <a:ext cx="9120063" cy="2828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27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TÖRÖL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 smtClean="0"/>
              <a:t>Ha törlendő csúcsnak két gyereke van</a:t>
            </a:r>
          </a:p>
          <a:p>
            <a:pPr marL="0" indent="0">
              <a:buNone/>
            </a:pPr>
            <a:r>
              <a:rPr lang="hu-HU" b="0" dirty="0" smtClean="0"/>
              <a:t>TÖRÖL(5)</a:t>
            </a:r>
            <a:endParaRPr lang="hu-HU" b="0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944"/>
            <a:ext cx="4959689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2636912"/>
            <a:ext cx="4208414" cy="321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27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254440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635896" y="0"/>
            <a:ext cx="5508104" cy="1143000"/>
          </a:xfrm>
        </p:spPr>
        <p:txBody>
          <a:bodyPr/>
          <a:lstStyle/>
          <a:p>
            <a:r>
              <a:rPr lang="hu-HU" dirty="0" smtClean="0"/>
              <a:t>TÖRÖL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6084168" y="306896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1" dirty="0" smtClean="0"/>
              <a:t>O</a:t>
            </a:r>
            <a:r>
              <a:rPr lang="hu-HU" sz="3600" dirty="0" smtClean="0"/>
              <a:t>(h)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33038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Keresőfa </a:t>
            </a:r>
            <a:r>
              <a:rPr lang="hu-HU" dirty="0" err="1" smtClean="0"/>
              <a:t>vs</a:t>
            </a:r>
            <a:r>
              <a:rPr lang="hu-HU" dirty="0" smtClean="0"/>
              <a:t> Kupac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293076"/>
              </p:ext>
            </p:extLst>
          </p:nvPr>
        </p:nvGraphicFramePr>
        <p:xfrm>
          <a:off x="1619672" y="1628800"/>
          <a:ext cx="6953523" cy="341345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17841"/>
                <a:gridCol w="2317841"/>
                <a:gridCol w="2317841"/>
              </a:tblGrid>
              <a:tr h="56890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Kupac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Kereső fa</a:t>
                      </a:r>
                      <a:endParaRPr lang="hu-HU" dirty="0"/>
                    </a:p>
                  </a:txBody>
                  <a:tcPr anchor="ctr"/>
                </a:tc>
              </a:tr>
              <a:tr h="568909">
                <a:tc>
                  <a:txBody>
                    <a:bodyPr/>
                    <a:lstStyle/>
                    <a:p>
                      <a:r>
                        <a:rPr lang="hu-HU" dirty="0" smtClean="0"/>
                        <a:t>KERES()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O</a:t>
                      </a:r>
                      <a:r>
                        <a:rPr lang="hu-HU" dirty="0" smtClean="0"/>
                        <a:t>(</a:t>
                      </a:r>
                      <a:r>
                        <a:rPr lang="hu-HU" i="1" dirty="0" smtClean="0"/>
                        <a:t>n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i="1" dirty="0" smtClean="0"/>
                        <a:t>O</a:t>
                      </a:r>
                      <a:r>
                        <a:rPr lang="hu-HU" b="1" dirty="0" smtClean="0"/>
                        <a:t>(</a:t>
                      </a:r>
                      <a:r>
                        <a:rPr lang="hu-HU" b="1" i="1" dirty="0" smtClean="0"/>
                        <a:t>h</a:t>
                      </a:r>
                      <a:r>
                        <a:rPr lang="hu-HU" b="1" dirty="0" smtClean="0"/>
                        <a:t>)</a:t>
                      </a:r>
                      <a:endParaRPr lang="hu-HU" b="1" dirty="0"/>
                    </a:p>
                  </a:txBody>
                  <a:tcPr anchor="ctr"/>
                </a:tc>
              </a:tr>
              <a:tr h="568909">
                <a:tc>
                  <a:txBody>
                    <a:bodyPr/>
                    <a:lstStyle/>
                    <a:p>
                      <a:r>
                        <a:rPr lang="hu-HU" dirty="0" smtClean="0"/>
                        <a:t>MAX()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i="1" dirty="0" smtClean="0"/>
                        <a:t>O</a:t>
                      </a:r>
                      <a:r>
                        <a:rPr lang="hu-HU" b="1" dirty="0" smtClean="0"/>
                        <a:t>(1)</a:t>
                      </a:r>
                      <a:endParaRPr lang="hu-H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O</a:t>
                      </a:r>
                      <a:r>
                        <a:rPr lang="hu-HU" dirty="0" smtClean="0"/>
                        <a:t>(</a:t>
                      </a:r>
                      <a:r>
                        <a:rPr lang="hu-HU" i="1" dirty="0" smtClean="0"/>
                        <a:t>h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 anchor="ctr"/>
                </a:tc>
              </a:tr>
              <a:tr h="568909">
                <a:tc>
                  <a:txBody>
                    <a:bodyPr/>
                    <a:lstStyle/>
                    <a:p>
                      <a:r>
                        <a:rPr lang="hu-HU" dirty="0" smtClean="0"/>
                        <a:t>BESZÚR()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i="1" dirty="0" smtClean="0"/>
                        <a:t>O</a:t>
                      </a:r>
                      <a:r>
                        <a:rPr lang="hu-HU" b="1" dirty="0" smtClean="0"/>
                        <a:t>(</a:t>
                      </a:r>
                      <a:r>
                        <a:rPr lang="hu-HU" b="1" i="1" dirty="0" smtClean="0"/>
                        <a:t>h</a:t>
                      </a:r>
                      <a:r>
                        <a:rPr lang="hu-HU" b="1" dirty="0" smtClean="0"/>
                        <a:t>)</a:t>
                      </a:r>
                      <a:endParaRPr lang="hu-H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O</a:t>
                      </a:r>
                      <a:r>
                        <a:rPr lang="hu-HU" dirty="0" smtClean="0"/>
                        <a:t>(</a:t>
                      </a:r>
                      <a:r>
                        <a:rPr lang="hu-HU" i="1" dirty="0" smtClean="0"/>
                        <a:t>h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 anchor="ctr"/>
                </a:tc>
              </a:tr>
              <a:tr h="568909">
                <a:tc>
                  <a:txBody>
                    <a:bodyPr/>
                    <a:lstStyle/>
                    <a:p>
                      <a:r>
                        <a:rPr lang="hu-HU" dirty="0" smtClean="0"/>
                        <a:t>TÖRÖL()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i="1" dirty="0" smtClean="0"/>
                        <a:t>O</a:t>
                      </a:r>
                      <a:r>
                        <a:rPr lang="hu-HU" b="1" dirty="0" smtClean="0"/>
                        <a:t>(</a:t>
                      </a:r>
                      <a:r>
                        <a:rPr lang="hu-HU" b="1" i="1" dirty="0" smtClean="0"/>
                        <a:t>h</a:t>
                      </a:r>
                      <a:r>
                        <a:rPr lang="hu-HU" b="1" dirty="0" smtClean="0"/>
                        <a:t>)</a:t>
                      </a:r>
                      <a:endParaRPr lang="hu-H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O</a:t>
                      </a:r>
                      <a:r>
                        <a:rPr lang="hu-HU" dirty="0" smtClean="0"/>
                        <a:t>(</a:t>
                      </a:r>
                      <a:r>
                        <a:rPr lang="hu-HU" i="1" dirty="0" smtClean="0"/>
                        <a:t>h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 anchor="ctr"/>
                </a:tc>
              </a:tr>
              <a:tr h="568909">
                <a:tc>
                  <a:txBody>
                    <a:bodyPr/>
                    <a:lstStyle/>
                    <a:p>
                      <a:r>
                        <a:rPr lang="hu-HU" dirty="0" smtClean="0"/>
                        <a:t>KÖVETKEZŐ()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smtClean="0"/>
                        <a:t>O</a:t>
                      </a:r>
                      <a:r>
                        <a:rPr lang="hu-HU" dirty="0" smtClean="0"/>
                        <a:t>(</a:t>
                      </a:r>
                      <a:r>
                        <a:rPr lang="hu-HU" i="1" dirty="0" smtClean="0"/>
                        <a:t>n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i="1" dirty="0" smtClean="0"/>
                        <a:t>O</a:t>
                      </a:r>
                      <a:r>
                        <a:rPr lang="hu-HU" b="1" dirty="0" smtClean="0"/>
                        <a:t>(</a:t>
                      </a:r>
                      <a:r>
                        <a:rPr lang="hu-HU" b="1" i="1" dirty="0" smtClean="0"/>
                        <a:t>h</a:t>
                      </a:r>
                      <a:r>
                        <a:rPr lang="hu-HU" b="1" dirty="0" smtClean="0"/>
                        <a:t>)</a:t>
                      </a:r>
                      <a:endParaRPr lang="hu-HU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02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71600" y="1412776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sz="1800" b="0" i="1" dirty="0" smtClean="0"/>
              <a:t>y </a:t>
            </a:r>
            <a:r>
              <a:rPr lang="hu-HU" sz="1800" b="0" dirty="0"/>
              <a:t>← </a:t>
            </a:r>
            <a:r>
              <a:rPr lang="hu-HU" sz="1800" b="0" dirty="0" err="1"/>
              <a:t>nil</a:t>
            </a:r>
            <a:endParaRPr lang="hu-HU" sz="1800" b="0" dirty="0"/>
          </a:p>
          <a:p>
            <a:pPr marL="0" indent="0">
              <a:buNone/>
            </a:pPr>
            <a:r>
              <a:rPr lang="hu-HU" sz="1800" b="0" i="1" dirty="0" smtClean="0"/>
              <a:t>x </a:t>
            </a:r>
            <a:r>
              <a:rPr lang="hu-HU" sz="1800" b="0" dirty="0"/>
              <a:t>← </a:t>
            </a:r>
            <a:r>
              <a:rPr lang="hu-HU" sz="1800" b="0" i="1" dirty="0"/>
              <a:t>gyökér</a:t>
            </a:r>
            <a:r>
              <a:rPr lang="hu-HU" sz="1800" b="0" dirty="0"/>
              <a:t>[</a:t>
            </a:r>
            <a:r>
              <a:rPr lang="hu-HU" sz="1800" b="0" i="1" dirty="0"/>
              <a:t>T</a:t>
            </a:r>
            <a:r>
              <a:rPr lang="hu-HU" sz="1800" b="0" dirty="0"/>
              <a:t>]</a:t>
            </a:r>
          </a:p>
          <a:p>
            <a:pPr marL="0" indent="0">
              <a:buNone/>
            </a:pPr>
            <a:r>
              <a:rPr lang="hu-HU" sz="1800" dirty="0" err="1" smtClean="0"/>
              <a:t>while</a:t>
            </a:r>
            <a:r>
              <a:rPr lang="hu-HU" sz="1800" dirty="0" smtClean="0"/>
              <a:t> </a:t>
            </a:r>
            <a:r>
              <a:rPr lang="hu-HU" sz="1800" b="0" i="1" dirty="0"/>
              <a:t>x </a:t>
            </a:r>
            <a:r>
              <a:rPr lang="hu-HU" sz="1800" b="0" dirty="0" smtClean="0"/>
              <a:t>≠ </a:t>
            </a:r>
            <a:r>
              <a:rPr lang="hu-HU" sz="1800" b="0" dirty="0" err="1" smtClean="0"/>
              <a:t>nil</a:t>
            </a:r>
            <a:endParaRPr lang="hu-HU" sz="1800" b="0" dirty="0"/>
          </a:p>
          <a:p>
            <a:pPr marL="0" indent="0">
              <a:buNone/>
            </a:pPr>
            <a:r>
              <a:rPr lang="hu-HU" sz="1800" b="0" dirty="0"/>
              <a:t> </a:t>
            </a:r>
            <a:r>
              <a:rPr lang="hu-HU" sz="1800" b="0" dirty="0" smtClean="0"/>
              <a:t>    </a:t>
            </a:r>
            <a:r>
              <a:rPr lang="hu-HU" sz="1800" dirty="0" err="1" smtClean="0"/>
              <a:t>do</a:t>
            </a:r>
            <a:r>
              <a:rPr lang="hu-HU" sz="1800" dirty="0" smtClean="0"/>
              <a:t> </a:t>
            </a:r>
            <a:r>
              <a:rPr lang="hu-HU" sz="1800" b="0" i="1" dirty="0"/>
              <a:t>y </a:t>
            </a:r>
            <a:r>
              <a:rPr lang="hu-HU" sz="1800" b="0" dirty="0"/>
              <a:t>← </a:t>
            </a:r>
            <a:r>
              <a:rPr lang="hu-HU" sz="1800" b="0" i="1" dirty="0" smtClean="0"/>
              <a:t>x</a:t>
            </a:r>
          </a:p>
          <a:p>
            <a:pPr marL="0" indent="0">
              <a:buNone/>
            </a:pPr>
            <a:r>
              <a:rPr lang="hu-HU" sz="1800" b="0" i="1" dirty="0"/>
              <a:t> </a:t>
            </a:r>
            <a:r>
              <a:rPr lang="hu-HU" sz="1800" b="0" i="1" dirty="0" smtClean="0"/>
              <a:t>          </a:t>
            </a:r>
            <a:r>
              <a:rPr lang="hu-HU" sz="1800" dirty="0" err="1" smtClean="0"/>
              <a:t>if</a:t>
            </a:r>
            <a:r>
              <a:rPr lang="hu-HU" sz="1800" dirty="0" smtClean="0"/>
              <a:t>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z</a:t>
            </a:r>
            <a:r>
              <a:rPr lang="hu-HU" sz="1800" b="0" dirty="0"/>
              <a:t>] &lt;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x</a:t>
            </a:r>
            <a:r>
              <a:rPr lang="hu-HU" sz="1800" b="0" dirty="0"/>
              <a:t>]</a:t>
            </a:r>
          </a:p>
          <a:p>
            <a:pPr marL="0" indent="0">
              <a:buNone/>
            </a:pPr>
            <a:r>
              <a:rPr lang="hu-HU" sz="1800" b="0" dirty="0"/>
              <a:t> </a:t>
            </a:r>
            <a:r>
              <a:rPr lang="hu-HU" sz="1800" b="0" dirty="0" smtClean="0"/>
              <a:t>             </a:t>
            </a:r>
            <a:r>
              <a:rPr lang="hu-HU" sz="1800" dirty="0" err="1" smtClean="0"/>
              <a:t>then</a:t>
            </a:r>
            <a:r>
              <a:rPr lang="hu-HU" sz="1800" dirty="0" smtClean="0"/>
              <a:t> </a:t>
            </a:r>
            <a:r>
              <a:rPr lang="hu-HU" sz="1800" b="0" i="1" dirty="0"/>
              <a:t>x </a:t>
            </a:r>
            <a:r>
              <a:rPr lang="hu-HU" sz="1800" b="0" dirty="0"/>
              <a:t>← </a:t>
            </a:r>
            <a:r>
              <a:rPr lang="hu-HU" sz="1800" b="0" i="1" dirty="0" smtClean="0"/>
              <a:t>bal</a:t>
            </a:r>
            <a:r>
              <a:rPr lang="hu-HU" sz="1800" b="0" dirty="0" smtClean="0"/>
              <a:t>[</a:t>
            </a:r>
            <a:r>
              <a:rPr lang="hu-HU" sz="1800" b="0" i="1" dirty="0" smtClean="0"/>
              <a:t>x</a:t>
            </a:r>
            <a:r>
              <a:rPr lang="hu-HU" sz="1800" b="0" dirty="0" smtClean="0"/>
              <a:t>]</a:t>
            </a:r>
          </a:p>
          <a:p>
            <a:pPr marL="0" indent="0">
              <a:buNone/>
            </a:pPr>
            <a:r>
              <a:rPr lang="hu-HU" sz="1800" b="0" dirty="0"/>
              <a:t> </a:t>
            </a:r>
            <a:r>
              <a:rPr lang="hu-HU" sz="1800" b="0" dirty="0" smtClean="0"/>
              <a:t>             </a:t>
            </a:r>
            <a:r>
              <a:rPr lang="hu-HU" sz="1800" dirty="0" err="1" smtClean="0"/>
              <a:t>else</a:t>
            </a:r>
            <a:r>
              <a:rPr lang="hu-HU" sz="1800" dirty="0" smtClean="0"/>
              <a:t> </a:t>
            </a:r>
            <a:r>
              <a:rPr lang="hu-HU" sz="1800" b="0" i="1" dirty="0"/>
              <a:t>x </a:t>
            </a:r>
            <a:r>
              <a:rPr lang="hu-HU" sz="1800" b="0" dirty="0"/>
              <a:t>←</a:t>
            </a:r>
            <a:r>
              <a:rPr lang="hu-HU" sz="1800" b="0" i="1" dirty="0"/>
              <a:t>jobb</a:t>
            </a:r>
            <a:r>
              <a:rPr lang="hu-HU" sz="1800" b="0" dirty="0"/>
              <a:t>[</a:t>
            </a:r>
            <a:r>
              <a:rPr lang="hu-HU" sz="1800" b="0" i="1" dirty="0"/>
              <a:t>x</a:t>
            </a:r>
            <a:r>
              <a:rPr lang="hu-HU" sz="1800" b="0" dirty="0" smtClean="0"/>
              <a:t>]</a:t>
            </a:r>
          </a:p>
          <a:p>
            <a:pPr marL="0" indent="0">
              <a:buNone/>
            </a:pPr>
            <a:r>
              <a:rPr lang="hu-HU" sz="1800" dirty="0" err="1" smtClean="0"/>
              <a:t>if</a:t>
            </a:r>
            <a:r>
              <a:rPr lang="hu-HU" sz="1800" dirty="0" smtClean="0"/>
              <a:t> </a:t>
            </a:r>
            <a:r>
              <a:rPr lang="hu-HU" sz="1800" b="0" dirty="0" smtClean="0"/>
              <a:t>ABS(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z</a:t>
            </a:r>
            <a:r>
              <a:rPr lang="hu-HU" sz="1800" b="0" dirty="0"/>
              <a:t>] </a:t>
            </a:r>
            <a:r>
              <a:rPr lang="hu-HU" sz="1800" b="0" dirty="0" smtClean="0"/>
              <a:t> -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y</a:t>
            </a:r>
            <a:r>
              <a:rPr lang="hu-HU" sz="1800" b="0" dirty="0" smtClean="0"/>
              <a:t>]) &lt; 3</a:t>
            </a:r>
          </a:p>
          <a:p>
            <a:pPr marL="0" indent="0">
              <a:buNone/>
            </a:pPr>
            <a:r>
              <a:rPr lang="hu-HU" sz="1800" b="0" dirty="0"/>
              <a:t> </a:t>
            </a:r>
            <a:r>
              <a:rPr lang="hu-HU" sz="1800" b="0" dirty="0" smtClean="0"/>
              <a:t> </a:t>
            </a:r>
            <a:r>
              <a:rPr lang="hu-HU" sz="1800" dirty="0" err="1" smtClean="0"/>
              <a:t>then</a:t>
            </a:r>
            <a:r>
              <a:rPr lang="hu-HU" sz="1800" dirty="0" smtClean="0"/>
              <a:t> </a:t>
            </a:r>
            <a:r>
              <a:rPr lang="hu-HU" sz="1800" dirty="0" err="1" smtClean="0"/>
              <a:t>return</a:t>
            </a:r>
            <a:r>
              <a:rPr lang="hu-HU" sz="1800" b="0" dirty="0" smtClean="0"/>
              <a:t> NIL</a:t>
            </a:r>
          </a:p>
          <a:p>
            <a:pPr marL="0" indent="0">
              <a:buNone/>
            </a:pPr>
            <a:r>
              <a:rPr lang="hu-HU" sz="1800" dirty="0" err="1" smtClean="0"/>
              <a:t>if</a:t>
            </a:r>
            <a:r>
              <a:rPr lang="hu-HU" sz="1800" dirty="0" smtClean="0"/>
              <a:t>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z</a:t>
            </a:r>
            <a:r>
              <a:rPr lang="hu-HU" sz="1800" b="0" dirty="0"/>
              <a:t>] &lt; </a:t>
            </a:r>
            <a:r>
              <a:rPr lang="hu-HU" sz="1800" b="0" i="1" dirty="0" smtClean="0"/>
              <a:t>kulcs</a:t>
            </a:r>
            <a:r>
              <a:rPr lang="hu-HU" sz="1800" b="0" dirty="0" smtClean="0"/>
              <a:t>[</a:t>
            </a:r>
            <a:r>
              <a:rPr lang="hu-HU" sz="1800" b="0" i="1" dirty="0" smtClean="0"/>
              <a:t>y</a:t>
            </a:r>
            <a:r>
              <a:rPr lang="hu-HU" sz="1800" b="0" dirty="0" smtClean="0"/>
              <a:t>]</a:t>
            </a:r>
          </a:p>
          <a:p>
            <a:pPr marL="0" indent="0">
              <a:buNone/>
            </a:pPr>
            <a:r>
              <a:rPr lang="hu-HU" sz="1800" b="0" dirty="0"/>
              <a:t> </a:t>
            </a:r>
            <a:r>
              <a:rPr lang="hu-HU" sz="1800" b="0" dirty="0" smtClean="0"/>
              <a:t>  </a:t>
            </a:r>
            <a:r>
              <a:rPr lang="hu-HU" sz="1800" dirty="0" err="1" smtClean="0"/>
              <a:t>then</a:t>
            </a:r>
            <a:r>
              <a:rPr lang="hu-HU" sz="1800" dirty="0" smtClean="0"/>
              <a:t> </a:t>
            </a:r>
            <a:r>
              <a:rPr lang="hu-HU" sz="1800" dirty="0" err="1"/>
              <a:t>if</a:t>
            </a:r>
            <a:r>
              <a:rPr lang="hu-HU" sz="1800" dirty="0"/>
              <a:t> </a:t>
            </a:r>
            <a:r>
              <a:rPr lang="hu-HU" sz="1800" b="0" i="1" dirty="0" smtClean="0"/>
              <a:t>kulcs</a:t>
            </a:r>
            <a:r>
              <a:rPr lang="hu-HU" sz="1800" b="0" dirty="0" smtClean="0"/>
              <a:t>[</a:t>
            </a:r>
            <a:r>
              <a:rPr lang="hu-HU" sz="1800" b="0" i="1" dirty="0" smtClean="0"/>
              <a:t>z</a:t>
            </a:r>
            <a:r>
              <a:rPr lang="hu-HU" sz="1800" b="0" dirty="0"/>
              <a:t>]  - </a:t>
            </a:r>
            <a:r>
              <a:rPr lang="hu-HU" sz="1800" b="0" dirty="0" smtClean="0"/>
              <a:t>ELÖZŐ(</a:t>
            </a:r>
            <a:r>
              <a:rPr lang="hu-HU" sz="1800" b="0" i="1" dirty="0" smtClean="0"/>
              <a:t>kulcs</a:t>
            </a:r>
            <a:r>
              <a:rPr lang="hu-HU" sz="1800" b="0" dirty="0" smtClean="0"/>
              <a:t>[</a:t>
            </a:r>
            <a:r>
              <a:rPr lang="hu-HU" sz="1800" b="0" i="1" dirty="0" smtClean="0"/>
              <a:t>y</a:t>
            </a:r>
            <a:r>
              <a:rPr lang="hu-HU" sz="1800" b="0" dirty="0"/>
              <a:t>]) &lt; </a:t>
            </a:r>
            <a:r>
              <a:rPr lang="hu-HU" sz="1800" b="0" dirty="0" smtClean="0"/>
              <a:t>3</a:t>
            </a:r>
          </a:p>
          <a:p>
            <a:pPr marL="0" indent="0">
              <a:buNone/>
            </a:pPr>
            <a:r>
              <a:rPr lang="hu-HU" sz="1800" b="0" dirty="0" smtClean="0"/>
              <a:t>               </a:t>
            </a:r>
            <a:r>
              <a:rPr lang="hu-HU" sz="1800" dirty="0" err="1"/>
              <a:t>then</a:t>
            </a:r>
            <a:r>
              <a:rPr lang="hu-HU" sz="1800" dirty="0"/>
              <a:t> </a:t>
            </a:r>
            <a:r>
              <a:rPr lang="hu-HU" sz="1800" dirty="0" err="1"/>
              <a:t>return</a:t>
            </a:r>
            <a:r>
              <a:rPr lang="hu-HU" sz="1800" b="0" dirty="0"/>
              <a:t> </a:t>
            </a:r>
            <a:r>
              <a:rPr lang="hu-HU" sz="1800" b="0" dirty="0" smtClean="0"/>
              <a:t>NIL</a:t>
            </a:r>
          </a:p>
          <a:p>
            <a:pPr marL="0" indent="0">
              <a:buNone/>
            </a:pPr>
            <a:r>
              <a:rPr lang="hu-HU" sz="1800" b="0" dirty="0"/>
              <a:t> </a:t>
            </a:r>
            <a:r>
              <a:rPr lang="hu-HU" sz="1800" b="0" dirty="0" smtClean="0"/>
              <a:t>              </a:t>
            </a:r>
            <a:r>
              <a:rPr lang="hu-HU" sz="1800" dirty="0" err="1" smtClean="0"/>
              <a:t>else</a:t>
            </a:r>
            <a:r>
              <a:rPr lang="hu-HU" sz="1800" dirty="0" smtClean="0"/>
              <a:t> </a:t>
            </a:r>
            <a:r>
              <a:rPr lang="hu-HU" sz="1800" b="0" i="1" dirty="0"/>
              <a:t>bal</a:t>
            </a:r>
            <a:r>
              <a:rPr lang="hu-HU" sz="1800" b="0" dirty="0"/>
              <a:t>[</a:t>
            </a:r>
            <a:r>
              <a:rPr lang="hu-HU" sz="1800" b="0" i="1" dirty="0"/>
              <a:t>y</a:t>
            </a:r>
            <a:r>
              <a:rPr lang="hu-HU" sz="1800" b="0" dirty="0"/>
              <a:t>] ← </a:t>
            </a:r>
            <a:r>
              <a:rPr lang="hu-HU" sz="1800" b="0" i="1" dirty="0"/>
              <a:t>z</a:t>
            </a:r>
            <a:endParaRPr lang="hu-HU" sz="1800" dirty="0" smtClean="0"/>
          </a:p>
          <a:p>
            <a:pPr marL="0" indent="0">
              <a:buNone/>
            </a:pPr>
            <a:r>
              <a:rPr lang="hu-HU" sz="1800" b="0" dirty="0"/>
              <a:t> </a:t>
            </a:r>
            <a:r>
              <a:rPr lang="hu-HU" sz="1800" b="0" dirty="0" smtClean="0"/>
              <a:t>  </a:t>
            </a:r>
            <a:r>
              <a:rPr lang="hu-HU" sz="1800" dirty="0" err="1" smtClean="0"/>
              <a:t>else</a:t>
            </a:r>
            <a:r>
              <a:rPr lang="hu-HU" sz="1800" dirty="0" smtClean="0"/>
              <a:t> </a:t>
            </a:r>
            <a:r>
              <a:rPr lang="hu-HU" sz="1800" dirty="0" err="1"/>
              <a:t>if</a:t>
            </a:r>
            <a:r>
              <a:rPr lang="hu-HU" sz="1800" dirty="0"/>
              <a:t> </a:t>
            </a:r>
            <a:r>
              <a:rPr lang="hu-HU" sz="1800" b="0" dirty="0" smtClean="0"/>
              <a:t>KÖVETKEZŐ(</a:t>
            </a:r>
            <a:r>
              <a:rPr lang="hu-HU" sz="1800" b="0" i="1" dirty="0" smtClean="0"/>
              <a:t>kulcs</a:t>
            </a:r>
            <a:r>
              <a:rPr lang="hu-HU" sz="1800" b="0" dirty="0" smtClean="0"/>
              <a:t>[</a:t>
            </a:r>
            <a:r>
              <a:rPr lang="hu-HU" sz="1800" b="0" i="1" dirty="0" smtClean="0"/>
              <a:t>y</a:t>
            </a:r>
            <a:r>
              <a:rPr lang="hu-HU" sz="1800" b="0" dirty="0" smtClean="0"/>
              <a:t>]) -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z</a:t>
            </a:r>
            <a:r>
              <a:rPr lang="hu-HU" sz="1800" b="0" dirty="0"/>
              <a:t>]</a:t>
            </a:r>
            <a:r>
              <a:rPr lang="hu-HU" sz="1800" b="0" dirty="0" smtClean="0"/>
              <a:t> </a:t>
            </a:r>
            <a:r>
              <a:rPr lang="hu-HU" sz="1800" b="0" dirty="0"/>
              <a:t>&lt; 3</a:t>
            </a:r>
          </a:p>
          <a:p>
            <a:pPr marL="0" indent="0">
              <a:buNone/>
            </a:pPr>
            <a:r>
              <a:rPr lang="hu-HU" sz="1800" b="0" dirty="0"/>
              <a:t>               </a:t>
            </a:r>
            <a:r>
              <a:rPr lang="hu-HU" sz="1800" dirty="0" err="1"/>
              <a:t>then</a:t>
            </a:r>
            <a:r>
              <a:rPr lang="hu-HU" sz="1800" dirty="0"/>
              <a:t> </a:t>
            </a:r>
            <a:r>
              <a:rPr lang="hu-HU" sz="1800" dirty="0" err="1"/>
              <a:t>return</a:t>
            </a:r>
            <a:r>
              <a:rPr lang="hu-HU" sz="1800" b="0" dirty="0"/>
              <a:t> NIL</a:t>
            </a:r>
          </a:p>
          <a:p>
            <a:pPr marL="0" indent="0">
              <a:buNone/>
            </a:pPr>
            <a:r>
              <a:rPr lang="hu-HU" sz="1800" b="0" dirty="0"/>
              <a:t>               </a:t>
            </a:r>
            <a:r>
              <a:rPr lang="hu-HU" sz="1800" dirty="0" err="1"/>
              <a:t>else</a:t>
            </a:r>
            <a:r>
              <a:rPr lang="hu-HU" sz="1800" dirty="0"/>
              <a:t> </a:t>
            </a:r>
            <a:r>
              <a:rPr lang="hu-HU" sz="1800" b="0" i="1" dirty="0" smtClean="0"/>
              <a:t>jobb</a:t>
            </a:r>
            <a:r>
              <a:rPr lang="hu-HU" sz="1800" b="0" dirty="0" smtClean="0"/>
              <a:t>[</a:t>
            </a:r>
            <a:r>
              <a:rPr lang="hu-HU" sz="1800" b="0" i="1" dirty="0" smtClean="0"/>
              <a:t>y</a:t>
            </a:r>
            <a:r>
              <a:rPr lang="hu-HU" sz="1800" b="0" dirty="0"/>
              <a:t>] ← </a:t>
            </a:r>
            <a:r>
              <a:rPr lang="hu-HU" sz="1800" b="0" i="1" dirty="0"/>
              <a:t>z</a:t>
            </a:r>
            <a:endParaRPr lang="hu-HU" sz="1800" dirty="0"/>
          </a:p>
          <a:p>
            <a:pPr marL="0" indent="0">
              <a:buNone/>
            </a:pPr>
            <a:endParaRPr lang="hu-HU" sz="1800" b="0" dirty="0" smtClean="0"/>
          </a:p>
          <a:p>
            <a:pPr marL="0" indent="0">
              <a:buNone/>
            </a:pPr>
            <a:endParaRPr lang="hu-HU" sz="1800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Leszállópálya nyilvántartási probléma 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084168" y="306896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1" dirty="0" smtClean="0"/>
              <a:t>O</a:t>
            </a:r>
            <a:r>
              <a:rPr lang="hu-HU" sz="3600" dirty="0" smtClean="0"/>
              <a:t>(h)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308546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Leszállópálya nyilvántartási probléma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5400600" cy="1828800"/>
          </a:xfrm>
        </p:spPr>
        <p:txBody>
          <a:bodyPr/>
          <a:lstStyle/>
          <a:p>
            <a:r>
              <a:rPr lang="hu-HU" sz="2400" b="0" dirty="0" smtClean="0"/>
              <a:t>Repterünknek egyetlen kifutópályája van.</a:t>
            </a:r>
          </a:p>
          <a:p>
            <a:r>
              <a:rPr lang="hu-HU" sz="2400" b="0" dirty="0" smtClean="0"/>
              <a:t>A landolási időket nyilvántartó rendszert fejlesztünk.</a:t>
            </a:r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1402969" y="3501008"/>
            <a:ext cx="777686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9pPr>
          </a:lstStyle>
          <a:p>
            <a:r>
              <a:rPr lang="hu-HU" sz="2400" b="0" kern="0" dirty="0" smtClean="0"/>
              <a:t>Minden repülő elküld egy </a:t>
            </a:r>
            <a:r>
              <a:rPr lang="hu-HU" sz="2400" b="0" i="1" kern="0" dirty="0" smtClean="0"/>
              <a:t>t </a:t>
            </a:r>
            <a:r>
              <a:rPr lang="hu-HU" sz="2400" b="0" kern="0" dirty="0" smtClean="0"/>
              <a:t>időpillanatot amikor le szeretne szállni</a:t>
            </a:r>
          </a:p>
          <a:p>
            <a:r>
              <a:rPr lang="hu-HU" sz="2400" b="0" kern="0" dirty="0" smtClean="0"/>
              <a:t>Ha biztonságos a leszállás, azaz ±3 percen belül nincs ütemezett leszállás akkor rögzítsük a kérést</a:t>
            </a:r>
          </a:p>
          <a:p>
            <a:r>
              <a:rPr lang="hu-HU" sz="2400" b="0" kern="0" dirty="0" smtClean="0"/>
              <a:t>Akik már leszálltak azokat távolítsuk el a nyilvántartásból</a:t>
            </a:r>
            <a:endParaRPr lang="hu-HU" sz="2400" kern="0" dirty="0"/>
          </a:p>
        </p:txBody>
      </p:sp>
      <p:sp>
        <p:nvSpPr>
          <p:cNvPr id="6" name="AutoShape 2" descr="Image result for runway que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4" descr="Image result for runway queu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486" name="Picture 6" descr="Image result for runway que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84784"/>
            <a:ext cx="291641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zövegdoboz 7"/>
          <p:cNvSpPr txBox="1"/>
          <p:nvPr/>
        </p:nvSpPr>
        <p:spPr>
          <a:xfrm>
            <a:off x="35496" y="6398590"/>
            <a:ext cx="920636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900" dirty="0">
                <a:solidFill>
                  <a:schemeClr val="bg1"/>
                </a:solidFill>
              </a:rPr>
              <a:t>Feladat: https://ocw.mit.edu/courses/electrical-engineering-and-computer-science/6-006-introduction-to-algorithms-fall-2011/lecture-videos/lecture-5-binary-search-trees-bst-sort/</a:t>
            </a:r>
          </a:p>
        </p:txBody>
      </p:sp>
    </p:spTree>
    <p:extLst>
      <p:ext uri="{BB962C8B-B14F-4D97-AF65-F5344CB8AC3E}">
        <p14:creationId xmlns:p14="http://schemas.microsoft.com/office/powerpoint/2010/main" val="223544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743546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b="0" dirty="0" smtClean="0"/>
              <a:t>másik </a:t>
            </a:r>
            <a:r>
              <a:rPr lang="hu-HU" b="0" dirty="0" err="1" smtClean="0"/>
              <a:t>use-case</a:t>
            </a:r>
            <a:r>
              <a:rPr lang="hu-HU" b="0" dirty="0" smtClean="0"/>
              <a:t>: TÖRÖL(MIN(R))</a:t>
            </a:r>
          </a:p>
          <a:p>
            <a:pPr marL="0" indent="0">
              <a:buNone/>
            </a:pPr>
            <a:r>
              <a:rPr lang="hu-HU" b="0" dirty="0"/>
              <a:t>A</a:t>
            </a:r>
            <a:r>
              <a:rPr lang="hu-HU" b="0" dirty="0" smtClean="0"/>
              <a:t> minimális elemnek legfeljebb egy gyereke van, így a harmadik esetet nem is kell implementálni</a:t>
            </a:r>
            <a:endParaRPr lang="hu-HU" b="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411288" y="4270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smtClean="0"/>
              <a:t>Leszállópálya nyilvántartási probléma </a:t>
            </a:r>
            <a:endParaRPr lang="hu-HU" kern="0" dirty="0"/>
          </a:p>
        </p:txBody>
      </p:sp>
      <p:sp>
        <p:nvSpPr>
          <p:cNvPr id="5" name="Szövegdoboz 4"/>
          <p:cNvSpPr txBox="1"/>
          <p:nvPr/>
        </p:nvSpPr>
        <p:spPr>
          <a:xfrm>
            <a:off x="6303104" y="34290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1" dirty="0" smtClean="0"/>
              <a:t>O</a:t>
            </a:r>
            <a:r>
              <a:rPr lang="hu-HU" sz="3600" dirty="0" smtClean="0"/>
              <a:t>(h)</a:t>
            </a:r>
            <a:endParaRPr lang="hu-HU" sz="3600" dirty="0"/>
          </a:p>
        </p:txBody>
      </p:sp>
      <p:pic>
        <p:nvPicPr>
          <p:cNvPr id="6" name="Picture 6" descr="Image result for runway que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221088"/>
            <a:ext cx="291641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6" name="Picture 2" descr="C:\Users\frichie\AppData\Local\Microsoft\Windows\Temporary Internet Files\Content.IE5\CQHSGNFI\Kliponious-green-ti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567" y="3860081"/>
            <a:ext cx="2266701" cy="259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35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349750"/>
          </a:xfrm>
        </p:spPr>
        <p:txBody>
          <a:bodyPr/>
          <a:lstStyle/>
          <a:p>
            <a:r>
              <a:rPr lang="hu-HU" b="0" dirty="0" smtClean="0"/>
              <a:t>Absztrakt adatszerkezet megválasztása az algoritmus fontos építőeleme</a:t>
            </a:r>
          </a:p>
          <a:p>
            <a:r>
              <a:rPr lang="hu-HU" b="0" dirty="0" smtClean="0"/>
              <a:t>Algoritmus igényei szerint a különböző megvalósítások közül válasszunk!</a:t>
            </a:r>
          </a:p>
          <a:p>
            <a:r>
              <a:rPr lang="hu-HU" b="0" dirty="0" smtClean="0"/>
              <a:t>lista, sor, verem, prioritási sor (kupac)</a:t>
            </a:r>
            <a:endParaRPr lang="hu-HU" b="0" dirty="0"/>
          </a:p>
        </p:txBody>
      </p:sp>
    </p:spTree>
    <p:extLst>
      <p:ext uri="{BB962C8B-B14F-4D97-AF65-F5344CB8AC3E}">
        <p14:creationId xmlns:p14="http://schemas.microsoft.com/office/powerpoint/2010/main" val="127136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Leszállópálya nyilvántartási probléma </a:t>
            </a:r>
          </a:p>
        </p:txBody>
      </p:sp>
      <p:cxnSp>
        <p:nvCxnSpPr>
          <p:cNvPr id="5" name="Egyenes összekötő 4"/>
          <p:cNvCxnSpPr/>
          <p:nvPr/>
        </p:nvCxnSpPr>
        <p:spPr bwMode="auto">
          <a:xfrm>
            <a:off x="1619672" y="3212976"/>
            <a:ext cx="684076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Szövegdoboz 5"/>
          <p:cNvSpPr txBox="1"/>
          <p:nvPr/>
        </p:nvSpPr>
        <p:spPr>
          <a:xfrm>
            <a:off x="8190494" y="3248980"/>
            <a:ext cx="3545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idő</a:t>
            </a:r>
            <a:endParaRPr lang="hu-HU" dirty="0"/>
          </a:p>
        </p:txBody>
      </p:sp>
      <p:cxnSp>
        <p:nvCxnSpPr>
          <p:cNvPr id="8" name="Egyenes összekötő 7"/>
          <p:cNvCxnSpPr/>
          <p:nvPr/>
        </p:nvCxnSpPr>
        <p:spPr bwMode="auto">
          <a:xfrm>
            <a:off x="1835696" y="2996952"/>
            <a:ext cx="0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Szövegdoboz 8"/>
          <p:cNvSpPr txBox="1"/>
          <p:nvPr/>
        </p:nvSpPr>
        <p:spPr>
          <a:xfrm>
            <a:off x="1604703" y="3431204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most</a:t>
            </a:r>
            <a:endParaRPr lang="hu-HU" dirty="0"/>
          </a:p>
        </p:txBody>
      </p:sp>
      <p:cxnSp>
        <p:nvCxnSpPr>
          <p:cNvPr id="10" name="Egyenes összekötő 9"/>
          <p:cNvCxnSpPr/>
          <p:nvPr/>
        </p:nvCxnSpPr>
        <p:spPr bwMode="auto">
          <a:xfrm>
            <a:off x="2771800" y="2996952"/>
            <a:ext cx="0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4283968" y="3032956"/>
            <a:ext cx="0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Egyenes összekötő 11"/>
          <p:cNvCxnSpPr/>
          <p:nvPr/>
        </p:nvCxnSpPr>
        <p:spPr bwMode="auto">
          <a:xfrm>
            <a:off x="7236296" y="3024564"/>
            <a:ext cx="0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Szövegdoboz 12"/>
          <p:cNvSpPr txBox="1"/>
          <p:nvPr/>
        </p:nvSpPr>
        <p:spPr>
          <a:xfrm>
            <a:off x="2536800" y="342900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35</a:t>
            </a:r>
            <a:endParaRPr lang="hu-HU" sz="20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4048968" y="346093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39</a:t>
            </a:r>
            <a:endParaRPr lang="hu-HU" sz="2000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7001296" y="3495201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47</a:t>
            </a:r>
            <a:endParaRPr lang="hu-HU" sz="2000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5508104" y="3431204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43</a:t>
            </a:r>
            <a:endParaRPr lang="hu-HU" sz="2000" dirty="0"/>
          </a:p>
        </p:txBody>
      </p:sp>
      <p:cxnSp>
        <p:nvCxnSpPr>
          <p:cNvPr id="17" name="Egyenes összekötő 16"/>
          <p:cNvCxnSpPr/>
          <p:nvPr/>
        </p:nvCxnSpPr>
        <p:spPr bwMode="auto">
          <a:xfrm>
            <a:off x="5743104" y="3032956"/>
            <a:ext cx="0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Egyenes összekötő 17"/>
          <p:cNvCxnSpPr/>
          <p:nvPr/>
        </p:nvCxnSpPr>
        <p:spPr bwMode="auto">
          <a:xfrm>
            <a:off x="3203848" y="2988713"/>
            <a:ext cx="0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Szövegdoboz 19"/>
          <p:cNvSpPr txBox="1"/>
          <p:nvPr/>
        </p:nvSpPr>
        <p:spPr>
          <a:xfrm>
            <a:off x="2968848" y="342900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37</a:t>
            </a:r>
            <a:endParaRPr lang="hu-HU" sz="2000" dirty="0">
              <a:solidFill>
                <a:srgbClr val="FF0000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4384268" y="198884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 smtClean="0"/>
              <a:t>kérés: 43</a:t>
            </a:r>
            <a:endParaRPr lang="hu-HU" sz="1800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4397572" y="1993208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 smtClean="0"/>
              <a:t>kérés: 37</a:t>
            </a:r>
            <a:endParaRPr lang="hu-HU" sz="1800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984394" y="4380150"/>
            <a:ext cx="81596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hu-HU" sz="1400" dirty="0" err="1" smtClean="0"/>
              <a:t>KERESsük</a:t>
            </a:r>
            <a:r>
              <a:rPr lang="hu-HU" sz="1400" dirty="0" smtClean="0"/>
              <a:t> meg a legnagyobb elemet R-ben ami nem kisebb, mint a </a:t>
            </a:r>
            <a:r>
              <a:rPr lang="hu-HU" sz="1400" i="1" dirty="0" smtClean="0"/>
              <a:t>t </a:t>
            </a:r>
            <a:r>
              <a:rPr lang="hu-HU" sz="1400" dirty="0" smtClean="0"/>
              <a:t>kérés</a:t>
            </a:r>
          </a:p>
          <a:p>
            <a:pPr marL="228600" indent="-228600">
              <a:buAutoNum type="arabicPeriod"/>
            </a:pPr>
            <a:r>
              <a:rPr lang="hu-HU" sz="1400" dirty="0" smtClean="0"/>
              <a:t>Ha ez 3 távolságon belül van </a:t>
            </a:r>
            <a:r>
              <a:rPr lang="hu-HU" sz="1400" i="1" dirty="0" smtClean="0"/>
              <a:t>t</a:t>
            </a:r>
            <a:r>
              <a:rPr lang="hu-HU" sz="1400" dirty="0" smtClean="0"/>
              <a:t>-től </a:t>
            </a:r>
            <a:r>
              <a:rPr lang="hu-HU" sz="1400" i="1" dirty="0" err="1" smtClean="0"/>
              <a:t>return</a:t>
            </a:r>
            <a:r>
              <a:rPr lang="hu-HU" sz="1400" i="1" dirty="0" smtClean="0"/>
              <a:t> </a:t>
            </a:r>
            <a:r>
              <a:rPr lang="hu-HU" sz="1400" i="1" dirty="0" err="1" smtClean="0"/>
              <a:t>nil</a:t>
            </a:r>
            <a:r>
              <a:rPr lang="hu-HU" sz="1400" i="1" dirty="0" smtClean="0"/>
              <a:t> </a:t>
            </a:r>
            <a:r>
              <a:rPr lang="hu-HU" sz="1400" dirty="0" smtClean="0"/>
              <a:t>egyébként keressük meg a RÁKÖVETKEZŐ elemet is</a:t>
            </a:r>
          </a:p>
          <a:p>
            <a:pPr marL="228600" indent="-228600">
              <a:buAutoNum type="arabicPeriod"/>
            </a:pPr>
            <a:r>
              <a:rPr lang="hu-HU" sz="1400" dirty="0" smtClean="0"/>
              <a:t>Ha a rákövetkező elem 3 távolságon belül van </a:t>
            </a:r>
            <a:r>
              <a:rPr lang="hu-HU" sz="1400" i="1" dirty="0" smtClean="0"/>
              <a:t>t</a:t>
            </a:r>
            <a:r>
              <a:rPr lang="hu-HU" sz="1400" dirty="0" smtClean="0"/>
              <a:t>-től </a:t>
            </a:r>
            <a:r>
              <a:rPr lang="hu-HU" sz="1400" i="1" dirty="0" err="1" smtClean="0"/>
              <a:t>return</a:t>
            </a:r>
            <a:r>
              <a:rPr lang="hu-HU" sz="1400" i="1" dirty="0" smtClean="0"/>
              <a:t> </a:t>
            </a:r>
            <a:r>
              <a:rPr lang="hu-HU" sz="1400" i="1" dirty="0" err="1" smtClean="0"/>
              <a:t>nil</a:t>
            </a:r>
            <a:r>
              <a:rPr lang="hu-HU" sz="1400" dirty="0" smtClean="0"/>
              <a:t> egyébként </a:t>
            </a:r>
            <a:r>
              <a:rPr lang="hu-HU" sz="1400" dirty="0" err="1" smtClean="0"/>
              <a:t>BESZÚRjuk</a:t>
            </a:r>
            <a:r>
              <a:rPr lang="hu-HU" sz="1400" dirty="0" smtClean="0"/>
              <a:t> </a:t>
            </a:r>
            <a:r>
              <a:rPr lang="hu-HU" sz="1400" i="1" dirty="0" smtClean="0"/>
              <a:t>t</a:t>
            </a:r>
            <a:r>
              <a:rPr lang="hu-HU" sz="1400" dirty="0" smtClean="0"/>
              <a:t>-t R-be</a:t>
            </a:r>
          </a:p>
          <a:p>
            <a:pPr marL="228600" indent="-228600">
              <a:buAutoNum type="arabicPeriod"/>
            </a:pPr>
            <a:endParaRPr lang="hu-HU" sz="1400" dirty="0"/>
          </a:p>
          <a:p>
            <a:r>
              <a:rPr lang="hu-HU" sz="1400" dirty="0" smtClean="0"/>
              <a:t>Másik </a:t>
            </a:r>
            <a:r>
              <a:rPr lang="hu-HU" sz="1400" dirty="0" err="1" smtClean="0"/>
              <a:t>use-case</a:t>
            </a:r>
            <a:r>
              <a:rPr lang="hu-HU" sz="1400" dirty="0" smtClean="0"/>
              <a:t>:</a:t>
            </a:r>
          </a:p>
          <a:p>
            <a:r>
              <a:rPr lang="hu-HU" sz="1400" dirty="0" smtClean="0"/>
              <a:t>1. Ha most&gt;min(R) akkor </a:t>
            </a:r>
            <a:r>
              <a:rPr lang="hu-HU" sz="1400" dirty="0" err="1" smtClean="0"/>
              <a:t>TÖRÖLjük</a:t>
            </a:r>
            <a:r>
              <a:rPr lang="hu-HU" sz="1400" dirty="0" smtClean="0"/>
              <a:t> min(R)</a:t>
            </a:r>
            <a:r>
              <a:rPr lang="hu-HU" sz="1400" dirty="0" err="1" smtClean="0"/>
              <a:t>-et</a:t>
            </a:r>
            <a:endParaRPr lang="hu-HU" sz="1400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82059" y="6005760"/>
            <a:ext cx="909845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300" dirty="0" smtClean="0"/>
              <a:t>KERES, BESZÚR, TÖRÖL, RÁKÖVETKEZŐ legyen </a:t>
            </a:r>
            <a:r>
              <a:rPr lang="hu-HU" sz="2300" i="1" dirty="0" smtClean="0"/>
              <a:t>O</a:t>
            </a:r>
            <a:r>
              <a:rPr lang="hu-HU" sz="2300" dirty="0" smtClean="0"/>
              <a:t>(log|</a:t>
            </a:r>
            <a:r>
              <a:rPr lang="hu-HU" sz="2300" i="1" dirty="0" smtClean="0"/>
              <a:t>R</a:t>
            </a:r>
            <a:r>
              <a:rPr lang="hu-HU" sz="2300" dirty="0" smtClean="0"/>
              <a:t>|) idejű!</a:t>
            </a:r>
            <a:endParaRPr lang="hu-HU" sz="2300" dirty="0"/>
          </a:p>
        </p:txBody>
      </p:sp>
    </p:spTree>
    <p:extLst>
      <p:ext uri="{BB962C8B-B14F-4D97-AF65-F5344CB8AC3E}">
        <p14:creationId xmlns:p14="http://schemas.microsoft.com/office/powerpoint/2010/main" val="163092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0" grpId="1"/>
      <p:bldP spid="21" grpId="0"/>
      <p:bldP spid="21" grpId="1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Milyen </a:t>
            </a:r>
            <a:r>
              <a:rPr lang="hu-HU" dirty="0" err="1" smtClean="0"/>
              <a:t>adatszerekzetet</a:t>
            </a:r>
            <a:r>
              <a:rPr lang="hu-HU" dirty="0" smtClean="0"/>
              <a:t> használjunk?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b="0" dirty="0" smtClean="0"/>
              <a:t>n=|R|		T(BESZUR)=T(TORLES)</a:t>
            </a:r>
            <a:endParaRPr lang="hu-HU" b="0" dirty="0" smtClean="0"/>
          </a:p>
          <a:p>
            <a:endParaRPr lang="hu-HU" b="0" dirty="0" smtClean="0"/>
          </a:p>
          <a:p>
            <a:r>
              <a:rPr lang="hu-HU" b="0" dirty="0" smtClean="0"/>
              <a:t>rendezetlen lista:</a:t>
            </a:r>
          </a:p>
          <a:p>
            <a:pPr marL="457200" lvl="1" indent="0">
              <a:buNone/>
            </a:pPr>
            <a:r>
              <a:rPr lang="hu-HU" sz="2000" b="0" dirty="0" smtClean="0"/>
              <a:t>KERES </a:t>
            </a:r>
            <a:r>
              <a:rPr lang="hu-HU" sz="2000" b="0" i="1" dirty="0" smtClean="0"/>
              <a:t>O</a:t>
            </a:r>
            <a:r>
              <a:rPr lang="hu-HU" sz="2000" b="0" dirty="0" smtClean="0"/>
              <a:t>(</a:t>
            </a:r>
            <a:r>
              <a:rPr lang="hu-HU" sz="2000" b="0" i="1" dirty="0" smtClean="0"/>
              <a:t>n</a:t>
            </a:r>
            <a:r>
              <a:rPr lang="hu-HU" sz="2000" b="0" dirty="0" smtClean="0"/>
              <a:t>), BESZÚR </a:t>
            </a:r>
            <a:r>
              <a:rPr lang="hu-HU" sz="2000" b="0" i="1" dirty="0" smtClean="0"/>
              <a:t>O</a:t>
            </a:r>
            <a:r>
              <a:rPr lang="hu-HU" sz="2000" b="0" dirty="0" smtClean="0"/>
              <a:t>(1), KÖVETKEZŐ </a:t>
            </a:r>
            <a:r>
              <a:rPr lang="hu-HU" sz="2000" b="0" i="1" dirty="0" smtClean="0"/>
              <a:t>O</a:t>
            </a:r>
            <a:r>
              <a:rPr lang="hu-HU" sz="2000" b="0" dirty="0" smtClean="0"/>
              <a:t>(</a:t>
            </a:r>
            <a:r>
              <a:rPr lang="hu-HU" sz="2000" b="0" i="1" dirty="0" smtClean="0"/>
              <a:t>n</a:t>
            </a:r>
            <a:r>
              <a:rPr lang="hu-HU" sz="2000" b="0" dirty="0" smtClean="0"/>
              <a:t>)</a:t>
            </a:r>
          </a:p>
          <a:p>
            <a:r>
              <a:rPr lang="hu-HU" b="0" dirty="0" smtClean="0"/>
              <a:t>rendezett tömb (bináris keresés):</a:t>
            </a:r>
            <a:endParaRPr lang="hu-HU" b="0" dirty="0"/>
          </a:p>
          <a:p>
            <a:pPr marL="457200" lvl="1" indent="0">
              <a:buNone/>
            </a:pPr>
            <a:r>
              <a:rPr lang="hu-HU" sz="2000" b="0" dirty="0"/>
              <a:t>KERES </a:t>
            </a:r>
            <a:r>
              <a:rPr lang="hu-HU" sz="2000" b="0" i="1" dirty="0" smtClean="0"/>
              <a:t>O</a:t>
            </a:r>
            <a:r>
              <a:rPr lang="hu-HU" sz="2000" b="0" dirty="0" smtClean="0"/>
              <a:t>(</a:t>
            </a:r>
            <a:r>
              <a:rPr lang="hu-HU" sz="2000" b="0" dirty="0" err="1" smtClean="0"/>
              <a:t>log</a:t>
            </a:r>
            <a:r>
              <a:rPr lang="hu-HU" sz="2000" b="0" i="1" dirty="0" err="1" smtClean="0"/>
              <a:t>n</a:t>
            </a:r>
            <a:r>
              <a:rPr lang="hu-HU" sz="2000" b="0" dirty="0"/>
              <a:t>), BESZÚR </a:t>
            </a:r>
            <a:r>
              <a:rPr lang="hu-HU" sz="2000" b="0" i="1" dirty="0" smtClean="0"/>
              <a:t>O</a:t>
            </a:r>
            <a:r>
              <a:rPr lang="hu-HU" sz="2000" b="0" dirty="0" smtClean="0"/>
              <a:t>(</a:t>
            </a:r>
            <a:r>
              <a:rPr lang="hu-HU" sz="2000" b="0" i="1" dirty="0" smtClean="0"/>
              <a:t>n</a:t>
            </a:r>
            <a:r>
              <a:rPr lang="hu-HU" sz="2000" b="0" dirty="0" smtClean="0"/>
              <a:t>), KÖVETKEZŐ </a:t>
            </a:r>
            <a:r>
              <a:rPr lang="hu-HU" sz="2000" b="0" i="1" dirty="0" smtClean="0"/>
              <a:t>O</a:t>
            </a:r>
            <a:r>
              <a:rPr lang="hu-HU" sz="2000" b="0" dirty="0" smtClean="0"/>
              <a:t>(1)</a:t>
            </a:r>
            <a:endParaRPr lang="hu-HU" sz="2000" b="0" dirty="0"/>
          </a:p>
          <a:p>
            <a:r>
              <a:rPr lang="hu-HU" b="0" dirty="0" smtClean="0"/>
              <a:t>kupac:</a:t>
            </a:r>
            <a:endParaRPr lang="hu-HU" b="0" dirty="0"/>
          </a:p>
          <a:p>
            <a:pPr marL="457200" lvl="1" indent="0">
              <a:buNone/>
            </a:pPr>
            <a:r>
              <a:rPr lang="hu-HU" sz="2000" b="0" dirty="0"/>
              <a:t>KERES </a:t>
            </a:r>
            <a:r>
              <a:rPr lang="hu-HU" sz="2000" b="0" i="1" dirty="0" smtClean="0"/>
              <a:t>O</a:t>
            </a:r>
            <a:r>
              <a:rPr lang="hu-HU" sz="2000" b="0" dirty="0" smtClean="0"/>
              <a:t>(</a:t>
            </a:r>
            <a:r>
              <a:rPr lang="hu-HU" sz="2000" b="0" i="1" dirty="0" smtClean="0"/>
              <a:t>n</a:t>
            </a:r>
            <a:r>
              <a:rPr lang="hu-HU" sz="2000" b="0" dirty="0"/>
              <a:t>), BESZÚR </a:t>
            </a:r>
            <a:r>
              <a:rPr lang="hu-HU" sz="2000" b="0" i="1" dirty="0" smtClean="0"/>
              <a:t>O</a:t>
            </a:r>
            <a:r>
              <a:rPr lang="hu-HU" sz="2000" b="0" dirty="0" smtClean="0"/>
              <a:t>(</a:t>
            </a:r>
            <a:r>
              <a:rPr lang="hu-HU" sz="2000" b="0" dirty="0" err="1" smtClean="0"/>
              <a:t>log</a:t>
            </a:r>
            <a:r>
              <a:rPr lang="hu-HU" sz="2000" b="0" i="1" dirty="0" err="1" smtClean="0"/>
              <a:t>n</a:t>
            </a:r>
            <a:r>
              <a:rPr lang="hu-HU" sz="2000" b="0" dirty="0"/>
              <a:t>), </a:t>
            </a:r>
            <a:r>
              <a:rPr lang="hu-HU" sz="2000" b="0" dirty="0" smtClean="0"/>
              <a:t>KÖVETKEZŐ </a:t>
            </a:r>
            <a:r>
              <a:rPr lang="hu-HU" sz="2000" b="0" i="1" dirty="0" smtClean="0"/>
              <a:t>O(n</a:t>
            </a:r>
            <a:r>
              <a:rPr lang="hu-HU" sz="2000" b="0" dirty="0" smtClean="0"/>
              <a:t>)</a:t>
            </a:r>
            <a:endParaRPr lang="hu-HU" sz="2000" b="0" dirty="0"/>
          </a:p>
          <a:p>
            <a:pPr marL="457200" lvl="1" indent="0">
              <a:buNone/>
            </a:pPr>
            <a:endParaRPr lang="hu-HU" sz="2000" b="0" dirty="0"/>
          </a:p>
        </p:txBody>
      </p:sp>
    </p:spTree>
    <p:extLst>
      <p:ext uri="{BB962C8B-B14F-4D97-AF65-F5344CB8AC3E}">
        <p14:creationId xmlns:p14="http://schemas.microsoft.com/office/powerpoint/2010/main" val="185808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600200"/>
            <a:ext cx="7885112" cy="4349750"/>
          </a:xfrm>
        </p:spPr>
        <p:txBody>
          <a:bodyPr/>
          <a:lstStyle/>
          <a:p>
            <a:r>
              <a:rPr lang="hu-HU" b="0" dirty="0" smtClean="0"/>
              <a:t>Fa = összefüggő, körmentes </a:t>
            </a:r>
            <a:r>
              <a:rPr lang="hu-HU" dirty="0" smtClean="0"/>
              <a:t>gráf</a:t>
            </a:r>
          </a:p>
          <a:p>
            <a:r>
              <a:rPr lang="hu-HU" b="0" dirty="0" smtClean="0"/>
              <a:t>Bármely </a:t>
            </a:r>
            <a:r>
              <a:rPr lang="hu-HU" b="0" dirty="0"/>
              <a:t>két csúcsát </a:t>
            </a:r>
            <a:r>
              <a:rPr lang="hu-HU" b="0" i="1" dirty="0"/>
              <a:t>pontosan egy</a:t>
            </a:r>
            <a:r>
              <a:rPr lang="hu-HU" b="0" dirty="0"/>
              <a:t> út </a:t>
            </a:r>
            <a:r>
              <a:rPr lang="hu-HU" b="0" dirty="0" smtClean="0"/>
              <a:t>köti össze</a:t>
            </a:r>
          </a:p>
        </p:txBody>
      </p:sp>
      <p:pic>
        <p:nvPicPr>
          <p:cNvPr id="21506" name="Picture 2" descr="Címkézett fa 6 csúcsból és 5 élb&amp;odblac;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996952"/>
            <a:ext cx="3088870" cy="360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1187624" y="3356992"/>
            <a:ext cx="48965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hu-HU" sz="3200" kern="0" dirty="0">
                <a:solidFill>
                  <a:srgbClr val="333333"/>
                </a:solidFill>
                <a:latin typeface="Arial"/>
              </a:rPr>
              <a:t>A fa elsőfokú csúcsait </a:t>
            </a:r>
            <a:r>
              <a:rPr lang="hu-HU" sz="3200" b="1" kern="0" dirty="0">
                <a:solidFill>
                  <a:srgbClr val="333333"/>
                </a:solidFill>
                <a:latin typeface="Arial"/>
              </a:rPr>
              <a:t>levél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nek hívjuk. Egy nem levél csúcs a fában </a:t>
            </a:r>
            <a:r>
              <a:rPr lang="hu-HU" sz="3200" b="1" kern="0" dirty="0">
                <a:solidFill>
                  <a:srgbClr val="333333"/>
                </a:solidFill>
                <a:latin typeface="Arial"/>
              </a:rPr>
              <a:t>belső csúcs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732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Bináris fa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Gyökeres fa: </a:t>
            </a:r>
            <a:r>
              <a:rPr lang="hu-HU" b="0" dirty="0" smtClean="0"/>
              <a:t>van egy kitűntetett csúcsa, a gyökér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Bináris fa</a:t>
            </a:r>
            <a:r>
              <a:rPr lang="hu-HU" b="0" dirty="0" smtClean="0"/>
              <a:t>: minden csúcsnak legfeljebb két gyereke van</a:t>
            </a:r>
            <a:endParaRPr lang="hu-HU" dirty="0"/>
          </a:p>
        </p:txBody>
      </p:sp>
      <p:sp>
        <p:nvSpPr>
          <p:cNvPr id="5" name="Ellipszis 4"/>
          <p:cNvSpPr/>
          <p:nvPr/>
        </p:nvSpPr>
        <p:spPr bwMode="auto">
          <a:xfrm>
            <a:off x="963216" y="2852936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Ellipszis 5"/>
          <p:cNvSpPr/>
          <p:nvPr/>
        </p:nvSpPr>
        <p:spPr bwMode="auto">
          <a:xfrm>
            <a:off x="1827312" y="2780928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2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Ellipszis 6"/>
          <p:cNvSpPr/>
          <p:nvPr/>
        </p:nvSpPr>
        <p:spPr bwMode="auto">
          <a:xfrm>
            <a:off x="1442897" y="3439328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4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zis 7"/>
          <p:cNvSpPr/>
          <p:nvPr/>
        </p:nvSpPr>
        <p:spPr bwMode="auto">
          <a:xfrm>
            <a:off x="2123728" y="3352971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3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Ellipszis 8"/>
          <p:cNvSpPr/>
          <p:nvPr/>
        </p:nvSpPr>
        <p:spPr bwMode="auto">
          <a:xfrm>
            <a:off x="1827312" y="4077072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5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Ellipszis 9"/>
          <p:cNvSpPr/>
          <p:nvPr/>
        </p:nvSpPr>
        <p:spPr bwMode="auto">
          <a:xfrm>
            <a:off x="963216" y="4421703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6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Egyenes összekötő 11"/>
          <p:cNvCxnSpPr>
            <a:stCxn id="5" idx="5"/>
            <a:endCxn id="7" idx="1"/>
          </p:cNvCxnSpPr>
          <p:nvPr/>
        </p:nvCxnSpPr>
        <p:spPr bwMode="auto">
          <a:xfrm>
            <a:off x="1209067" y="3098787"/>
            <a:ext cx="276011" cy="3827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Egyenes összekötő 13"/>
          <p:cNvCxnSpPr>
            <a:endCxn id="6" idx="3"/>
          </p:cNvCxnSpPr>
          <p:nvPr/>
        </p:nvCxnSpPr>
        <p:spPr bwMode="auto">
          <a:xfrm flipV="1">
            <a:off x="1683296" y="3026779"/>
            <a:ext cx="186197" cy="454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gyenes összekötő 15"/>
          <p:cNvCxnSpPr>
            <a:stCxn id="7" idx="6"/>
          </p:cNvCxnSpPr>
          <p:nvPr/>
        </p:nvCxnSpPr>
        <p:spPr bwMode="auto">
          <a:xfrm flipV="1">
            <a:off x="1730929" y="3496987"/>
            <a:ext cx="392799" cy="863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Egyenes összekötő 17"/>
          <p:cNvCxnSpPr>
            <a:stCxn id="7" idx="5"/>
            <a:endCxn id="9" idx="0"/>
          </p:cNvCxnSpPr>
          <p:nvPr/>
        </p:nvCxnSpPr>
        <p:spPr bwMode="auto">
          <a:xfrm>
            <a:off x="1688748" y="3685179"/>
            <a:ext cx="282580" cy="391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Egyenes összekötő 19"/>
          <p:cNvCxnSpPr>
            <a:stCxn id="9" idx="3"/>
          </p:cNvCxnSpPr>
          <p:nvPr/>
        </p:nvCxnSpPr>
        <p:spPr bwMode="auto">
          <a:xfrm flipH="1">
            <a:off x="1209067" y="4322923"/>
            <a:ext cx="660426" cy="2427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Ellipszis 20"/>
          <p:cNvSpPr/>
          <p:nvPr/>
        </p:nvSpPr>
        <p:spPr bwMode="auto">
          <a:xfrm>
            <a:off x="2946973" y="3352971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Ellipszis 21"/>
          <p:cNvSpPr/>
          <p:nvPr/>
        </p:nvSpPr>
        <p:spPr bwMode="auto">
          <a:xfrm>
            <a:off x="3453669" y="3337493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2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Ellipszis 22"/>
          <p:cNvSpPr/>
          <p:nvPr/>
        </p:nvSpPr>
        <p:spPr bwMode="auto">
          <a:xfrm>
            <a:off x="3699520" y="2729382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4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Ellipszis 23"/>
          <p:cNvSpPr/>
          <p:nvPr/>
        </p:nvSpPr>
        <p:spPr bwMode="auto">
          <a:xfrm>
            <a:off x="4211960" y="3352971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3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Ellipszis 24"/>
          <p:cNvSpPr/>
          <p:nvPr/>
        </p:nvSpPr>
        <p:spPr bwMode="auto">
          <a:xfrm>
            <a:off x="3843536" y="3337493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5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Ellipszis 25"/>
          <p:cNvSpPr/>
          <p:nvPr/>
        </p:nvSpPr>
        <p:spPr bwMode="auto">
          <a:xfrm>
            <a:off x="3851920" y="3928038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6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" name="Egyenes összekötő 26"/>
          <p:cNvCxnSpPr>
            <a:stCxn id="21" idx="7"/>
            <a:endCxn id="23" idx="3"/>
          </p:cNvCxnSpPr>
          <p:nvPr/>
        </p:nvCxnSpPr>
        <p:spPr bwMode="auto">
          <a:xfrm flipV="1">
            <a:off x="3192824" y="2975233"/>
            <a:ext cx="548877" cy="4199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>
            <a:stCxn id="23" idx="3"/>
          </p:cNvCxnSpPr>
          <p:nvPr/>
        </p:nvCxnSpPr>
        <p:spPr bwMode="auto">
          <a:xfrm flipH="1">
            <a:off x="3597685" y="2975233"/>
            <a:ext cx="144016" cy="3777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Egyenes összekötő 28"/>
          <p:cNvCxnSpPr>
            <a:stCxn id="23" idx="5"/>
            <a:endCxn id="24" idx="0"/>
          </p:cNvCxnSpPr>
          <p:nvPr/>
        </p:nvCxnSpPr>
        <p:spPr bwMode="auto">
          <a:xfrm>
            <a:off x="3945371" y="2975233"/>
            <a:ext cx="410605" cy="3777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>
            <a:stCxn id="23" idx="4"/>
            <a:endCxn id="25" idx="0"/>
          </p:cNvCxnSpPr>
          <p:nvPr/>
        </p:nvCxnSpPr>
        <p:spPr bwMode="auto">
          <a:xfrm>
            <a:off x="3843536" y="3017414"/>
            <a:ext cx="144016" cy="3200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Egyenes összekötő 30"/>
          <p:cNvCxnSpPr>
            <a:stCxn id="25" idx="4"/>
          </p:cNvCxnSpPr>
          <p:nvPr/>
        </p:nvCxnSpPr>
        <p:spPr bwMode="auto">
          <a:xfrm>
            <a:off x="3987552" y="3625525"/>
            <a:ext cx="0" cy="3025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Ellipszis 31"/>
          <p:cNvSpPr/>
          <p:nvPr/>
        </p:nvSpPr>
        <p:spPr bwMode="auto">
          <a:xfrm>
            <a:off x="6545235" y="2685842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Ellipszis 32"/>
          <p:cNvSpPr/>
          <p:nvPr/>
        </p:nvSpPr>
        <p:spPr bwMode="auto">
          <a:xfrm>
            <a:off x="5981181" y="4036285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2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Ellipszis 33"/>
          <p:cNvSpPr/>
          <p:nvPr/>
        </p:nvSpPr>
        <p:spPr bwMode="auto">
          <a:xfrm>
            <a:off x="6556286" y="3397147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4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Ellipszis 34"/>
          <p:cNvSpPr/>
          <p:nvPr/>
        </p:nvSpPr>
        <p:spPr bwMode="auto">
          <a:xfrm>
            <a:off x="7093101" y="4005064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3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Ellipszis 35"/>
          <p:cNvSpPr/>
          <p:nvPr/>
        </p:nvSpPr>
        <p:spPr bwMode="auto">
          <a:xfrm>
            <a:off x="6545235" y="4001436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5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Ellipszis 36"/>
          <p:cNvSpPr/>
          <p:nvPr/>
        </p:nvSpPr>
        <p:spPr bwMode="auto">
          <a:xfrm>
            <a:off x="6539909" y="4565719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6</a:t>
            </a:r>
            <a:endParaRPr kumimoji="0" lang="hu-H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8" name="Egyenes összekötő 37"/>
          <p:cNvCxnSpPr>
            <a:endCxn id="34" idx="0"/>
          </p:cNvCxnSpPr>
          <p:nvPr/>
        </p:nvCxnSpPr>
        <p:spPr bwMode="auto">
          <a:xfrm>
            <a:off x="6700302" y="2975233"/>
            <a:ext cx="0" cy="4219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Egyenes összekötő 38"/>
          <p:cNvCxnSpPr>
            <a:stCxn id="33" idx="7"/>
          </p:cNvCxnSpPr>
          <p:nvPr/>
        </p:nvCxnSpPr>
        <p:spPr bwMode="auto">
          <a:xfrm flipV="1">
            <a:off x="6227032" y="3630116"/>
            <a:ext cx="360384" cy="4483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Egyenes összekötő 39"/>
          <p:cNvCxnSpPr>
            <a:endCxn id="35" idx="1"/>
          </p:cNvCxnSpPr>
          <p:nvPr/>
        </p:nvCxnSpPr>
        <p:spPr bwMode="auto">
          <a:xfrm>
            <a:off x="6791086" y="3657187"/>
            <a:ext cx="344196" cy="3900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Egyenes összekötő 40"/>
          <p:cNvCxnSpPr>
            <a:stCxn id="34" idx="4"/>
            <a:endCxn id="36" idx="0"/>
          </p:cNvCxnSpPr>
          <p:nvPr/>
        </p:nvCxnSpPr>
        <p:spPr bwMode="auto">
          <a:xfrm flipH="1">
            <a:off x="6689251" y="3685179"/>
            <a:ext cx="11051" cy="3162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Egyenes összekötő 41"/>
          <p:cNvCxnSpPr>
            <a:stCxn id="36" idx="4"/>
          </p:cNvCxnSpPr>
          <p:nvPr/>
        </p:nvCxnSpPr>
        <p:spPr bwMode="auto">
          <a:xfrm flipH="1">
            <a:off x="6683925" y="4289468"/>
            <a:ext cx="5326" cy="2762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Egyenes összekötő nyíllal 80"/>
          <p:cNvCxnSpPr/>
          <p:nvPr/>
        </p:nvCxnSpPr>
        <p:spPr bwMode="auto">
          <a:xfrm>
            <a:off x="4716016" y="2829858"/>
            <a:ext cx="0" cy="7534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Szövegdoboz 81"/>
          <p:cNvSpPr txBox="1"/>
          <p:nvPr/>
        </p:nvSpPr>
        <p:spPr>
          <a:xfrm rot="5400000">
            <a:off x="4532034" y="303130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gyerek</a:t>
            </a:r>
            <a:endParaRPr lang="hu-HU" dirty="0"/>
          </a:p>
        </p:txBody>
      </p:sp>
      <p:cxnSp>
        <p:nvCxnSpPr>
          <p:cNvPr id="83" name="Egyenes összekötő nyíllal 82"/>
          <p:cNvCxnSpPr/>
          <p:nvPr/>
        </p:nvCxnSpPr>
        <p:spPr bwMode="auto">
          <a:xfrm flipV="1">
            <a:off x="5148064" y="2805393"/>
            <a:ext cx="0" cy="8024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Szövegdoboz 85"/>
          <p:cNvSpPr txBox="1"/>
          <p:nvPr/>
        </p:nvSpPr>
        <p:spPr>
          <a:xfrm rot="5400000">
            <a:off x="4880913" y="3068144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szülő/apa</a:t>
            </a:r>
            <a:endParaRPr lang="hu-HU" dirty="0"/>
          </a:p>
        </p:txBody>
      </p:sp>
      <p:cxnSp>
        <p:nvCxnSpPr>
          <p:cNvPr id="88" name="Egyenes összekötő nyíllal 87"/>
          <p:cNvCxnSpPr/>
          <p:nvPr/>
        </p:nvCxnSpPr>
        <p:spPr bwMode="auto">
          <a:xfrm>
            <a:off x="7524328" y="2636912"/>
            <a:ext cx="0" cy="2304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Szövegdoboz 90"/>
          <p:cNvSpPr txBox="1"/>
          <p:nvPr/>
        </p:nvSpPr>
        <p:spPr>
          <a:xfrm rot="5400000">
            <a:off x="7111269" y="3524235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magasság (h)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105422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Fák reprezentációja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b="0" dirty="0" smtClean="0"/>
              <a:t>csúcsokat és éleiket reprezentáljuk</a:t>
            </a:r>
          </a:p>
          <a:p>
            <a:r>
              <a:rPr lang="hu-HU" sz="2400" b="0" dirty="0" smtClean="0"/>
              <a:t>maga a fa egy mutató a gyökérre</a:t>
            </a:r>
            <a:endParaRPr lang="hu-HU" sz="2400" b="0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43608" y="2796897"/>
            <a:ext cx="1681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gyerek </a:t>
            </a:r>
            <a:r>
              <a:rPr lang="hu-HU" sz="2000" dirty="0" err="1" smtClean="0"/>
              <a:t>éllista</a:t>
            </a:r>
            <a:endParaRPr lang="hu-HU" sz="20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3563888" y="2802821"/>
            <a:ext cx="24753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első fiú, apa, testvér</a:t>
            </a:r>
            <a:endParaRPr lang="hu-HU" sz="20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6732240" y="2796897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bináris fa</a:t>
            </a:r>
            <a:endParaRPr lang="hu-HU" sz="2000" dirty="0"/>
          </a:p>
        </p:txBody>
      </p:sp>
      <p:sp>
        <p:nvSpPr>
          <p:cNvPr id="7" name="Téglalap 6"/>
          <p:cNvSpPr/>
          <p:nvPr/>
        </p:nvSpPr>
        <p:spPr bwMode="auto">
          <a:xfrm>
            <a:off x="1115616" y="3789040"/>
            <a:ext cx="165618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Egyenes összekötő 8"/>
          <p:cNvCxnSpPr/>
          <p:nvPr/>
        </p:nvCxnSpPr>
        <p:spPr bwMode="auto">
          <a:xfrm>
            <a:off x="1115616" y="407707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115616" y="4509120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Egyenes összekötő 12"/>
          <p:cNvCxnSpPr/>
          <p:nvPr/>
        </p:nvCxnSpPr>
        <p:spPr bwMode="auto">
          <a:xfrm>
            <a:off x="1331640" y="45091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Egyenes összekötő 14"/>
          <p:cNvCxnSpPr/>
          <p:nvPr/>
        </p:nvCxnSpPr>
        <p:spPr bwMode="auto">
          <a:xfrm>
            <a:off x="1547664" y="45091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Egyenes összekötő 16"/>
          <p:cNvCxnSpPr/>
          <p:nvPr/>
        </p:nvCxnSpPr>
        <p:spPr bwMode="auto">
          <a:xfrm>
            <a:off x="1763688" y="45091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Egyenes összekötő 18"/>
          <p:cNvCxnSpPr/>
          <p:nvPr/>
        </p:nvCxnSpPr>
        <p:spPr bwMode="auto">
          <a:xfrm>
            <a:off x="2555776" y="45091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Szövegdoboz 19"/>
          <p:cNvSpPr txBox="1"/>
          <p:nvPr/>
        </p:nvSpPr>
        <p:spPr>
          <a:xfrm>
            <a:off x="2051720" y="4509120"/>
            <a:ext cx="108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…</a:t>
            </a:r>
            <a:endParaRPr lang="hu-HU" sz="1400" b="1" dirty="0"/>
          </a:p>
        </p:txBody>
      </p:sp>
      <p:cxnSp>
        <p:nvCxnSpPr>
          <p:cNvPr id="22" name="Egyenes összekötő nyíllal 21"/>
          <p:cNvCxnSpPr/>
          <p:nvPr/>
        </p:nvCxnSpPr>
        <p:spPr bwMode="auto">
          <a:xfrm flipV="1">
            <a:off x="1884543" y="3202931"/>
            <a:ext cx="275189" cy="658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Szövegdoboz 22"/>
          <p:cNvSpPr txBox="1"/>
          <p:nvPr/>
        </p:nvSpPr>
        <p:spPr>
          <a:xfrm rot="17672761">
            <a:off x="1583018" y="3372177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szülő</a:t>
            </a:r>
            <a:endParaRPr lang="hu-HU" dirty="0"/>
          </a:p>
        </p:txBody>
      </p:sp>
      <p:cxnSp>
        <p:nvCxnSpPr>
          <p:cNvPr id="25" name="Egyenes összekötő nyíllal 24"/>
          <p:cNvCxnSpPr/>
          <p:nvPr/>
        </p:nvCxnSpPr>
        <p:spPr bwMode="auto">
          <a:xfrm flipH="1">
            <a:off x="867821" y="4663009"/>
            <a:ext cx="384463" cy="566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Szövegdoboz 25"/>
          <p:cNvSpPr txBox="1"/>
          <p:nvPr/>
        </p:nvSpPr>
        <p:spPr>
          <a:xfrm rot="18056931">
            <a:off x="816007" y="4887078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/>
              <a:t>gyerek</a:t>
            </a:r>
            <a:r>
              <a:rPr lang="hu-HU" sz="1200" baseline="-25000" dirty="0" smtClean="0"/>
              <a:t>1</a:t>
            </a:r>
            <a:endParaRPr lang="hu-HU" baseline="-25000" dirty="0"/>
          </a:p>
        </p:txBody>
      </p:sp>
      <p:cxnSp>
        <p:nvCxnSpPr>
          <p:cNvPr id="31" name="Egyenes összekötő nyíllal 30"/>
          <p:cNvCxnSpPr/>
          <p:nvPr/>
        </p:nvCxnSpPr>
        <p:spPr bwMode="auto">
          <a:xfrm>
            <a:off x="1466628" y="4653137"/>
            <a:ext cx="0" cy="5760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Egyenes összekötő nyíllal 32"/>
          <p:cNvCxnSpPr/>
          <p:nvPr/>
        </p:nvCxnSpPr>
        <p:spPr bwMode="auto">
          <a:xfrm>
            <a:off x="1644273" y="4653137"/>
            <a:ext cx="0" cy="5760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Egyenes összekötő nyíllal 34"/>
          <p:cNvCxnSpPr/>
          <p:nvPr/>
        </p:nvCxnSpPr>
        <p:spPr bwMode="auto">
          <a:xfrm>
            <a:off x="2725479" y="4663009"/>
            <a:ext cx="334353" cy="566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Szövegdoboz 35"/>
          <p:cNvSpPr txBox="1"/>
          <p:nvPr/>
        </p:nvSpPr>
        <p:spPr>
          <a:xfrm rot="3401287">
            <a:off x="2660411" y="4740195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err="1" smtClean="0"/>
              <a:t>gyerek</a:t>
            </a:r>
            <a:r>
              <a:rPr lang="hu-HU" sz="1200" baseline="-25000" dirty="0" err="1"/>
              <a:t>k</a:t>
            </a:r>
            <a:endParaRPr lang="hu-HU" baseline="-25000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758127" y="5445224"/>
            <a:ext cx="23711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b="1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Object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key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parent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List&lt;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children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hu-HU" sz="1400" dirty="0"/>
          </a:p>
        </p:txBody>
      </p:sp>
      <p:sp>
        <p:nvSpPr>
          <p:cNvPr id="38" name="Téglalap 37"/>
          <p:cNvSpPr/>
          <p:nvPr/>
        </p:nvSpPr>
        <p:spPr bwMode="auto">
          <a:xfrm>
            <a:off x="3717008" y="3824856"/>
            <a:ext cx="165618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9" name="Egyenes összekötő nyíllal 38"/>
          <p:cNvCxnSpPr/>
          <p:nvPr/>
        </p:nvCxnSpPr>
        <p:spPr bwMode="auto">
          <a:xfrm flipV="1">
            <a:off x="4485935" y="3238747"/>
            <a:ext cx="275189" cy="658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Szövegdoboz 39"/>
          <p:cNvSpPr txBox="1"/>
          <p:nvPr/>
        </p:nvSpPr>
        <p:spPr>
          <a:xfrm rot="17672761">
            <a:off x="4244523" y="3407993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apa</a:t>
            </a:r>
            <a:endParaRPr lang="hu-HU" dirty="0"/>
          </a:p>
        </p:txBody>
      </p:sp>
      <p:sp>
        <p:nvSpPr>
          <p:cNvPr id="41" name="Szövegdoboz 40"/>
          <p:cNvSpPr txBox="1"/>
          <p:nvPr/>
        </p:nvSpPr>
        <p:spPr>
          <a:xfrm rot="18056931">
            <a:off x="3433431" y="4922894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/>
              <a:t>első fiú</a:t>
            </a:r>
            <a:endParaRPr lang="hu-HU" baseline="-25000" dirty="0"/>
          </a:p>
        </p:txBody>
      </p:sp>
      <p:cxnSp>
        <p:nvCxnSpPr>
          <p:cNvPr id="42" name="Egyenes összekötő 41"/>
          <p:cNvCxnSpPr/>
          <p:nvPr/>
        </p:nvCxnSpPr>
        <p:spPr bwMode="auto">
          <a:xfrm>
            <a:off x="3717008" y="4085650"/>
            <a:ext cx="1359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Egyenes összekötő 44"/>
          <p:cNvCxnSpPr/>
          <p:nvPr/>
        </p:nvCxnSpPr>
        <p:spPr bwMode="auto">
          <a:xfrm>
            <a:off x="4068020" y="4085650"/>
            <a:ext cx="0" cy="7473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Egyenes összekötő 46"/>
          <p:cNvCxnSpPr/>
          <p:nvPr/>
        </p:nvCxnSpPr>
        <p:spPr bwMode="auto">
          <a:xfrm>
            <a:off x="5076056" y="3824856"/>
            <a:ext cx="0" cy="10081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Egyenes összekötő nyíllal 50"/>
          <p:cNvCxnSpPr/>
          <p:nvPr/>
        </p:nvCxnSpPr>
        <p:spPr bwMode="auto">
          <a:xfrm flipH="1">
            <a:off x="3469214" y="4581128"/>
            <a:ext cx="454714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Egyenes összekötő nyíllal 52"/>
          <p:cNvCxnSpPr/>
          <p:nvPr/>
        </p:nvCxnSpPr>
        <p:spPr bwMode="auto">
          <a:xfrm>
            <a:off x="5220072" y="4328912"/>
            <a:ext cx="936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Szövegdoboz 53"/>
          <p:cNvSpPr txBox="1"/>
          <p:nvPr/>
        </p:nvSpPr>
        <p:spPr>
          <a:xfrm>
            <a:off x="5373192" y="408810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/>
              <a:t>testvér</a:t>
            </a:r>
            <a:endParaRPr lang="hu-HU" baseline="-25000" dirty="0"/>
          </a:p>
        </p:txBody>
      </p:sp>
      <p:sp>
        <p:nvSpPr>
          <p:cNvPr id="55" name="Szövegdoboz 54"/>
          <p:cNvSpPr txBox="1"/>
          <p:nvPr/>
        </p:nvSpPr>
        <p:spPr>
          <a:xfrm>
            <a:off x="3575543" y="5373216"/>
            <a:ext cx="2073003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b="1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Object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key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parent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 smtClean="0">
                <a:solidFill>
                  <a:srgbClr val="0000C0"/>
                </a:solidFill>
                <a:latin typeface="Consolas"/>
              </a:rPr>
              <a:t>first</a:t>
            </a:r>
            <a:r>
              <a:rPr lang="hu-HU" sz="1400" dirty="0" smtClean="0">
                <a:solidFill>
                  <a:srgbClr val="0000C0"/>
                </a:solidFill>
                <a:latin typeface="Consolas"/>
              </a:rPr>
              <a:t>_</a:t>
            </a:r>
            <a:r>
              <a:rPr lang="hu-HU" sz="1400" dirty="0" err="1" smtClean="0">
                <a:solidFill>
                  <a:srgbClr val="0000C0"/>
                </a:solidFill>
                <a:latin typeface="Consolas"/>
              </a:rPr>
              <a:t>child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 smtClean="0">
                <a:solidFill>
                  <a:srgbClr val="0000C0"/>
                </a:solidFill>
                <a:latin typeface="Consolas"/>
              </a:rPr>
              <a:t>brother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;</a:t>
            </a:r>
            <a:endParaRPr lang="hu-HU" sz="1400" dirty="0">
              <a:solidFill>
                <a:srgbClr val="000000"/>
              </a:solidFill>
              <a:latin typeface="Consolas"/>
            </a:endParaRP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hu-HU" sz="1400" dirty="0"/>
          </a:p>
        </p:txBody>
      </p:sp>
      <p:sp>
        <p:nvSpPr>
          <p:cNvPr id="56" name="Téglalap 55"/>
          <p:cNvSpPr/>
          <p:nvPr/>
        </p:nvSpPr>
        <p:spPr bwMode="auto">
          <a:xfrm>
            <a:off x="6588224" y="3789040"/>
            <a:ext cx="165618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7" name="Egyenes összekötő nyíllal 56"/>
          <p:cNvCxnSpPr/>
          <p:nvPr/>
        </p:nvCxnSpPr>
        <p:spPr bwMode="auto">
          <a:xfrm flipV="1">
            <a:off x="7285582" y="3202931"/>
            <a:ext cx="275189" cy="658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Szövegdoboz 57"/>
          <p:cNvSpPr txBox="1"/>
          <p:nvPr/>
        </p:nvSpPr>
        <p:spPr>
          <a:xfrm rot="17672761">
            <a:off x="6984057" y="3372177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szülő</a:t>
            </a:r>
            <a:endParaRPr lang="hu-HU" dirty="0"/>
          </a:p>
        </p:txBody>
      </p:sp>
      <p:cxnSp>
        <p:nvCxnSpPr>
          <p:cNvPr id="59" name="Egyenes összekötő 58"/>
          <p:cNvCxnSpPr/>
          <p:nvPr/>
        </p:nvCxnSpPr>
        <p:spPr bwMode="auto">
          <a:xfrm>
            <a:off x="6588224" y="451899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Szövegdoboz 59"/>
          <p:cNvSpPr txBox="1"/>
          <p:nvPr/>
        </p:nvSpPr>
        <p:spPr>
          <a:xfrm rot="18056931">
            <a:off x="6632574" y="489695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/>
              <a:t>bal</a:t>
            </a:r>
            <a:endParaRPr lang="hu-HU" baseline="-25000" dirty="0"/>
          </a:p>
        </p:txBody>
      </p:sp>
      <p:cxnSp>
        <p:nvCxnSpPr>
          <p:cNvPr id="62" name="Egyenes összekötő 61"/>
          <p:cNvCxnSpPr/>
          <p:nvPr/>
        </p:nvCxnSpPr>
        <p:spPr bwMode="auto">
          <a:xfrm>
            <a:off x="6599595" y="4077072"/>
            <a:ext cx="16448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Egyenes összekötő 63"/>
          <p:cNvCxnSpPr>
            <a:endCxn id="56" idx="2"/>
          </p:cNvCxnSpPr>
          <p:nvPr/>
        </p:nvCxnSpPr>
        <p:spPr bwMode="auto">
          <a:xfrm>
            <a:off x="7416316" y="4518992"/>
            <a:ext cx="0" cy="278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Szövegdoboz 64"/>
          <p:cNvSpPr txBox="1"/>
          <p:nvPr/>
        </p:nvSpPr>
        <p:spPr>
          <a:xfrm rot="3021267">
            <a:off x="7720651" y="4924463"/>
            <a:ext cx="473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/>
              <a:t>jobb</a:t>
            </a:r>
            <a:endParaRPr lang="hu-HU" baseline="-25000" dirty="0"/>
          </a:p>
        </p:txBody>
      </p:sp>
      <p:cxnSp>
        <p:nvCxnSpPr>
          <p:cNvPr id="67" name="Egyenes összekötő nyíllal 66"/>
          <p:cNvCxnSpPr/>
          <p:nvPr/>
        </p:nvCxnSpPr>
        <p:spPr bwMode="auto">
          <a:xfrm flipH="1">
            <a:off x="6444208" y="4663009"/>
            <a:ext cx="382490" cy="566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Egyenes összekötő nyíllal 68"/>
          <p:cNvCxnSpPr/>
          <p:nvPr/>
        </p:nvCxnSpPr>
        <p:spPr bwMode="auto">
          <a:xfrm>
            <a:off x="7812360" y="4702700"/>
            <a:ext cx="504056" cy="5985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Szövegdoboz 69"/>
          <p:cNvSpPr txBox="1"/>
          <p:nvPr/>
        </p:nvSpPr>
        <p:spPr>
          <a:xfrm>
            <a:off x="6608084" y="5373216"/>
            <a:ext cx="157607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b="1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Object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key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parent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 smtClean="0">
                <a:solidFill>
                  <a:srgbClr val="0000C0"/>
                </a:solidFill>
                <a:latin typeface="Consolas"/>
              </a:rPr>
              <a:t>left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 smtClean="0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smtClean="0">
                <a:solidFill>
                  <a:srgbClr val="0000C0"/>
                </a:solidFill>
                <a:latin typeface="Consolas"/>
              </a:rPr>
              <a:t>right</a:t>
            </a:r>
            <a:r>
              <a:rPr lang="hu-HU" sz="1400" dirty="0" smtClean="0">
                <a:solidFill>
                  <a:srgbClr val="000000"/>
                </a:solidFill>
                <a:latin typeface="Consolas"/>
              </a:rPr>
              <a:t>;</a:t>
            </a:r>
            <a:endParaRPr lang="hu-HU" sz="1400" dirty="0">
              <a:solidFill>
                <a:srgbClr val="000000"/>
              </a:solidFill>
              <a:latin typeface="Consolas"/>
            </a:endParaRP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421893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Bináris keresőfa</a:t>
            </a:r>
            <a:endParaRPr lang="hu-HU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70224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881" y="2492896"/>
            <a:ext cx="9172600" cy="39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6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Inorder</a:t>
            </a:r>
            <a:r>
              <a:rPr lang="hu-HU" dirty="0" smtClean="0"/>
              <a:t> fabejárás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1640" y="1268760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 err="1" smtClean="0"/>
              <a:t>if</a:t>
            </a:r>
            <a:r>
              <a:rPr lang="hu-HU" sz="2400" b="0" dirty="0" smtClean="0"/>
              <a:t> </a:t>
            </a:r>
            <a:r>
              <a:rPr lang="hu-HU" sz="2400" b="0" i="1" dirty="0" smtClean="0"/>
              <a:t>x</a:t>
            </a:r>
            <a:r>
              <a:rPr lang="hu-HU" sz="2400" b="0" dirty="0" smtClean="0"/>
              <a:t>≠NIL</a:t>
            </a:r>
          </a:p>
          <a:p>
            <a:pPr marL="0" indent="0">
              <a:buNone/>
            </a:pPr>
            <a:r>
              <a:rPr lang="hu-HU" sz="2400" b="0" dirty="0"/>
              <a:t> </a:t>
            </a:r>
            <a:r>
              <a:rPr lang="hu-HU" sz="2400" b="0" dirty="0" smtClean="0"/>
              <a:t> </a:t>
            </a:r>
            <a:r>
              <a:rPr lang="hu-HU" sz="2400" dirty="0" err="1" smtClean="0"/>
              <a:t>then</a:t>
            </a:r>
            <a:r>
              <a:rPr lang="hu-HU" sz="2400" b="0" dirty="0" smtClean="0"/>
              <a:t> FABEJÁRÁS(</a:t>
            </a:r>
            <a:r>
              <a:rPr lang="hu-HU" sz="2400" b="0" i="1" dirty="0" smtClean="0"/>
              <a:t>bal</a:t>
            </a:r>
            <a:r>
              <a:rPr lang="hu-HU" sz="2400" b="0" dirty="0" smtClean="0"/>
              <a:t>[x])</a:t>
            </a:r>
          </a:p>
          <a:p>
            <a:pPr marL="0" indent="0">
              <a:buNone/>
            </a:pPr>
            <a:r>
              <a:rPr lang="hu-HU" sz="2400" b="0" dirty="0"/>
              <a:t> </a:t>
            </a:r>
            <a:r>
              <a:rPr lang="hu-HU" sz="2400" b="0" dirty="0" smtClean="0"/>
              <a:t>          </a:t>
            </a:r>
            <a:r>
              <a:rPr lang="hu-HU" sz="2400" b="0" dirty="0" err="1" smtClean="0"/>
              <a:t>muvelet</a:t>
            </a:r>
            <a:r>
              <a:rPr lang="hu-HU" sz="2400" b="0" dirty="0" smtClean="0"/>
              <a:t>(</a:t>
            </a:r>
            <a:r>
              <a:rPr lang="hu-HU" sz="2400" b="0" i="1" dirty="0" smtClean="0"/>
              <a:t>kulcs</a:t>
            </a:r>
            <a:r>
              <a:rPr lang="hu-HU" sz="2400" b="0" dirty="0" smtClean="0"/>
              <a:t>[x])</a:t>
            </a:r>
          </a:p>
          <a:p>
            <a:pPr marL="0" indent="0">
              <a:buNone/>
            </a:pPr>
            <a:r>
              <a:rPr lang="hu-HU" sz="2400" b="0" dirty="0" smtClean="0"/>
              <a:t>           FABEJÁRÁS(</a:t>
            </a:r>
            <a:r>
              <a:rPr lang="hu-HU" sz="2400" b="0" i="1" dirty="0" smtClean="0"/>
              <a:t>jobb</a:t>
            </a:r>
            <a:r>
              <a:rPr lang="hu-HU" sz="2400" b="0" dirty="0" smtClean="0"/>
              <a:t>[x</a:t>
            </a:r>
            <a:r>
              <a:rPr lang="hu-HU" sz="2400" b="0" dirty="0"/>
              <a:t>])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8960"/>
            <a:ext cx="7383030" cy="319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Egyenes összekötő nyíllal 4"/>
          <p:cNvCxnSpPr/>
          <p:nvPr/>
        </p:nvCxnSpPr>
        <p:spPr bwMode="auto">
          <a:xfrm flipV="1">
            <a:off x="3275856" y="3789040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nyíllal 5"/>
          <p:cNvCxnSpPr/>
          <p:nvPr/>
        </p:nvCxnSpPr>
        <p:spPr bwMode="auto">
          <a:xfrm flipH="1">
            <a:off x="5076056" y="1916832"/>
            <a:ext cx="720080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nyíllal 8"/>
          <p:cNvCxnSpPr/>
          <p:nvPr/>
        </p:nvCxnSpPr>
        <p:spPr bwMode="auto">
          <a:xfrm flipV="1">
            <a:off x="2051720" y="4379869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gyenes összekötő nyíllal 9"/>
          <p:cNvCxnSpPr/>
          <p:nvPr/>
        </p:nvCxnSpPr>
        <p:spPr bwMode="auto">
          <a:xfrm flipV="1">
            <a:off x="1475656" y="5013176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 flipV="1">
            <a:off x="2699792" y="5013176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Egyenes összekötő nyíllal 11"/>
          <p:cNvCxnSpPr/>
          <p:nvPr/>
        </p:nvCxnSpPr>
        <p:spPr bwMode="auto">
          <a:xfrm flipV="1">
            <a:off x="4499992" y="4379869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Egyenes összekötő nyíllal 12"/>
          <p:cNvCxnSpPr/>
          <p:nvPr/>
        </p:nvCxnSpPr>
        <p:spPr bwMode="auto">
          <a:xfrm flipV="1">
            <a:off x="5076056" y="5013176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Egyenes összekötő nyíllal 13"/>
          <p:cNvCxnSpPr/>
          <p:nvPr/>
        </p:nvCxnSpPr>
        <p:spPr bwMode="auto">
          <a:xfrm flipH="1">
            <a:off x="4716016" y="2420888"/>
            <a:ext cx="720080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Egyenes összekötő nyíllal 14"/>
          <p:cNvCxnSpPr/>
          <p:nvPr/>
        </p:nvCxnSpPr>
        <p:spPr bwMode="auto">
          <a:xfrm flipH="1">
            <a:off x="5292080" y="2852936"/>
            <a:ext cx="720080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Szövegdoboz 15"/>
          <p:cNvSpPr txBox="1"/>
          <p:nvPr/>
        </p:nvSpPr>
        <p:spPr>
          <a:xfrm>
            <a:off x="1259632" y="586673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2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1508362" y="587727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3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1724386" y="587727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5</a:t>
            </a:r>
            <a:endParaRPr lang="hu-HU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2300450" y="587727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7</a:t>
            </a:r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2012418" y="587727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5</a:t>
            </a:r>
            <a:endParaRPr lang="hu-HU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2555776" y="587727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8</a:t>
            </a:r>
            <a:endParaRPr lang="hu-HU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6660232" y="625630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2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6908962" y="626684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3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7124986" y="626684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5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7701050" y="626684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7</a:t>
            </a: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7413018" y="626684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5</a:t>
            </a:r>
            <a:endParaRPr lang="hu-HU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7956376" y="626684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8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654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43995</TotalTime>
  <Words>607</Words>
  <Application>Microsoft Office PowerPoint</Application>
  <PresentationFormat>Diavetítés a képernyőre (4:3 oldalarány)</PresentationFormat>
  <Paragraphs>192</Paragraphs>
  <Slides>21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2_Alapértelmezett terv</vt:lpstr>
      <vt:lpstr>Algoritmusok és Adatszerkezetek I.</vt:lpstr>
      <vt:lpstr>Leszállópálya nyilvántartási probléma </vt:lpstr>
      <vt:lpstr>Leszállópálya nyilvántartási probléma </vt:lpstr>
      <vt:lpstr>Milyen adatszerekzetet használjunk?</vt:lpstr>
      <vt:lpstr>Fa</vt:lpstr>
      <vt:lpstr>Bináris fa</vt:lpstr>
      <vt:lpstr>Fák reprezentációja</vt:lpstr>
      <vt:lpstr>Bináris keresőfa</vt:lpstr>
      <vt:lpstr>Inorder fabejárás</vt:lpstr>
      <vt:lpstr>KERES</vt:lpstr>
      <vt:lpstr>MIN/MAX</vt:lpstr>
      <vt:lpstr>KÖVETKEZŐ/ELÖZŐ</vt:lpstr>
      <vt:lpstr>BESZÚR</vt:lpstr>
      <vt:lpstr>TÖRÖL</vt:lpstr>
      <vt:lpstr>TÖRÖL</vt:lpstr>
      <vt:lpstr>TÖRÖL</vt:lpstr>
      <vt:lpstr>TÖRÖL</vt:lpstr>
      <vt:lpstr>Keresőfa vs Kupac</vt:lpstr>
      <vt:lpstr>Leszállópálya nyilvántartási probléma </vt:lpstr>
      <vt:lpstr>PowerPoint bemutató</vt:lpstr>
      <vt:lpstr>Összegzés</vt:lpstr>
    </vt:vector>
  </TitlesOfParts>
  <Company>RGAI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Bevezetés</dc:title>
  <dc:creator>rfarkas</dc:creator>
  <cp:lastModifiedBy>Farkas Richárd</cp:lastModifiedBy>
  <cp:revision>258</cp:revision>
  <dcterms:created xsi:type="dcterms:W3CDTF">2013-02-04T20:13:58Z</dcterms:created>
  <dcterms:modified xsi:type="dcterms:W3CDTF">2017-12-18T07:21:15Z</dcterms:modified>
</cp:coreProperties>
</file>