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56" r:id="rId2"/>
    <p:sldId id="480" r:id="rId3"/>
    <p:sldId id="548" r:id="rId4"/>
    <p:sldId id="549" r:id="rId5"/>
    <p:sldId id="550" r:id="rId6"/>
    <p:sldId id="551" r:id="rId7"/>
    <p:sldId id="552" r:id="rId8"/>
    <p:sldId id="568" r:id="rId9"/>
    <p:sldId id="571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9" r:id="rId19"/>
    <p:sldId id="570" r:id="rId20"/>
    <p:sldId id="576" r:id="rId21"/>
    <p:sldId id="554" r:id="rId22"/>
    <p:sldId id="553" r:id="rId23"/>
    <p:sldId id="555" r:id="rId24"/>
    <p:sldId id="556" r:id="rId25"/>
    <p:sldId id="557" r:id="rId26"/>
    <p:sldId id="559" r:id="rId27"/>
    <p:sldId id="558" r:id="rId28"/>
    <p:sldId id="575" r:id="rId29"/>
    <p:sldId id="572" r:id="rId30"/>
    <p:sldId id="573" r:id="rId31"/>
    <p:sldId id="574" r:id="rId32"/>
    <p:sldId id="518" r:id="rId3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817"/>
    <p:restoredTop sz="50000" autoAdjust="0"/>
  </p:normalViewPr>
  <p:slideViewPr>
    <p:cSldViewPr>
      <p:cViewPr>
        <p:scale>
          <a:sx n="96" d="100"/>
          <a:sy n="96" d="100"/>
        </p:scale>
        <p:origin x="-90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hocouldthat.be/visualizing-string-matchin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sera.org/learn/algorithms-on-strings/lecture/dryqB/herding-patterns-into-tri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 err="1" smtClean="0"/>
              <a:t>Sztringalgoritmusok</a:t>
            </a:r>
            <a:endParaRPr lang="hu-HU" altLang="hu-HU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3993805" y="465313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2018. </a:t>
            </a:r>
            <a:r>
              <a:rPr lang="hu-HU" sz="1800" dirty="0" smtClean="0"/>
              <a:t>november </a:t>
            </a:r>
            <a:r>
              <a:rPr lang="hu-HU" sz="1800" dirty="0" smtClean="0"/>
              <a:t>20.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leghosszabb közös részsorozat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772816"/>
            <a:ext cx="7427912" cy="4349750"/>
          </a:xfrm>
        </p:spPr>
        <p:txBody>
          <a:bodyPr/>
          <a:lstStyle/>
          <a:p>
            <a:r>
              <a:rPr lang="hu-HU" b="0" dirty="0" smtClean="0"/>
              <a:t>Két </a:t>
            </a:r>
            <a:r>
              <a:rPr lang="hu-HU" b="0" dirty="0"/>
              <a:t>vagy több </a:t>
            </a:r>
            <a:r>
              <a:rPr lang="hu-HU" b="0" dirty="0" smtClean="0"/>
              <a:t>élőlény DNS-ének összehasonlítása</a:t>
            </a:r>
          </a:p>
          <a:p>
            <a:r>
              <a:rPr lang="hu-HU" b="0" dirty="0" smtClean="0"/>
              <a:t>bázisok: </a:t>
            </a:r>
            <a:r>
              <a:rPr lang="hu-HU" b="0" dirty="0"/>
              <a:t>{A,C,G,T</a:t>
            </a:r>
            <a:r>
              <a:rPr lang="hu-HU" b="0" dirty="0" smtClean="0"/>
              <a:t>}</a:t>
            </a:r>
          </a:p>
          <a:p>
            <a:r>
              <a:rPr lang="hu-HU" b="0" dirty="0" err="1" smtClean="0"/>
              <a:t>pl</a:t>
            </a:r>
            <a:r>
              <a:rPr lang="hu-HU" b="0" dirty="0" smtClean="0"/>
              <a:t> </a:t>
            </a:r>
            <a:r>
              <a:rPr lang="hu-HU" sz="2400" b="0" dirty="0" smtClean="0"/>
              <a:t>ACCGGTCGAGTGCGCGGAAGCCGGCCGAA</a:t>
            </a:r>
          </a:p>
          <a:p>
            <a:r>
              <a:rPr lang="hu-HU" b="0" dirty="0" smtClean="0"/>
              <a:t>Két DNS-t tekinthetőnek hasonlónak ha minél hosszabb </a:t>
            </a:r>
            <a:r>
              <a:rPr lang="hu-HU" b="0" dirty="0"/>
              <a:t>közös </a:t>
            </a:r>
            <a:r>
              <a:rPr lang="hu-HU" b="0" dirty="0" smtClean="0"/>
              <a:t>részsorozattal rendelkeznek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25555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700808"/>
            <a:ext cx="7427912" cy="4349750"/>
          </a:xfrm>
        </p:spPr>
        <p:txBody>
          <a:bodyPr/>
          <a:lstStyle/>
          <a:p>
            <a:r>
              <a:rPr lang="hu-HU" sz="2800" b="0" dirty="0" smtClean="0"/>
              <a:t>Adott </a:t>
            </a:r>
            <a:r>
              <a:rPr lang="hu-HU" sz="2800" b="0" dirty="0"/>
              <a:t>két sorozat </a:t>
            </a:r>
            <a:r>
              <a:rPr lang="hu-HU" sz="2800" b="0" i="1" dirty="0" smtClean="0"/>
              <a:t>X és Y</a:t>
            </a:r>
            <a:r>
              <a:rPr lang="hu-HU" sz="2800" b="0" dirty="0" smtClean="0"/>
              <a:t>. </a:t>
            </a:r>
            <a:r>
              <a:rPr lang="hu-HU" sz="2800" b="0" dirty="0"/>
              <a:t>Azt mondjuk, hogy egy </a:t>
            </a:r>
            <a:r>
              <a:rPr lang="hu-HU" sz="2800" b="0" i="1" dirty="0"/>
              <a:t>Z </a:t>
            </a:r>
            <a:r>
              <a:rPr lang="hu-HU" sz="2800" b="0" dirty="0"/>
              <a:t>sorozat </a:t>
            </a:r>
            <a:r>
              <a:rPr lang="hu-HU" sz="2800" i="1" dirty="0"/>
              <a:t>közös részsorozatuk, </a:t>
            </a:r>
            <a:r>
              <a:rPr lang="hu-HU" sz="2800" b="0" dirty="0" smtClean="0"/>
              <a:t>ha </a:t>
            </a:r>
            <a:r>
              <a:rPr lang="pl-PL" sz="2800" b="0" i="1" dirty="0" smtClean="0"/>
              <a:t>Z </a:t>
            </a:r>
            <a:r>
              <a:rPr lang="pl-PL" sz="2800" b="0" dirty="0"/>
              <a:t>részsorozata </a:t>
            </a:r>
            <a:r>
              <a:rPr lang="pl-PL" sz="2800" b="0" i="1" dirty="0"/>
              <a:t>X</a:t>
            </a:r>
            <a:r>
              <a:rPr lang="pl-PL" sz="2800" b="0" dirty="0"/>
              <a:t>-nek is és </a:t>
            </a:r>
            <a:r>
              <a:rPr lang="pl-PL" sz="2800" b="0" i="1" dirty="0"/>
              <a:t>Y</a:t>
            </a:r>
            <a:r>
              <a:rPr lang="pl-PL" sz="2800" b="0" dirty="0"/>
              <a:t>-nak is</a:t>
            </a:r>
            <a:r>
              <a:rPr lang="pl-PL" sz="2800" b="0" dirty="0" smtClean="0"/>
              <a:t>.</a:t>
            </a:r>
          </a:p>
          <a:p>
            <a:pPr marL="0" indent="0">
              <a:buNone/>
            </a:pPr>
            <a:r>
              <a:rPr lang="pl-PL" sz="2800" b="0" dirty="0" smtClean="0"/>
              <a:t>	</a:t>
            </a:r>
          </a:p>
          <a:p>
            <a:pPr marL="0" indent="0">
              <a:buNone/>
            </a:pPr>
            <a:r>
              <a:rPr lang="pl-PL" sz="2400" b="0" dirty="0" smtClean="0"/>
              <a:t>pl:</a:t>
            </a:r>
            <a:endParaRPr lang="pl-PL" sz="2400" b="0" dirty="0"/>
          </a:p>
          <a:p>
            <a:pPr marL="0" indent="0">
              <a:buNone/>
            </a:pPr>
            <a:r>
              <a:rPr lang="pl-PL" sz="2400" b="0" dirty="0" smtClean="0"/>
              <a:t>  X=(A,B,C,B,D,A)</a:t>
            </a:r>
          </a:p>
          <a:p>
            <a:pPr marL="0" indent="0">
              <a:buNone/>
            </a:pPr>
            <a:r>
              <a:rPr lang="pl-PL" sz="2400" b="0" dirty="0" smtClean="0"/>
              <a:t>  Y=(B,D,C,A,B,A,A)</a:t>
            </a:r>
          </a:p>
          <a:p>
            <a:pPr marL="0" indent="0">
              <a:buNone/>
            </a:pPr>
            <a:r>
              <a:rPr lang="pl-PL" sz="2400" b="0" dirty="0" smtClean="0"/>
              <a:t> 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1187624" y="26064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A leghosszabb közös részsorozat</a:t>
            </a: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val="12591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700808"/>
            <a:ext cx="7427912" cy="4349750"/>
          </a:xfrm>
        </p:spPr>
        <p:txBody>
          <a:bodyPr/>
          <a:lstStyle/>
          <a:p>
            <a:r>
              <a:rPr lang="hu-HU" sz="2800" b="0" dirty="0" smtClean="0"/>
              <a:t>Adott </a:t>
            </a:r>
            <a:r>
              <a:rPr lang="hu-HU" sz="2800" b="0" dirty="0"/>
              <a:t>két sorozat </a:t>
            </a:r>
            <a:r>
              <a:rPr lang="hu-HU" sz="2800" b="0" i="1" dirty="0" smtClean="0"/>
              <a:t>X és Y</a:t>
            </a:r>
            <a:r>
              <a:rPr lang="hu-HU" sz="2800" b="0" dirty="0" smtClean="0"/>
              <a:t>. </a:t>
            </a:r>
            <a:r>
              <a:rPr lang="hu-HU" sz="2800" b="0" dirty="0"/>
              <a:t>Azt mondjuk, hogy egy </a:t>
            </a:r>
            <a:r>
              <a:rPr lang="hu-HU" sz="2800" b="0" i="1" dirty="0"/>
              <a:t>Z </a:t>
            </a:r>
            <a:r>
              <a:rPr lang="hu-HU" sz="2800" b="0" dirty="0"/>
              <a:t>sorozat </a:t>
            </a:r>
            <a:r>
              <a:rPr lang="hu-HU" sz="2800" i="1" dirty="0"/>
              <a:t>közös részsorozatuk, </a:t>
            </a:r>
            <a:r>
              <a:rPr lang="hu-HU" sz="2800" b="0" dirty="0" smtClean="0"/>
              <a:t>ha </a:t>
            </a:r>
            <a:r>
              <a:rPr lang="pl-PL" sz="2800" b="0" i="1" dirty="0" smtClean="0"/>
              <a:t>Z </a:t>
            </a:r>
            <a:r>
              <a:rPr lang="pl-PL" sz="2800" b="0" dirty="0"/>
              <a:t>részsorozata </a:t>
            </a:r>
            <a:r>
              <a:rPr lang="pl-PL" sz="2800" b="0" i="1" dirty="0"/>
              <a:t>X</a:t>
            </a:r>
            <a:r>
              <a:rPr lang="pl-PL" sz="2800" b="0" dirty="0"/>
              <a:t>-nek is és </a:t>
            </a:r>
            <a:r>
              <a:rPr lang="pl-PL" sz="2800" b="0" i="1" dirty="0"/>
              <a:t>Y</a:t>
            </a:r>
            <a:r>
              <a:rPr lang="pl-PL" sz="2800" b="0" dirty="0"/>
              <a:t>-nak is</a:t>
            </a:r>
            <a:r>
              <a:rPr lang="pl-PL" sz="2800" b="0" dirty="0" smtClean="0"/>
              <a:t>.</a:t>
            </a:r>
          </a:p>
          <a:p>
            <a:pPr marL="0" indent="0">
              <a:buNone/>
            </a:pPr>
            <a:r>
              <a:rPr lang="pl-PL" sz="2800" b="0" dirty="0" smtClean="0"/>
              <a:t>	</a:t>
            </a:r>
          </a:p>
          <a:p>
            <a:pPr marL="0" indent="0">
              <a:buNone/>
            </a:pPr>
            <a:r>
              <a:rPr lang="pl-PL" sz="2400" b="0" dirty="0" smtClean="0"/>
              <a:t>pl:</a:t>
            </a:r>
            <a:endParaRPr lang="pl-PL" sz="2400" b="0" dirty="0"/>
          </a:p>
          <a:p>
            <a:pPr marL="0" indent="0">
              <a:buNone/>
            </a:pPr>
            <a:r>
              <a:rPr lang="pl-PL" sz="2400" b="0" dirty="0" smtClean="0"/>
              <a:t>  X=(A,</a:t>
            </a:r>
            <a:r>
              <a:rPr lang="pl-PL" sz="2400" dirty="0" smtClean="0">
                <a:solidFill>
                  <a:srgbClr val="FF0000"/>
                </a:solidFill>
              </a:rPr>
              <a:t>B</a:t>
            </a:r>
            <a:r>
              <a:rPr lang="pl-PL" sz="2400" b="0" dirty="0" smtClean="0"/>
              <a:t>,</a:t>
            </a:r>
            <a:r>
              <a:rPr lang="pl-PL" sz="2400" dirty="0" smtClean="0">
                <a:solidFill>
                  <a:srgbClr val="FF0000"/>
                </a:solidFill>
              </a:rPr>
              <a:t>C</a:t>
            </a:r>
            <a:r>
              <a:rPr lang="pl-PL" sz="2400" b="0" dirty="0" smtClean="0"/>
              <a:t>,B,D,</a:t>
            </a:r>
            <a:r>
              <a:rPr lang="pl-PL" sz="2400" dirty="0" smtClean="0">
                <a:solidFill>
                  <a:srgbClr val="FF0000"/>
                </a:solidFill>
              </a:rPr>
              <a:t>A</a:t>
            </a:r>
            <a:r>
              <a:rPr lang="pl-PL" sz="2400" b="0" dirty="0" smtClean="0"/>
              <a:t>)</a:t>
            </a:r>
          </a:p>
          <a:p>
            <a:pPr marL="0" indent="0">
              <a:buNone/>
            </a:pPr>
            <a:r>
              <a:rPr lang="pl-PL" sz="2400" b="0" dirty="0" smtClean="0"/>
              <a:t>  Y=(</a:t>
            </a:r>
            <a:r>
              <a:rPr lang="pl-PL" sz="2400" dirty="0" smtClean="0">
                <a:solidFill>
                  <a:srgbClr val="FF0000"/>
                </a:solidFill>
              </a:rPr>
              <a:t>B</a:t>
            </a:r>
            <a:r>
              <a:rPr lang="pl-PL" sz="2400" b="0" dirty="0" smtClean="0"/>
              <a:t>,D,</a:t>
            </a:r>
            <a:r>
              <a:rPr lang="pl-PL" sz="2400" dirty="0" smtClean="0">
                <a:solidFill>
                  <a:srgbClr val="FF0000"/>
                </a:solidFill>
              </a:rPr>
              <a:t>C</a:t>
            </a:r>
            <a:r>
              <a:rPr lang="pl-PL" sz="2400" b="0" dirty="0" smtClean="0"/>
              <a:t>,</a:t>
            </a:r>
            <a:r>
              <a:rPr lang="pl-PL" sz="2400" dirty="0" smtClean="0">
                <a:solidFill>
                  <a:srgbClr val="FF0000"/>
                </a:solidFill>
              </a:rPr>
              <a:t>A</a:t>
            </a:r>
            <a:r>
              <a:rPr lang="pl-PL" sz="2400" b="0" dirty="0" smtClean="0"/>
              <a:t>,B,A,A)</a:t>
            </a:r>
          </a:p>
          <a:p>
            <a:pPr marL="0" indent="0">
              <a:buNone/>
            </a:pPr>
            <a:r>
              <a:rPr lang="pl-PL" sz="2400" b="0" dirty="0" smtClean="0"/>
              <a:t>  egy közös részsorozat: (B,C,A)</a:t>
            </a:r>
          </a:p>
          <a:p>
            <a:pPr marL="0" indent="0">
              <a:buNone/>
            </a:pPr>
            <a:r>
              <a:rPr lang="pl-PL" sz="2400" b="0" dirty="0"/>
              <a:t> </a:t>
            </a:r>
            <a:r>
              <a:rPr lang="pl-PL" sz="2400" b="0" dirty="0" smtClean="0"/>
              <a:t>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1187624" y="26064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A leghosszabb közös részsorozat</a:t>
            </a: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val="27276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700808"/>
            <a:ext cx="7427912" cy="4349750"/>
          </a:xfrm>
        </p:spPr>
        <p:txBody>
          <a:bodyPr/>
          <a:lstStyle/>
          <a:p>
            <a:r>
              <a:rPr lang="hu-HU" sz="2800" b="0" dirty="0" smtClean="0"/>
              <a:t>Adott </a:t>
            </a:r>
            <a:r>
              <a:rPr lang="hu-HU" sz="2800" b="0" dirty="0"/>
              <a:t>két sorozat </a:t>
            </a:r>
            <a:r>
              <a:rPr lang="hu-HU" sz="2800" b="0" i="1" dirty="0" smtClean="0"/>
              <a:t>X és Y</a:t>
            </a:r>
            <a:r>
              <a:rPr lang="hu-HU" sz="2800" b="0" dirty="0" smtClean="0"/>
              <a:t>. </a:t>
            </a:r>
            <a:r>
              <a:rPr lang="hu-HU" sz="2800" b="0" dirty="0"/>
              <a:t>Azt mondjuk, hogy egy </a:t>
            </a:r>
            <a:r>
              <a:rPr lang="hu-HU" sz="2800" b="0" i="1" dirty="0"/>
              <a:t>Z </a:t>
            </a:r>
            <a:r>
              <a:rPr lang="hu-HU" sz="2800" b="0" dirty="0"/>
              <a:t>sorozat </a:t>
            </a:r>
            <a:r>
              <a:rPr lang="hu-HU" sz="2800" i="1" dirty="0"/>
              <a:t>közös részsorozatuk, </a:t>
            </a:r>
            <a:r>
              <a:rPr lang="hu-HU" sz="2800" b="0" dirty="0" smtClean="0"/>
              <a:t>ha </a:t>
            </a:r>
            <a:r>
              <a:rPr lang="pl-PL" sz="2800" b="0" i="1" dirty="0" smtClean="0"/>
              <a:t>Z </a:t>
            </a:r>
            <a:r>
              <a:rPr lang="pl-PL" sz="2800" b="0" dirty="0"/>
              <a:t>részsorozata </a:t>
            </a:r>
            <a:r>
              <a:rPr lang="pl-PL" sz="2800" b="0" i="1" dirty="0"/>
              <a:t>X</a:t>
            </a:r>
            <a:r>
              <a:rPr lang="pl-PL" sz="2800" b="0" dirty="0"/>
              <a:t>-nek is és </a:t>
            </a:r>
            <a:r>
              <a:rPr lang="pl-PL" sz="2800" b="0" i="1" dirty="0"/>
              <a:t>Y</a:t>
            </a:r>
            <a:r>
              <a:rPr lang="pl-PL" sz="2800" b="0" dirty="0"/>
              <a:t>-nak is</a:t>
            </a:r>
            <a:r>
              <a:rPr lang="pl-PL" sz="2800" b="0" dirty="0" smtClean="0"/>
              <a:t>.</a:t>
            </a:r>
          </a:p>
          <a:p>
            <a:pPr marL="0" indent="0">
              <a:buNone/>
            </a:pPr>
            <a:r>
              <a:rPr lang="pl-PL" sz="2800" b="0" dirty="0" smtClean="0"/>
              <a:t>	</a:t>
            </a:r>
          </a:p>
          <a:p>
            <a:pPr marL="0" indent="0">
              <a:buNone/>
            </a:pPr>
            <a:r>
              <a:rPr lang="pl-PL" sz="2400" b="0" dirty="0" smtClean="0"/>
              <a:t>pl:</a:t>
            </a:r>
            <a:endParaRPr lang="pl-PL" sz="2400" b="0" dirty="0"/>
          </a:p>
          <a:p>
            <a:pPr marL="0" indent="0">
              <a:buNone/>
            </a:pPr>
            <a:r>
              <a:rPr lang="pl-PL" sz="2400" b="0" dirty="0" smtClean="0"/>
              <a:t>  X=(A,</a:t>
            </a:r>
            <a:r>
              <a:rPr lang="pl-PL" sz="2400" dirty="0" smtClean="0">
                <a:solidFill>
                  <a:srgbClr val="FF0000"/>
                </a:solidFill>
              </a:rPr>
              <a:t>B</a:t>
            </a:r>
            <a:r>
              <a:rPr lang="pl-PL" sz="2400" b="0" dirty="0" smtClean="0"/>
              <a:t>,</a:t>
            </a:r>
            <a:r>
              <a:rPr lang="pl-PL" sz="2400" dirty="0" smtClean="0">
                <a:solidFill>
                  <a:srgbClr val="FF0000"/>
                </a:solidFill>
              </a:rPr>
              <a:t>C</a:t>
            </a:r>
            <a:r>
              <a:rPr lang="pl-PL" sz="2400" b="0" dirty="0" smtClean="0"/>
              <a:t>,</a:t>
            </a:r>
            <a:r>
              <a:rPr lang="pl-PL" sz="2400" dirty="0" smtClean="0">
                <a:solidFill>
                  <a:srgbClr val="FF0000"/>
                </a:solidFill>
              </a:rPr>
              <a:t>B</a:t>
            </a:r>
            <a:r>
              <a:rPr lang="pl-PL" sz="2400" b="0" dirty="0" smtClean="0"/>
              <a:t>,D,</a:t>
            </a:r>
            <a:r>
              <a:rPr lang="pl-PL" sz="2400" dirty="0" smtClean="0">
                <a:solidFill>
                  <a:srgbClr val="FF0000"/>
                </a:solidFill>
              </a:rPr>
              <a:t>A</a:t>
            </a:r>
            <a:r>
              <a:rPr lang="pl-PL" sz="2400" b="0" dirty="0" smtClean="0"/>
              <a:t>)</a:t>
            </a:r>
          </a:p>
          <a:p>
            <a:pPr marL="0" indent="0">
              <a:buNone/>
            </a:pPr>
            <a:r>
              <a:rPr lang="pl-PL" sz="2400" b="0" dirty="0" smtClean="0"/>
              <a:t>  Y=(</a:t>
            </a:r>
            <a:r>
              <a:rPr lang="pl-PL" sz="2400" dirty="0" smtClean="0">
                <a:solidFill>
                  <a:srgbClr val="FF0000"/>
                </a:solidFill>
              </a:rPr>
              <a:t>B</a:t>
            </a:r>
            <a:r>
              <a:rPr lang="pl-PL" sz="2400" b="0" dirty="0" smtClean="0"/>
              <a:t>,D,</a:t>
            </a:r>
            <a:r>
              <a:rPr lang="pl-PL" sz="2400" dirty="0" smtClean="0">
                <a:solidFill>
                  <a:srgbClr val="FF0000"/>
                </a:solidFill>
              </a:rPr>
              <a:t>C</a:t>
            </a:r>
            <a:r>
              <a:rPr lang="pl-PL" sz="2400" b="0" dirty="0" smtClean="0"/>
              <a:t>,A,</a:t>
            </a:r>
            <a:r>
              <a:rPr lang="pl-PL" sz="2400" dirty="0" smtClean="0">
                <a:solidFill>
                  <a:srgbClr val="FF0000"/>
                </a:solidFill>
              </a:rPr>
              <a:t>B</a:t>
            </a:r>
            <a:r>
              <a:rPr lang="pl-PL" sz="2400" b="0" dirty="0" smtClean="0"/>
              <a:t>,A,</a:t>
            </a:r>
            <a:r>
              <a:rPr lang="pl-PL" sz="2400" dirty="0" smtClean="0">
                <a:solidFill>
                  <a:srgbClr val="FF0000"/>
                </a:solidFill>
              </a:rPr>
              <a:t>A</a:t>
            </a:r>
            <a:r>
              <a:rPr lang="pl-PL" sz="2400" b="0" dirty="0" smtClean="0"/>
              <a:t>)</a:t>
            </a:r>
          </a:p>
          <a:p>
            <a:pPr marL="0" indent="0">
              <a:buNone/>
            </a:pPr>
            <a:r>
              <a:rPr lang="pl-PL" sz="2400" b="0" dirty="0" smtClean="0"/>
              <a:t>  egy közös részsorozat: (B,C,A)</a:t>
            </a:r>
          </a:p>
          <a:p>
            <a:pPr marL="0" indent="0">
              <a:buNone/>
            </a:pPr>
            <a:r>
              <a:rPr lang="pl-PL" sz="2400" b="0" dirty="0"/>
              <a:t> </a:t>
            </a:r>
            <a:r>
              <a:rPr lang="pl-PL" sz="2400" b="0" dirty="0" smtClean="0"/>
              <a:t> egy leghosszabb közös részsorozat: (B,C,B,A)</a:t>
            </a:r>
            <a:endParaRPr lang="pl-PL" sz="2000" b="0" dirty="0" smtClean="0"/>
          </a:p>
          <a:p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1187624" y="26064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A leghosszabb közös részsorozat</a:t>
            </a: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val="13378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349750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Bemenet</a:t>
            </a:r>
            <a:r>
              <a:rPr lang="pl-PL" sz="2800" b="0" dirty="0"/>
              <a:t>: X </a:t>
            </a:r>
            <a:r>
              <a:rPr lang="hu-HU" sz="2800" b="0" dirty="0"/>
              <a:t>= (</a:t>
            </a:r>
            <a:r>
              <a:rPr lang="hu-HU" sz="2800" b="0" i="1" dirty="0"/>
              <a:t>x</a:t>
            </a:r>
            <a:r>
              <a:rPr lang="hu-HU" sz="2800" b="0" baseline="-25000" dirty="0"/>
              <a:t>1</a:t>
            </a:r>
            <a:r>
              <a:rPr lang="hu-HU" sz="2800" b="0" dirty="0"/>
              <a:t>, </a:t>
            </a:r>
            <a:r>
              <a:rPr lang="hu-HU" sz="2800" b="0" i="1" dirty="0"/>
              <a:t>x</a:t>
            </a:r>
            <a:r>
              <a:rPr lang="hu-HU" sz="2800" b="0" baseline="-25000" dirty="0"/>
              <a:t>2</a:t>
            </a:r>
            <a:r>
              <a:rPr lang="hu-HU" sz="2800" b="0" dirty="0"/>
              <a:t>, . . . , </a:t>
            </a:r>
            <a:r>
              <a:rPr lang="hu-HU" sz="2800" b="0" i="1" dirty="0" err="1"/>
              <a:t>x</a:t>
            </a:r>
            <a:r>
              <a:rPr lang="hu-HU" sz="2800" b="0" i="1" baseline="-25000" dirty="0" err="1"/>
              <a:t>m</a:t>
            </a:r>
            <a:r>
              <a:rPr lang="hu-HU" sz="2800" b="0" dirty="0"/>
              <a:t>) </a:t>
            </a:r>
            <a:r>
              <a:rPr lang="es-ES" sz="2800" b="0" dirty="0"/>
              <a:t>és </a:t>
            </a:r>
            <a:r>
              <a:rPr lang="es-ES" sz="2800" b="0" i="1" dirty="0"/>
              <a:t>Y </a:t>
            </a:r>
            <a:r>
              <a:rPr lang="es-ES" sz="2800" b="0" dirty="0"/>
              <a:t>= (</a:t>
            </a:r>
            <a:r>
              <a:rPr lang="es-ES" sz="2800" b="0" i="1" dirty="0"/>
              <a:t>y</a:t>
            </a:r>
            <a:r>
              <a:rPr lang="es-ES" sz="2800" b="0" baseline="-25000" dirty="0"/>
              <a:t>1</a:t>
            </a:r>
            <a:r>
              <a:rPr lang="es-ES" sz="2800" b="0" dirty="0"/>
              <a:t>, </a:t>
            </a:r>
            <a:r>
              <a:rPr lang="es-ES" sz="2800" b="0" i="1" dirty="0"/>
              <a:t>y</a:t>
            </a:r>
            <a:r>
              <a:rPr lang="es-ES" sz="2800" b="0" baseline="-25000" dirty="0"/>
              <a:t>2</a:t>
            </a:r>
            <a:r>
              <a:rPr lang="es-ES" sz="2800" b="0" dirty="0"/>
              <a:t>, . . . , </a:t>
            </a:r>
            <a:r>
              <a:rPr lang="es-ES" sz="2800" b="0" i="1" dirty="0"/>
              <a:t>y</a:t>
            </a:r>
            <a:r>
              <a:rPr lang="es-ES" sz="2800" b="0" i="1" baseline="-25000" dirty="0"/>
              <a:t>n</a:t>
            </a:r>
            <a:r>
              <a:rPr lang="es-ES" sz="2800" b="0" dirty="0"/>
              <a:t>)</a:t>
            </a:r>
            <a:r>
              <a:rPr lang="hu-HU" sz="2800" b="0" dirty="0"/>
              <a:t> ahol minden </a:t>
            </a:r>
            <a:r>
              <a:rPr lang="hu-HU" sz="2800" b="0" dirty="0" err="1"/>
              <a:t>x</a:t>
            </a:r>
            <a:r>
              <a:rPr lang="hu-HU" sz="2800" b="0" baseline="-25000" dirty="0" err="1"/>
              <a:t>i</a:t>
            </a:r>
            <a:r>
              <a:rPr lang="hu-HU" sz="2800" b="0" dirty="0"/>
              <a:t> és </a:t>
            </a:r>
            <a:r>
              <a:rPr lang="hu-HU" sz="2800" b="0" dirty="0" err="1"/>
              <a:t>y</a:t>
            </a:r>
            <a:r>
              <a:rPr lang="hu-HU" sz="2800" b="0" baseline="-25000" dirty="0" err="1"/>
              <a:t>i</a:t>
            </a:r>
            <a:r>
              <a:rPr lang="hu-HU" sz="2800" b="0" dirty="0"/>
              <a:t> egy véges halmaz elemi</a:t>
            </a:r>
          </a:p>
          <a:p>
            <a:pPr marL="0" indent="0">
              <a:buNone/>
            </a:pPr>
            <a:r>
              <a:rPr lang="hu-HU" sz="2800" dirty="0"/>
              <a:t>Feladat</a:t>
            </a:r>
            <a:r>
              <a:rPr lang="hu-HU" sz="2800" b="0" dirty="0"/>
              <a:t>: Találjuk meg X és Y leghosszabb közös részsorozatát (LKR)</a:t>
            </a:r>
          </a:p>
          <a:p>
            <a:endParaRPr lang="hu-HU" sz="2800" b="0" dirty="0" smtClean="0"/>
          </a:p>
          <a:p>
            <a:r>
              <a:rPr lang="hu-HU" sz="2800" b="0" dirty="0" smtClean="0"/>
              <a:t>Optimalizálási </a:t>
            </a:r>
            <a:r>
              <a:rPr lang="hu-HU" sz="2800" b="0" dirty="0"/>
              <a:t>feladat</a:t>
            </a:r>
          </a:p>
          <a:p>
            <a:r>
              <a:rPr lang="hu-HU" sz="2800" b="0" dirty="0" smtClean="0"/>
              <a:t>Nyers erő módszere: </a:t>
            </a:r>
            <a:r>
              <a:rPr lang="hu-HU" sz="2800" b="0" i="1" dirty="0" smtClean="0"/>
              <a:t>O</a:t>
            </a:r>
            <a:r>
              <a:rPr lang="hu-HU" sz="2800" b="0" dirty="0" smtClean="0"/>
              <a:t>(2</a:t>
            </a:r>
            <a:r>
              <a:rPr lang="hu-HU" sz="2800" b="0" i="1" baseline="30000" dirty="0" smtClean="0"/>
              <a:t>n</a:t>
            </a:r>
            <a:r>
              <a:rPr lang="hu-HU" sz="2800" b="0" dirty="0" smtClean="0"/>
              <a:t>)</a:t>
            </a:r>
          </a:p>
          <a:p>
            <a:r>
              <a:rPr lang="hu-HU" sz="2800" b="0" dirty="0" smtClean="0"/>
              <a:t>Részfeladatokra bontás?</a:t>
            </a:r>
          </a:p>
          <a:p>
            <a:endParaRPr lang="hu-HU" sz="2800" b="0" dirty="0" smtClean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1187624" y="26064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A leghosszabb közös részsorozat</a:t>
            </a:r>
            <a:endParaRPr lang="hu-HU" kern="0" dirty="0"/>
          </a:p>
        </p:txBody>
      </p:sp>
    </p:spTree>
    <p:extLst>
      <p:ext uri="{BB962C8B-B14F-4D97-AF65-F5344CB8AC3E}">
        <p14:creationId xmlns:p14="http://schemas.microsoft.com/office/powerpoint/2010/main" val="28519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27535" y="116632"/>
            <a:ext cx="7427912" cy="6005934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	Optimális </a:t>
            </a:r>
            <a:r>
              <a:rPr lang="hu-HU" b="0" dirty="0"/>
              <a:t>részstruktúra:</a:t>
            </a:r>
          </a:p>
          <a:p>
            <a:endParaRPr lang="hu-HU" b="0" dirty="0"/>
          </a:p>
          <a:p>
            <a:endParaRPr lang="hu-HU" b="0" dirty="0" smtClean="0"/>
          </a:p>
          <a:p>
            <a:endParaRPr lang="hu-HU" b="0" dirty="0"/>
          </a:p>
          <a:p>
            <a:endParaRPr lang="hu-HU" b="0" dirty="0" smtClean="0"/>
          </a:p>
          <a:p>
            <a:endParaRPr lang="hu-HU" b="0" dirty="0" smtClean="0"/>
          </a:p>
          <a:p>
            <a:endParaRPr lang="hu-HU" b="0" dirty="0"/>
          </a:p>
          <a:p>
            <a:endParaRPr lang="hu-HU" b="0" dirty="0" smtClean="0"/>
          </a:p>
          <a:p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	Átfedő részfeladatok</a:t>
            </a:r>
          </a:p>
          <a:p>
            <a:pPr marL="0" indent="0">
              <a:buNone/>
            </a:pPr>
            <a:r>
              <a:rPr lang="hu-HU" b="0" i="1" dirty="0" smtClean="0"/>
              <a:t>	O</a:t>
            </a:r>
            <a:r>
              <a:rPr lang="hu-HU" b="0" dirty="0" smtClean="0"/>
              <a:t>(</a:t>
            </a:r>
            <a:r>
              <a:rPr lang="hu-HU" b="0" i="1" dirty="0" err="1" smtClean="0"/>
              <a:t>mn</a:t>
            </a:r>
            <a:r>
              <a:rPr lang="hu-HU" b="0" dirty="0" smtClean="0"/>
              <a:t>) részfeladat</a:t>
            </a:r>
            <a:endParaRPr lang="hu-HU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4" y="3789040"/>
            <a:ext cx="76517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4704"/>
            <a:ext cx="9172927" cy="234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kerekített téglalap feliratnak 3"/>
          <p:cNvSpPr/>
          <p:nvPr/>
        </p:nvSpPr>
        <p:spPr bwMode="auto">
          <a:xfrm>
            <a:off x="6571311" y="5085184"/>
            <a:ext cx="1944216" cy="720080"/>
          </a:xfrm>
          <a:prstGeom prst="wedgeRoundRectCallout">
            <a:avLst>
              <a:gd name="adj1" fmla="val -2292"/>
              <a:gd name="adj2" fmla="val -8158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Itt (ellentétben a pénzváltás ill. hátizsák</a:t>
            </a:r>
            <a:r>
              <a:rPr kumimoji="0" 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problémával) 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nem kell minden részfeladatot megoldani!</a:t>
            </a:r>
          </a:p>
        </p:txBody>
      </p:sp>
    </p:spTree>
    <p:extLst>
      <p:ext uri="{BB962C8B-B14F-4D97-AF65-F5344CB8AC3E}">
        <p14:creationId xmlns:p14="http://schemas.microsoft.com/office/powerpoint/2010/main" val="13169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LKR DP megoldása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83" y="1431921"/>
            <a:ext cx="4752528" cy="478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 bwMode="auto">
          <a:xfrm flipH="1">
            <a:off x="4427984" y="2636912"/>
            <a:ext cx="1872208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Szövegdoboz 8"/>
          <p:cNvSpPr txBox="1"/>
          <p:nvPr/>
        </p:nvSpPr>
        <p:spPr>
          <a:xfrm>
            <a:off x="6300191" y="2436857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/>
              <a:t>backpointerek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948264" y="4653136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futásidő:</a:t>
            </a:r>
            <a:r>
              <a:rPr lang="hu-HU" sz="2000" i="1" dirty="0" smtClean="0"/>
              <a:t> O</a:t>
            </a:r>
            <a:r>
              <a:rPr lang="hu-HU" sz="2000" dirty="0" smtClean="0"/>
              <a:t>(</a:t>
            </a:r>
            <a:r>
              <a:rPr lang="hu-HU" sz="2000" i="1" dirty="0" smtClean="0"/>
              <a:t>nm</a:t>
            </a:r>
            <a:r>
              <a:rPr lang="hu-HU" sz="2000" dirty="0" smtClean="0"/>
              <a:t>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7700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4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2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Szerkesztési távolság</a:t>
            </a:r>
            <a:endParaRPr lang="hu-HU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46674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Szerkesztési távolság</a:t>
            </a:r>
            <a:endParaRPr lang="hu-HU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36912"/>
            <a:ext cx="75438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420589" y="2017791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beszúrás költsége</a:t>
            </a:r>
            <a:endParaRPr lang="hu-HU" sz="2000" dirty="0"/>
          </a:p>
        </p:txBody>
      </p:sp>
      <p:cxnSp>
        <p:nvCxnSpPr>
          <p:cNvPr id="6" name="Egyenes összekötő nyíllal 5"/>
          <p:cNvCxnSpPr>
            <a:stCxn id="4" idx="2"/>
          </p:cNvCxnSpPr>
          <p:nvPr/>
        </p:nvCxnSpPr>
        <p:spPr bwMode="auto">
          <a:xfrm>
            <a:off x="3546058" y="2417901"/>
            <a:ext cx="1457990" cy="12991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zövegdoboz 7"/>
          <p:cNvSpPr txBox="1"/>
          <p:nvPr/>
        </p:nvSpPr>
        <p:spPr>
          <a:xfrm>
            <a:off x="5580112" y="2060848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törlés költsége</a:t>
            </a:r>
            <a:endParaRPr lang="hu-HU" sz="2000" dirty="0"/>
          </a:p>
        </p:txBody>
      </p:sp>
      <p:cxnSp>
        <p:nvCxnSpPr>
          <p:cNvPr id="9" name="Egyenes összekötő nyíllal 8"/>
          <p:cNvCxnSpPr>
            <a:stCxn id="8" idx="2"/>
          </p:cNvCxnSpPr>
          <p:nvPr/>
        </p:nvCxnSpPr>
        <p:spPr bwMode="auto">
          <a:xfrm flipH="1">
            <a:off x="5364088" y="2460958"/>
            <a:ext cx="1134705" cy="1544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zövegdoboz 10"/>
          <p:cNvSpPr txBox="1"/>
          <p:nvPr/>
        </p:nvSpPr>
        <p:spPr>
          <a:xfrm>
            <a:off x="4788024" y="5517232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csere költsége</a:t>
            </a:r>
            <a:endParaRPr lang="hu-HU" sz="2000" dirty="0"/>
          </a:p>
        </p:txBody>
      </p:sp>
      <p:cxnSp>
        <p:nvCxnSpPr>
          <p:cNvPr id="12" name="Egyenes összekötő nyíllal 11"/>
          <p:cNvCxnSpPr>
            <a:stCxn id="11" idx="0"/>
          </p:cNvCxnSpPr>
          <p:nvPr/>
        </p:nvCxnSpPr>
        <p:spPr bwMode="auto">
          <a:xfrm flipV="1">
            <a:off x="5706705" y="4581128"/>
            <a:ext cx="377463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802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11629" r="45723" b="45274"/>
          <a:stretch/>
        </p:blipFill>
        <p:spPr>
          <a:xfrm>
            <a:off x="1408447" y="1700808"/>
            <a:ext cx="7128793" cy="347746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Sztringalgoritmusok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AutoShape 2" descr="Image result for runway que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Image result for runway que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8163" y="6371455"/>
            <a:ext cx="684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chemeClr val="bg1"/>
                </a:solidFill>
              </a:rPr>
              <a:t>Forrás: </a:t>
            </a:r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www.coursera.org</a:t>
            </a:r>
            <a:r>
              <a:rPr lang="en-US" sz="1400" dirty="0">
                <a:solidFill>
                  <a:schemeClr val="bg1"/>
                </a:solidFill>
              </a:rPr>
              <a:t>/learn/algorithms-on-strings/lecture/avHa3/welcome</a:t>
            </a:r>
            <a:endParaRPr lang="hu-H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Sztring</a:t>
            </a:r>
            <a:r>
              <a:rPr lang="hu-HU" dirty="0" smtClean="0"/>
              <a:t> hasonlósági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smtClean="0"/>
              <a:t>Két módszer és algoritmus </a:t>
            </a:r>
            <a:r>
              <a:rPr lang="hu-HU" b="0" dirty="0" err="1" smtClean="0"/>
              <a:t>kéts</a:t>
            </a:r>
            <a:r>
              <a:rPr lang="hu-HU" b="0" dirty="0" smtClean="0"/>
              <a:t> </a:t>
            </a:r>
            <a:r>
              <a:rPr lang="hu-HU" b="0" dirty="0" err="1" smtClean="0"/>
              <a:t>sztring</a:t>
            </a:r>
            <a:r>
              <a:rPr lang="hu-HU" b="0" dirty="0" smtClean="0"/>
              <a:t> hasonlóságának kiszámítására:</a:t>
            </a:r>
          </a:p>
          <a:p>
            <a:pPr>
              <a:buFontTx/>
              <a:buChar char="-"/>
            </a:pPr>
            <a:r>
              <a:rPr lang="hu-HU" b="0" dirty="0" smtClean="0"/>
              <a:t>leghosszabb </a:t>
            </a:r>
            <a:r>
              <a:rPr lang="hu-HU" b="0" dirty="0"/>
              <a:t>közös </a:t>
            </a:r>
            <a:r>
              <a:rPr lang="hu-HU" b="0" dirty="0" smtClean="0"/>
              <a:t>részsorozat</a:t>
            </a:r>
          </a:p>
          <a:p>
            <a:pPr marL="0" indent="0">
              <a:buNone/>
            </a:pPr>
            <a:r>
              <a:rPr lang="hu-HU" b="0" dirty="0"/>
              <a:t> </a:t>
            </a:r>
            <a:r>
              <a:rPr lang="hu-HU" b="0" dirty="0" smtClean="0"/>
              <a:t>  elterjedt a </a:t>
            </a:r>
            <a:r>
              <a:rPr lang="hu-HU" b="0" dirty="0" err="1" smtClean="0"/>
              <a:t>bioinformatikában</a:t>
            </a:r>
            <a:endParaRPr lang="hu-HU" b="0" dirty="0" smtClean="0"/>
          </a:p>
          <a:p>
            <a:pPr>
              <a:buFontTx/>
              <a:buChar char="-"/>
            </a:pPr>
            <a:r>
              <a:rPr lang="hu-HU" b="0" dirty="0" smtClean="0"/>
              <a:t>szerkesztési távolság</a:t>
            </a:r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   elterjedt a természetes szöveg </a:t>
            </a:r>
          </a:p>
          <a:p>
            <a:pPr marL="0" indent="0">
              <a:buNone/>
            </a:pPr>
            <a:r>
              <a:rPr lang="hu-HU" b="0" dirty="0"/>
              <a:t> </a:t>
            </a:r>
            <a:r>
              <a:rPr lang="hu-HU" b="0" dirty="0" smtClean="0"/>
              <a:t>  feldolgozásban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4026572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427912" cy="1143000"/>
          </a:xfrm>
        </p:spPr>
        <p:txBody>
          <a:bodyPr/>
          <a:lstStyle/>
          <a:p>
            <a:r>
              <a:rPr lang="en-US" dirty="0" err="1" smtClean="0"/>
              <a:t>Mintaillesztés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Mintaillesztés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(pattern matching)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Bemenet</a:t>
            </a:r>
            <a:r>
              <a:rPr lang="en-US" dirty="0" smtClean="0"/>
              <a:t>:</a:t>
            </a:r>
            <a:r>
              <a:rPr lang="en-US" b="0" dirty="0" smtClean="0"/>
              <a:t> T[1</a:t>
            </a:r>
            <a:r>
              <a:rPr lang="is-IS" b="0" dirty="0" smtClean="0"/>
              <a:t>…</a:t>
            </a:r>
            <a:r>
              <a:rPr lang="en-US" b="0" dirty="0" smtClean="0"/>
              <a:t>n] </a:t>
            </a:r>
            <a:r>
              <a:rPr lang="en-US" b="0" dirty="0" err="1" smtClean="0"/>
              <a:t>szöveg</a:t>
            </a:r>
            <a:r>
              <a:rPr lang="en-US" b="0" dirty="0" smtClean="0"/>
              <a:t> (text) </a:t>
            </a:r>
            <a:r>
              <a:rPr lang="en-US" b="0" dirty="0" err="1" smtClean="0"/>
              <a:t>és</a:t>
            </a:r>
            <a:r>
              <a:rPr lang="en-US" b="0" dirty="0" smtClean="0"/>
              <a:t> P[1...m] </a:t>
            </a:r>
            <a:r>
              <a:rPr lang="en-US" b="0" dirty="0" err="1" smtClean="0"/>
              <a:t>minta</a:t>
            </a:r>
            <a:r>
              <a:rPr lang="en-US" b="0" dirty="0" smtClean="0"/>
              <a:t> (pattern)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Kimenet</a:t>
            </a:r>
            <a:r>
              <a:rPr lang="en-US" dirty="0" smtClean="0"/>
              <a:t>:</a:t>
            </a:r>
            <a:r>
              <a:rPr lang="en-US" b="0" dirty="0" smtClean="0"/>
              <a:t> P </a:t>
            </a:r>
            <a:r>
              <a:rPr lang="en-US" b="0" dirty="0" err="1" smtClean="0"/>
              <a:t>összes</a:t>
            </a:r>
            <a:r>
              <a:rPr lang="en-US" b="0" dirty="0" smtClean="0"/>
              <a:t> </a:t>
            </a:r>
            <a:r>
              <a:rPr lang="en-US" b="0" dirty="0" err="1" smtClean="0"/>
              <a:t>illeszkedési</a:t>
            </a:r>
            <a:r>
              <a:rPr lang="en-US" b="0" dirty="0" smtClean="0"/>
              <a:t> </a:t>
            </a:r>
            <a:r>
              <a:rPr lang="en-US" b="0" dirty="0" err="1" smtClean="0"/>
              <a:t>helye</a:t>
            </a:r>
            <a:r>
              <a:rPr lang="en-US" b="0" dirty="0" smtClean="0"/>
              <a:t> T-ben (</a:t>
            </a:r>
            <a:r>
              <a:rPr lang="en-US" b="0" dirty="0" err="1" smtClean="0"/>
              <a:t>érvényes</a:t>
            </a:r>
            <a:r>
              <a:rPr lang="en-US" b="0" dirty="0" smtClean="0"/>
              <a:t> </a:t>
            </a:r>
            <a:r>
              <a:rPr lang="en-US" b="0" dirty="0" err="1" smtClean="0"/>
              <a:t>eltolása</a:t>
            </a:r>
            <a:r>
              <a:rPr lang="en-US" b="0" dirty="0" smtClean="0"/>
              <a:t>), 0≤s≤n-m</a:t>
            </a:r>
          </a:p>
          <a:p>
            <a:pPr marL="0" indent="0">
              <a:buNone/>
            </a:pPr>
            <a:r>
              <a:rPr lang="en-US" b="0" dirty="0" err="1" smtClean="0"/>
              <a:t>illeszkedés</a:t>
            </a:r>
            <a:r>
              <a:rPr lang="en-US" b="0" dirty="0" smtClean="0"/>
              <a:t>: T[s+1</a:t>
            </a:r>
            <a:r>
              <a:rPr lang="is-IS" b="0" dirty="0" smtClean="0"/>
              <a:t>…s+m</a:t>
            </a:r>
            <a:r>
              <a:rPr lang="en-US" b="0" dirty="0" smtClean="0"/>
              <a:t>]=P[1</a:t>
            </a:r>
            <a:r>
              <a:rPr lang="is-IS" b="0" dirty="0" smtClean="0"/>
              <a:t>…m</a:t>
            </a:r>
            <a:r>
              <a:rPr lang="en-US" b="0" dirty="0" smtClean="0"/>
              <a:t>]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941168"/>
            <a:ext cx="4883570" cy="10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7" y="2620943"/>
            <a:ext cx="89344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mintaillesztő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(brute force)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0" dirty="0" smtClean="0">
              <a:hlinkClick r:id="rId3"/>
            </a:endParaRPr>
          </a:p>
          <a:p>
            <a:pPr marL="0" indent="0">
              <a:buNone/>
            </a:pPr>
            <a:endParaRPr lang="en-US" sz="2400" b="0" dirty="0">
              <a:hlinkClick r:id="rId3"/>
            </a:endParaRPr>
          </a:p>
          <a:p>
            <a:pPr marL="0" indent="0">
              <a:buNone/>
            </a:pPr>
            <a:endParaRPr lang="en-US" sz="2400" b="0" dirty="0" smtClean="0">
              <a:hlinkClick r:id="rId3"/>
            </a:endParaRPr>
          </a:p>
          <a:p>
            <a:pPr marL="0" indent="0">
              <a:buNone/>
            </a:pPr>
            <a:endParaRPr lang="en-US" sz="2400" b="0" dirty="0">
              <a:hlinkClick r:id="rId3"/>
            </a:endParaRPr>
          </a:p>
          <a:p>
            <a:pPr marL="0" indent="0">
              <a:buNone/>
            </a:pPr>
            <a:endParaRPr lang="en-US" sz="2400" b="0" dirty="0" smtClean="0">
              <a:hlinkClick r:id="rId3"/>
            </a:endParaRPr>
          </a:p>
          <a:p>
            <a:pPr marL="0" indent="0">
              <a:buNone/>
            </a:pPr>
            <a:endParaRPr lang="en-US" sz="2400" b="0" dirty="0">
              <a:hlinkClick r:id="rId3"/>
            </a:endParaRPr>
          </a:p>
          <a:p>
            <a:pPr marL="0" indent="0">
              <a:buNone/>
            </a:pPr>
            <a:endParaRPr lang="en-US" sz="2400" b="0" dirty="0" smtClean="0">
              <a:hlinkClick r:id="rId3"/>
            </a:endParaRPr>
          </a:p>
          <a:p>
            <a:pPr marL="0" indent="0">
              <a:buNone/>
            </a:pPr>
            <a:endParaRPr lang="en-US" sz="2400" b="0" dirty="0">
              <a:hlinkClick r:id="rId3"/>
            </a:endParaRPr>
          </a:p>
          <a:p>
            <a:pPr marL="0" indent="0">
              <a:buNone/>
            </a:pPr>
            <a:endParaRPr lang="en-US" sz="2400" b="0" dirty="0" smtClean="0">
              <a:hlinkClick r:id="rId3"/>
            </a:endParaRPr>
          </a:p>
          <a:p>
            <a:pPr marL="0" indent="0">
              <a:buNone/>
            </a:pPr>
            <a:r>
              <a:rPr lang="en-US" sz="2400" b="0" dirty="0">
                <a:hlinkClick r:id="rId3"/>
              </a:rPr>
              <a:t> </a:t>
            </a:r>
            <a:r>
              <a:rPr lang="en-US" sz="2400" b="0" dirty="0" smtClean="0">
                <a:hlinkClick r:id="rId3"/>
              </a:rPr>
              <a:t>   http</a:t>
            </a:r>
            <a:r>
              <a:rPr lang="en-US" sz="2400" b="0" dirty="0">
                <a:hlinkClick r:id="rId3"/>
              </a:rPr>
              <a:t>://whocouldthat.be/visualizing-string-matching</a:t>
            </a:r>
            <a:r>
              <a:rPr lang="en-US" sz="2400" b="0" dirty="0" smtClean="0">
                <a:hlinkClick r:id="rId3"/>
              </a:rPr>
              <a:t>/</a:t>
            </a:r>
            <a:endParaRPr lang="en-US" sz="2400" b="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22995" y="3140968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O</a:t>
            </a:r>
            <a:r>
              <a:rPr lang="en-US" sz="2000" dirty="0" smtClean="0"/>
              <a:t>(</a:t>
            </a:r>
            <a:r>
              <a:rPr lang="en-US" sz="2000" i="1" dirty="0" smtClean="0"/>
              <a:t>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078494" y="3456799"/>
            <a:ext cx="1512168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580112" y="2055178"/>
            <a:ext cx="330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össz</a:t>
            </a:r>
            <a:r>
              <a:rPr lang="en-US" sz="2000" dirty="0" smtClean="0"/>
              <a:t> </a:t>
            </a:r>
            <a:r>
              <a:rPr lang="en-US" sz="2000" dirty="0" err="1" smtClean="0"/>
              <a:t>futásidő</a:t>
            </a:r>
            <a:r>
              <a:rPr lang="en-US" sz="2000" dirty="0" smtClean="0"/>
              <a:t>: </a:t>
            </a:r>
            <a:r>
              <a:rPr lang="en-US" sz="2000" i="1" dirty="0" smtClean="0"/>
              <a:t>O</a:t>
            </a:r>
            <a:r>
              <a:rPr lang="en-US" sz="2000" dirty="0" smtClean="0"/>
              <a:t>((</a:t>
            </a:r>
            <a:r>
              <a:rPr lang="en-US" sz="2000" i="1" dirty="0" smtClean="0"/>
              <a:t>n</a:t>
            </a:r>
            <a:r>
              <a:rPr lang="en-US" sz="2000" dirty="0" smtClean="0"/>
              <a:t>-</a:t>
            </a:r>
            <a:r>
              <a:rPr lang="en-US" sz="2000" i="1" dirty="0" smtClean="0"/>
              <a:t>m</a:t>
            </a:r>
            <a:r>
              <a:rPr lang="en-US" sz="2000" dirty="0" smtClean="0"/>
              <a:t>+1)</a:t>
            </a:r>
            <a:r>
              <a:rPr lang="en-US" sz="2000" i="1" dirty="0" smtClean="0"/>
              <a:t>m</a:t>
            </a:r>
            <a:r>
              <a:rPr lang="en-US" sz="20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</a:t>
            </a:r>
            <a:r>
              <a:rPr lang="en-US" dirty="0" err="1" smtClean="0"/>
              <a:t>függvény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Prefix: </a:t>
            </a: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sztring</a:t>
            </a:r>
            <a:r>
              <a:rPr lang="en-US" b="0" dirty="0" smtClean="0"/>
              <a:t> </a:t>
            </a:r>
            <a:r>
              <a:rPr lang="en-US" b="0" dirty="0" err="1" smtClean="0"/>
              <a:t>első</a:t>
            </a:r>
            <a:r>
              <a:rPr lang="en-US" b="0" dirty="0" smtClean="0"/>
              <a:t> </a:t>
            </a:r>
            <a:r>
              <a:rPr lang="en-US" b="0" i="1" dirty="0" smtClean="0"/>
              <a:t>k</a:t>
            </a:r>
            <a:r>
              <a:rPr lang="en-US" b="0" dirty="0" smtClean="0"/>
              <a:t> </a:t>
            </a:r>
            <a:r>
              <a:rPr lang="en-US" b="0" dirty="0" err="1" smtClean="0"/>
              <a:t>karaktere</a:t>
            </a:r>
            <a:endParaRPr lang="en-US" b="0" dirty="0" smtClean="0"/>
          </a:p>
          <a:p>
            <a:pPr marL="0" indent="0">
              <a:buNone/>
            </a:pPr>
            <a:r>
              <a:rPr lang="en-US" b="0" dirty="0" err="1" smtClean="0"/>
              <a:t>Szuffix</a:t>
            </a:r>
            <a:r>
              <a:rPr lang="en-US" b="0" dirty="0" smtClean="0"/>
              <a:t>: </a:t>
            </a:r>
            <a:r>
              <a:rPr lang="en-US" b="0" dirty="0" err="1"/>
              <a:t>egy</a:t>
            </a:r>
            <a:r>
              <a:rPr lang="en-US" b="0" dirty="0"/>
              <a:t> </a:t>
            </a:r>
            <a:r>
              <a:rPr lang="en-US" b="0" dirty="0" err="1"/>
              <a:t>sztring</a:t>
            </a:r>
            <a:r>
              <a:rPr lang="en-US" b="0" dirty="0"/>
              <a:t> </a:t>
            </a:r>
            <a:r>
              <a:rPr lang="en-US" b="0" dirty="0" err="1" smtClean="0"/>
              <a:t>utolsó</a:t>
            </a:r>
            <a:r>
              <a:rPr lang="en-US" b="0" dirty="0" smtClean="0"/>
              <a:t> </a:t>
            </a:r>
            <a:r>
              <a:rPr lang="en-US" b="0" i="1" dirty="0"/>
              <a:t>k</a:t>
            </a:r>
            <a:r>
              <a:rPr lang="en-US" b="0" dirty="0"/>
              <a:t> </a:t>
            </a:r>
            <a:r>
              <a:rPr lang="en-US" b="0" dirty="0" err="1"/>
              <a:t>karaktere</a:t>
            </a:r>
            <a:endParaRPr lang="en-US" b="0" dirty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/>
              <a:t>minta</a:t>
            </a:r>
            <a:r>
              <a:rPr lang="en-US" b="0" dirty="0"/>
              <a:t> </a:t>
            </a:r>
            <a:r>
              <a:rPr lang="en-US" dirty="0"/>
              <a:t>prefix </a:t>
            </a:r>
            <a:r>
              <a:rPr lang="en-US" dirty="0" err="1"/>
              <a:t>függvénye</a:t>
            </a:r>
            <a:r>
              <a:rPr lang="en-US" dirty="0"/>
              <a:t> </a:t>
            </a:r>
            <a:r>
              <a:rPr lang="en-US" b="0" dirty="0" err="1"/>
              <a:t>tartalmazza</a:t>
            </a:r>
            <a:r>
              <a:rPr lang="en-US" b="0" dirty="0"/>
              <a:t> </a:t>
            </a:r>
            <a:r>
              <a:rPr lang="en-US" b="0" dirty="0" err="1"/>
              <a:t>azokat</a:t>
            </a:r>
            <a:r>
              <a:rPr lang="en-US" b="0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dirty="0" err="1"/>
              <a:t>ismereteket</a:t>
            </a:r>
            <a:r>
              <a:rPr lang="en-US" b="0" dirty="0"/>
              <a:t>, </a:t>
            </a:r>
            <a:r>
              <a:rPr lang="en-US" b="0" dirty="0" err="1"/>
              <a:t>amelyek</a:t>
            </a:r>
            <a:r>
              <a:rPr lang="en-US" b="0" dirty="0"/>
              <a:t> </a:t>
            </a:r>
            <a:r>
              <a:rPr lang="en-US" b="0" dirty="0" err="1"/>
              <a:t>megadják</a:t>
            </a:r>
            <a:r>
              <a:rPr lang="en-US" b="0" dirty="0"/>
              <a:t>, </a:t>
            </a:r>
            <a:r>
              <a:rPr lang="en-US" b="0" dirty="0" err="1"/>
              <a:t>hogyan</a:t>
            </a:r>
            <a:r>
              <a:rPr lang="en-US" b="0" dirty="0"/>
              <a:t> </a:t>
            </a:r>
            <a:r>
              <a:rPr lang="en-US" b="0" dirty="0" err="1"/>
              <a:t>illeszkedik</a:t>
            </a:r>
            <a:r>
              <a:rPr lang="en-US" b="0" dirty="0"/>
              <a:t> a </a:t>
            </a:r>
            <a:r>
              <a:rPr lang="en-US" b="0" dirty="0" err="1"/>
              <a:t>minta</a:t>
            </a:r>
            <a:r>
              <a:rPr lang="en-US" b="0" dirty="0"/>
              <a:t> </a:t>
            </a:r>
            <a:r>
              <a:rPr lang="en-US" b="0" dirty="0" err="1" smtClean="0"/>
              <a:t>önmaga</a:t>
            </a:r>
            <a:r>
              <a:rPr lang="en-US" b="0" dirty="0" smtClean="0"/>
              <a:t> </a:t>
            </a:r>
            <a:r>
              <a:rPr lang="en-US" b="0" dirty="0" err="1"/>
              <a:t>eltoltjaira</a:t>
            </a:r>
            <a:r>
              <a:rPr lang="en-US" b="0" dirty="0"/>
              <a:t>.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192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</a:t>
            </a:r>
            <a:r>
              <a:rPr lang="en-US" dirty="0" err="1" smtClean="0"/>
              <a:t>függvény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84" y="1417638"/>
            <a:ext cx="4680520" cy="47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Knuth-Morris-Pratt </a:t>
            </a:r>
            <a:r>
              <a:rPr lang="en-US" dirty="0" err="1" smtClean="0"/>
              <a:t>algoritmus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700808"/>
            <a:ext cx="9108505" cy="447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5868144" y="2060848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össz</a:t>
            </a:r>
            <a:r>
              <a:rPr lang="en-US" sz="2000" dirty="0" smtClean="0"/>
              <a:t> </a:t>
            </a:r>
            <a:r>
              <a:rPr lang="en-US" sz="2000" dirty="0" err="1" smtClean="0"/>
              <a:t>futásidő</a:t>
            </a:r>
            <a:r>
              <a:rPr lang="en-US" sz="2000" dirty="0" smtClean="0"/>
              <a:t>: </a:t>
            </a:r>
            <a:r>
              <a:rPr lang="en-US" sz="2000" i="1" dirty="0" smtClean="0"/>
              <a:t>O</a:t>
            </a:r>
            <a:r>
              <a:rPr lang="en-US" sz="2000" dirty="0" smtClean="0"/>
              <a:t>(</a:t>
            </a:r>
            <a:r>
              <a:rPr lang="hu-HU" sz="2000" i="1" dirty="0" smtClean="0"/>
              <a:t>n</a:t>
            </a:r>
            <a:r>
              <a:rPr lang="en-US" sz="20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</a:t>
            </a:r>
            <a:r>
              <a:rPr lang="en-US" dirty="0" err="1" smtClean="0"/>
              <a:t>függvény</a:t>
            </a:r>
            <a:r>
              <a:rPr lang="en-US" dirty="0" smtClean="0"/>
              <a:t> </a:t>
            </a:r>
            <a:r>
              <a:rPr lang="en-US" dirty="0" err="1" smtClean="0"/>
              <a:t>számítása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352" y="1600200"/>
            <a:ext cx="6886448" cy="45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Prefix</a:t>
            </a:r>
            <a:r>
              <a:rPr lang="hu-HU" dirty="0" smtClean="0"/>
              <a:t> függvény számítás helyessége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71" y="1916832"/>
            <a:ext cx="5908948" cy="93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5" y="3645024"/>
            <a:ext cx="9177955" cy="7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2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7200800" cy="56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5442751" y="1772816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össz</a:t>
            </a:r>
            <a:r>
              <a:rPr lang="en-US" sz="2000" dirty="0" smtClean="0"/>
              <a:t> </a:t>
            </a:r>
            <a:r>
              <a:rPr lang="en-US" sz="2000" dirty="0" err="1" smtClean="0"/>
              <a:t>futásidő</a:t>
            </a:r>
            <a:r>
              <a:rPr lang="en-US" sz="2000" dirty="0" smtClean="0"/>
              <a:t>: </a:t>
            </a:r>
            <a:r>
              <a:rPr lang="en-US" sz="2000" i="1" dirty="0" smtClean="0"/>
              <a:t>O</a:t>
            </a:r>
            <a:r>
              <a:rPr lang="en-US" sz="2000" dirty="0" smtClean="0"/>
              <a:t>(</a:t>
            </a:r>
            <a:r>
              <a:rPr lang="en-US" sz="2000" i="1" dirty="0" smtClean="0"/>
              <a:t>m</a:t>
            </a:r>
            <a:r>
              <a:rPr lang="en-US" sz="20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912" cy="1143000"/>
          </a:xfrm>
        </p:spPr>
        <p:txBody>
          <a:bodyPr/>
          <a:lstStyle/>
          <a:p>
            <a:r>
              <a:rPr lang="hu-HU" dirty="0" err="1"/>
              <a:t>Sztringalgoritmusok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0"/>
          <a:stretch/>
        </p:blipFill>
        <p:spPr>
          <a:xfrm>
            <a:off x="377610" y="980728"/>
            <a:ext cx="8765336" cy="468051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446462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Knuth-Morris-Pratt</a:t>
            </a:r>
            <a:r>
              <a:rPr lang="hu-HU" dirty="0" smtClean="0"/>
              <a:t> futásideje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Előkészítő lépés: </a:t>
            </a:r>
            <a:r>
              <a:rPr lang="hu-HU" b="0" i="1" dirty="0" smtClean="0"/>
              <a:t>O</a:t>
            </a:r>
            <a:r>
              <a:rPr lang="hu-HU" b="0" dirty="0" smtClean="0"/>
              <a:t>(</a:t>
            </a:r>
            <a:r>
              <a:rPr lang="hu-HU" b="0" i="1" dirty="0" smtClean="0"/>
              <a:t>m</a:t>
            </a:r>
            <a:r>
              <a:rPr lang="hu-HU" b="0" dirty="0" smtClean="0"/>
              <a:t>)</a:t>
            </a:r>
          </a:p>
          <a:p>
            <a:pPr lvl="1"/>
            <a:r>
              <a:rPr lang="hu-HU" b="0" dirty="0" smtClean="0"/>
              <a:t>csak a minta kell hozzá (ha ugyanazt a mintát több szövegben keressük elég egyszer!)</a:t>
            </a:r>
          </a:p>
          <a:p>
            <a:pPr lvl="1"/>
            <a:r>
              <a:rPr lang="hu-HU" b="0" dirty="0" smtClean="0"/>
              <a:t>tárigény: </a:t>
            </a:r>
            <a:r>
              <a:rPr lang="el-GR" b="0" i="1" dirty="0" smtClean="0"/>
              <a:t>Θ</a:t>
            </a:r>
            <a:r>
              <a:rPr lang="hu-HU" b="0" dirty="0" smtClean="0"/>
              <a:t>(</a:t>
            </a:r>
            <a:r>
              <a:rPr lang="hu-HU" b="0" i="1" dirty="0" smtClean="0"/>
              <a:t>m</a:t>
            </a:r>
            <a:r>
              <a:rPr lang="hu-HU" b="0" dirty="0" smtClean="0"/>
              <a:t>)</a:t>
            </a:r>
          </a:p>
          <a:p>
            <a:r>
              <a:rPr lang="hu-HU" dirty="0" smtClean="0"/>
              <a:t>Illesztési lépés: </a:t>
            </a:r>
            <a:r>
              <a:rPr lang="hu-HU" b="0" i="1" dirty="0" smtClean="0"/>
              <a:t>O</a:t>
            </a:r>
            <a:r>
              <a:rPr lang="hu-HU" b="0" dirty="0" smtClean="0"/>
              <a:t>(</a:t>
            </a:r>
            <a:r>
              <a:rPr lang="hu-HU" b="0" i="1" dirty="0" smtClean="0"/>
              <a:t>n</a:t>
            </a:r>
            <a:r>
              <a:rPr lang="hu-HU" b="0" dirty="0" smtClean="0"/>
              <a:t>)</a:t>
            </a:r>
          </a:p>
          <a:p>
            <a:pPr lvl="1"/>
            <a:r>
              <a:rPr lang="hu-HU" b="0" dirty="0" smtClean="0"/>
              <a:t>csak a szöveg hosszától függ</a:t>
            </a:r>
            <a:endParaRPr lang="hu-HU" b="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8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Sok minta együttes illesztése</a:t>
            </a:r>
            <a:endParaRPr lang="hu-HU" dirty="0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1331640" y="2780928"/>
            <a:ext cx="74279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www.coursera.org/learn/algorithms-on-strings/lecture/dryqB/herding-patterns-into-trie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1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1417638"/>
            <a:ext cx="7139136" cy="4349750"/>
          </a:xfrm>
        </p:spPr>
        <p:txBody>
          <a:bodyPr/>
          <a:lstStyle/>
          <a:p>
            <a:r>
              <a:rPr lang="hu-HU" sz="3600" b="0" dirty="0" err="1" smtClean="0"/>
              <a:t>Sztringalgoritmusok</a:t>
            </a:r>
            <a:endParaRPr lang="hu-HU" sz="3600" b="0" dirty="0" smtClean="0"/>
          </a:p>
          <a:p>
            <a:pPr lvl="1"/>
            <a:r>
              <a:rPr lang="hu-HU" sz="3200" b="0" dirty="0" err="1" smtClean="0"/>
              <a:t>Sztringek</a:t>
            </a:r>
            <a:r>
              <a:rPr lang="hu-HU" sz="3200" b="0" dirty="0" smtClean="0"/>
              <a:t> hasonlósága</a:t>
            </a:r>
          </a:p>
          <a:p>
            <a:pPr lvl="2"/>
            <a:r>
              <a:rPr lang="hu-HU" sz="2800" b="0" dirty="0" smtClean="0"/>
              <a:t>Leghosszabb közös részsorozat</a:t>
            </a:r>
          </a:p>
          <a:p>
            <a:pPr lvl="2"/>
            <a:r>
              <a:rPr lang="hu-HU" sz="2800" b="0" dirty="0" smtClean="0"/>
              <a:t>Szerkesztési távolság</a:t>
            </a:r>
          </a:p>
          <a:p>
            <a:pPr lvl="1"/>
            <a:endParaRPr lang="hu-HU" sz="3200" b="0" dirty="0" smtClean="0"/>
          </a:p>
          <a:p>
            <a:pPr lvl="1"/>
            <a:r>
              <a:rPr lang="hu-HU" sz="3200" b="0" dirty="0" smtClean="0"/>
              <a:t>Mintaillesztés</a:t>
            </a:r>
            <a:endParaRPr lang="hu-HU" sz="3200" b="0" dirty="0" smtClean="0"/>
          </a:p>
          <a:p>
            <a:pPr lvl="2"/>
            <a:r>
              <a:rPr lang="hu-HU" sz="2800" b="0" dirty="0" err="1" smtClean="0"/>
              <a:t>Knuth</a:t>
            </a:r>
            <a:r>
              <a:rPr lang="hu-HU" sz="2800" b="0" dirty="0" smtClean="0"/>
              <a:t>-Morris-</a:t>
            </a:r>
            <a:r>
              <a:rPr lang="hu-HU" sz="2800" b="0" dirty="0" err="1" smtClean="0"/>
              <a:t>Pratt</a:t>
            </a:r>
            <a:endParaRPr lang="hu-HU" sz="2800" b="0" dirty="0"/>
          </a:p>
        </p:txBody>
      </p:sp>
    </p:spTree>
    <p:extLst>
      <p:ext uri="{BB962C8B-B14F-4D97-AF65-F5344CB8AC3E}">
        <p14:creationId xmlns:p14="http://schemas.microsoft.com/office/powerpoint/2010/main" val="12713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Sztringalgoritmusok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72" y="1417638"/>
            <a:ext cx="6696744" cy="52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Bioinformatika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age result for bioinforma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personalised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594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Bioinformatika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/>
              <a:t>Személyre</a:t>
            </a:r>
            <a:r>
              <a:rPr lang="en-US" b="0" dirty="0" smtClean="0"/>
              <a:t> </a:t>
            </a:r>
            <a:r>
              <a:rPr lang="en-US" b="0" dirty="0" err="1" smtClean="0"/>
              <a:t>szabott</a:t>
            </a:r>
            <a:r>
              <a:rPr lang="en-US" b="0" dirty="0" smtClean="0"/>
              <a:t> </a:t>
            </a:r>
            <a:r>
              <a:rPr lang="en-US" b="0" dirty="0" err="1" smtClean="0"/>
              <a:t>orvoslás</a:t>
            </a:r>
            <a:endParaRPr lang="en-US" b="0" dirty="0" smtClean="0"/>
          </a:p>
          <a:p>
            <a:r>
              <a:rPr lang="en-US" b="0" dirty="0" err="1" smtClean="0"/>
              <a:t>Génmódosított</a:t>
            </a:r>
            <a:r>
              <a:rPr lang="en-US" b="0" dirty="0" smtClean="0"/>
              <a:t> </a:t>
            </a:r>
            <a:r>
              <a:rPr lang="en-US" b="0" dirty="0" err="1" smtClean="0"/>
              <a:t>növények</a:t>
            </a:r>
            <a:endParaRPr lang="en-US" b="0" dirty="0" smtClean="0"/>
          </a:p>
          <a:p>
            <a:r>
              <a:rPr lang="en-US" b="0" dirty="0" err="1" smtClean="0"/>
              <a:t>Filogenetika</a:t>
            </a:r>
            <a:endParaRPr lang="en-US" b="0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368550" y="3560763"/>
            <a:ext cx="4968875" cy="823912"/>
            <a:chOff x="1104" y="1200"/>
            <a:chExt cx="3456" cy="1728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10" name="Picture 10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495800"/>
            <a:ext cx="12033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495800"/>
            <a:ext cx="12271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4495800"/>
            <a:ext cx="12414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bush_ea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495800"/>
            <a:ext cx="13128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9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Antivírusok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/>
              <a:t>Gyanús</a:t>
            </a:r>
            <a:r>
              <a:rPr lang="en-US" b="0" dirty="0" smtClean="0"/>
              <a:t> </a:t>
            </a:r>
            <a:r>
              <a:rPr lang="en-US" b="0" dirty="0" err="1" smtClean="0"/>
              <a:t>mintázatok</a:t>
            </a:r>
            <a:r>
              <a:rPr lang="en-US" b="0" dirty="0"/>
              <a:t> </a:t>
            </a:r>
            <a:r>
              <a:rPr lang="en-US" b="0" dirty="0" err="1" smtClean="0"/>
              <a:t>keresése</a:t>
            </a:r>
            <a:endParaRPr lang="en-US" b="0" dirty="0"/>
          </a:p>
        </p:txBody>
      </p:sp>
      <p:sp>
        <p:nvSpPr>
          <p:cNvPr id="4" name="AutoShape 2" descr="mage result for antivirus"/>
          <p:cNvSpPr>
            <a:spLocks noChangeAspect="1" noChangeArrowheads="1"/>
          </p:cNvSpPr>
          <p:nvPr/>
        </p:nvSpPr>
        <p:spPr bwMode="auto">
          <a:xfrm>
            <a:off x="0" y="0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est anti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93" y="2348449"/>
            <a:ext cx="520810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7427912" cy="1143000"/>
          </a:xfrm>
        </p:spPr>
        <p:txBody>
          <a:bodyPr/>
          <a:lstStyle/>
          <a:p>
            <a:r>
              <a:rPr lang="hu-HU" dirty="0" err="1" smtClean="0"/>
              <a:t>Sztringek</a:t>
            </a:r>
            <a:r>
              <a:rPr lang="hu-HU" dirty="0" smtClean="0"/>
              <a:t> hasonlósága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49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ge result for dna pattern ma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715129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44267</TotalTime>
  <Words>456</Words>
  <Application>Microsoft Office PowerPoint</Application>
  <PresentationFormat>Diavetítés a képernyőre (4:3 oldalarány)</PresentationFormat>
  <Paragraphs>123</Paragraphs>
  <Slides>32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2_Alapértelmezett terv</vt:lpstr>
      <vt:lpstr>Algoritmusok és Adatszerkezetek I.</vt:lpstr>
      <vt:lpstr>Sztringalgoritmusok </vt:lpstr>
      <vt:lpstr>Sztringalgoritmusok</vt:lpstr>
      <vt:lpstr>Sztringalgoritmusok</vt:lpstr>
      <vt:lpstr>Bioinformatika</vt:lpstr>
      <vt:lpstr>Bioinformatika</vt:lpstr>
      <vt:lpstr>Antivírusok és IDS</vt:lpstr>
      <vt:lpstr>Sztringek hasonlósága</vt:lpstr>
      <vt:lpstr>PowerPoint bemutató</vt:lpstr>
      <vt:lpstr>A leghosszabb közös részsorozat</vt:lpstr>
      <vt:lpstr>PowerPoint bemutató</vt:lpstr>
      <vt:lpstr>PowerPoint bemutató</vt:lpstr>
      <vt:lpstr>PowerPoint bemutató</vt:lpstr>
      <vt:lpstr>PowerPoint bemutató</vt:lpstr>
      <vt:lpstr>PowerPoint bemutató</vt:lpstr>
      <vt:lpstr>LKR DP megoldása</vt:lpstr>
      <vt:lpstr>PowerPoint bemutató</vt:lpstr>
      <vt:lpstr>Szerkesztési távolság</vt:lpstr>
      <vt:lpstr>Szerkesztési távolság</vt:lpstr>
      <vt:lpstr>Sztring hasonlósági feladat</vt:lpstr>
      <vt:lpstr>Mintaillesztés</vt:lpstr>
      <vt:lpstr>Mintaillesztés (pattern matching)</vt:lpstr>
      <vt:lpstr>Egyszerű mintaillesztő (brute force)</vt:lpstr>
      <vt:lpstr>Prefix függvény</vt:lpstr>
      <vt:lpstr>Prefix függvény</vt:lpstr>
      <vt:lpstr>Knuth-Morris-Pratt algoritmus</vt:lpstr>
      <vt:lpstr>Prefix függvény számítása</vt:lpstr>
      <vt:lpstr>Prefix függvény számítás helyessége</vt:lpstr>
      <vt:lpstr>PowerPoint bemutató</vt:lpstr>
      <vt:lpstr>Knuth-Morris-Pratt futásideje</vt:lpstr>
      <vt:lpstr>Sok minta együttes illesztése</vt:lpstr>
      <vt:lpstr>Összegzés</vt:lpstr>
    </vt:vector>
  </TitlesOfParts>
  <Company>RGAI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 Richárd</cp:lastModifiedBy>
  <cp:revision>282</cp:revision>
  <dcterms:created xsi:type="dcterms:W3CDTF">2013-02-04T20:13:58Z</dcterms:created>
  <dcterms:modified xsi:type="dcterms:W3CDTF">2018-11-18T21:24:14Z</dcterms:modified>
</cp:coreProperties>
</file>