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256" r:id="rId2"/>
    <p:sldId id="465" r:id="rId3"/>
    <p:sldId id="422" r:id="rId4"/>
    <p:sldId id="419" r:id="rId5"/>
    <p:sldId id="421" r:id="rId6"/>
    <p:sldId id="424" r:id="rId7"/>
    <p:sldId id="425" r:id="rId8"/>
    <p:sldId id="420" r:id="rId9"/>
    <p:sldId id="436" r:id="rId10"/>
    <p:sldId id="427" r:id="rId11"/>
    <p:sldId id="437" r:id="rId12"/>
    <p:sldId id="402" r:id="rId13"/>
    <p:sldId id="403" r:id="rId14"/>
    <p:sldId id="428" r:id="rId15"/>
    <p:sldId id="429" r:id="rId16"/>
    <p:sldId id="430" r:id="rId17"/>
    <p:sldId id="431" r:id="rId18"/>
    <p:sldId id="432" r:id="rId19"/>
    <p:sldId id="404" r:id="rId20"/>
    <p:sldId id="464" r:id="rId21"/>
    <p:sldId id="438" r:id="rId22"/>
    <p:sldId id="433" r:id="rId23"/>
    <p:sldId id="439" r:id="rId24"/>
    <p:sldId id="440" r:id="rId25"/>
    <p:sldId id="435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1" r:id="rId36"/>
    <p:sldId id="453" r:id="rId37"/>
    <p:sldId id="456" r:id="rId38"/>
    <p:sldId id="455" r:id="rId39"/>
    <p:sldId id="454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18" r:id="rId4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73" autoAdjust="0"/>
  </p:normalViewPr>
  <p:slideViewPr>
    <p:cSldViewPr>
      <p:cViewPr varScale="1">
        <p:scale>
          <a:sx n="87" d="100"/>
          <a:sy n="87" d="100"/>
        </p:scale>
        <p:origin x="-13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fCfTYZJWt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Q8pwjQxTM" TargetMode="External"/><Relationship Id="rId2" Type="http://schemas.openxmlformats.org/officeDocument/2006/relationships/hyperlink" Target="https://visualgo.net/en/sor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Oszd meg és uralkodj!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 smtClean="0"/>
              <a:t>szeptember 11.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1619672" y="2132856"/>
            <a:ext cx="2952328" cy="24502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Részfeladat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036818" y="2665466"/>
            <a:ext cx="3999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1" i="1" dirty="0" smtClean="0"/>
              <a:t>rekurzív módon </a:t>
            </a:r>
            <a:r>
              <a:rPr lang="hu-HU" sz="2800" b="0" dirty="0" smtClean="0"/>
              <a:t>megoldjuk a részfeladatokat …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 bwMode="auto">
          <a:xfrm>
            <a:off x="1619672" y="2132856"/>
            <a:ext cx="1296144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2915816" y="2132856"/>
            <a:ext cx="1656184" cy="2450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1619672" y="2924944"/>
            <a:ext cx="1296144" cy="1658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63688" y="1340768"/>
            <a:ext cx="654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Hogyan oldjuk meg a </a:t>
            </a:r>
            <a:r>
              <a:rPr lang="hu-HU" sz="2800" b="0" dirty="0" smtClean="0"/>
              <a:t>részfeladatokat?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28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912" cy="4349750"/>
          </a:xfrm>
        </p:spPr>
        <p:txBody>
          <a:bodyPr/>
          <a:lstStyle/>
          <a:p>
            <a:r>
              <a:rPr lang="hu-HU" sz="2800" dirty="0" smtClean="0"/>
              <a:t>Felosztás</a:t>
            </a:r>
            <a:r>
              <a:rPr lang="hu-HU" sz="2800" b="0" dirty="0" smtClean="0"/>
              <a:t>: hogyan osztjuk a feladatot több részfeladatra</a:t>
            </a:r>
          </a:p>
          <a:p>
            <a:r>
              <a:rPr lang="hu-HU" sz="2800" dirty="0" smtClean="0"/>
              <a:t>Uralkodás</a:t>
            </a:r>
            <a:r>
              <a:rPr lang="hu-HU" sz="2800" b="0" dirty="0" smtClean="0"/>
              <a:t>: </a:t>
            </a:r>
            <a:r>
              <a:rPr lang="hu-HU" sz="2800" b="0" dirty="0"/>
              <a:t>a </a:t>
            </a:r>
            <a:r>
              <a:rPr lang="hu-HU" sz="2800" b="0" dirty="0" smtClean="0"/>
              <a:t>részfeladatokat </a:t>
            </a:r>
            <a:r>
              <a:rPr lang="hu-HU" sz="2800" b="0" dirty="0"/>
              <a:t>rekurzív módon </a:t>
            </a:r>
            <a:r>
              <a:rPr lang="hu-HU" sz="2800" b="0" dirty="0" smtClean="0"/>
              <a:t>megoldjuk. </a:t>
            </a:r>
            <a:r>
              <a:rPr lang="hu-HU" sz="2800" b="0" dirty="0"/>
              <a:t>Ha a részfeladatok </a:t>
            </a:r>
            <a:r>
              <a:rPr lang="hu-HU" sz="2800" b="0" dirty="0" smtClean="0"/>
              <a:t>mérete elég </a:t>
            </a:r>
            <a:r>
              <a:rPr lang="hu-HU" sz="2800" b="0" dirty="0"/>
              <a:t>kicsi, akkor közvetlenül megoldja a </a:t>
            </a:r>
            <a:r>
              <a:rPr lang="hu-HU" sz="2800" b="0" dirty="0" smtClean="0"/>
              <a:t>részfeladatokat</a:t>
            </a:r>
            <a:r>
              <a:rPr lang="hu-HU" sz="2800" b="0" dirty="0"/>
              <a:t>.</a:t>
            </a:r>
            <a:endParaRPr lang="hu-HU" sz="2800" b="0" dirty="0" smtClean="0"/>
          </a:p>
          <a:p>
            <a:r>
              <a:rPr lang="hu-HU" sz="2800" dirty="0" smtClean="0"/>
              <a:t>Összevonás</a:t>
            </a:r>
            <a:r>
              <a:rPr lang="hu-HU" sz="2800" b="0" dirty="0" smtClean="0"/>
              <a:t>: a részfeladatok </a:t>
            </a:r>
            <a:r>
              <a:rPr lang="hu-HU" sz="2800" b="0" dirty="0"/>
              <a:t>megoldásait </a:t>
            </a:r>
            <a:r>
              <a:rPr lang="hu-HU" sz="2800" b="0" dirty="0" smtClean="0"/>
              <a:t>összevonjuk az </a:t>
            </a:r>
            <a:r>
              <a:rPr lang="hu-HU" sz="2800" b="0" dirty="0"/>
              <a:t>eredeti feladat megoldásává</a:t>
            </a:r>
            <a:endParaRPr lang="hu-HU" sz="2800" b="0" dirty="0" smtClean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 lépései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/>
              <a:t>Felosztás</a:t>
            </a:r>
            <a:r>
              <a:rPr lang="hu-HU" sz="2800" b="0" dirty="0" smtClean="0"/>
              <a:t>: n elemű sorozatot felosztjuk két (n-1)/2 elemű részsorozatra</a:t>
            </a:r>
          </a:p>
          <a:p>
            <a:pPr marL="0" indent="0">
              <a:buNone/>
            </a:pPr>
            <a:r>
              <a:rPr lang="hu-HU" sz="2800" dirty="0" smtClean="0"/>
              <a:t>Uralkodás</a:t>
            </a:r>
            <a:r>
              <a:rPr lang="hu-HU" sz="2800" b="0" dirty="0" smtClean="0"/>
              <a:t>: elég az egyik részsorozatban csúcsot keresni, tegyük rekurzívan</a:t>
            </a:r>
          </a:p>
          <a:p>
            <a:pPr marL="0" indent="0">
              <a:buNone/>
            </a:pPr>
            <a:r>
              <a:rPr lang="hu-HU" sz="2800" dirty="0" smtClean="0"/>
              <a:t>Összevonás</a:t>
            </a:r>
            <a:r>
              <a:rPr lang="hu-HU" sz="2800" b="0" dirty="0" smtClean="0"/>
              <a:t>: ha csúcsot találtunk adjuk vissza</a:t>
            </a:r>
            <a:endParaRPr lang="hu-HU" sz="2800" b="0" dirty="0"/>
          </a:p>
          <a:p>
            <a:pPr marL="0" indent="0">
              <a:buNone/>
            </a:pP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007233" y="260648"/>
            <a:ext cx="7705600" cy="1143000"/>
          </a:xfrm>
        </p:spPr>
        <p:txBody>
          <a:bodyPr/>
          <a:lstStyle/>
          <a:p>
            <a:r>
              <a:rPr lang="hu-HU" sz="3600" dirty="0" smtClean="0"/>
              <a:t>Felező csúcskereső algoritmus –</a:t>
            </a:r>
            <a:br>
              <a:rPr lang="hu-HU" sz="3600" dirty="0" smtClean="0"/>
            </a:br>
            <a:r>
              <a:rPr lang="hu-HU" sz="3600" dirty="0" smtClean="0"/>
              <a:t>egy </a:t>
            </a:r>
            <a:r>
              <a:rPr lang="hu-HU" sz="3600" dirty="0" err="1" smtClean="0"/>
              <a:t>oszd-meg-és-uralkodj</a:t>
            </a:r>
            <a:r>
              <a:rPr lang="hu-HU" sz="3600" dirty="0" smtClean="0"/>
              <a:t> algoritmus </a:t>
            </a:r>
            <a:endParaRPr lang="hu-HU" sz="4000" dirty="0"/>
          </a:p>
        </p:txBody>
      </p:sp>
      <p:graphicFrame>
        <p:nvGraphicFramePr>
          <p:cNvPr id="5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260963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Egyenes összekötő nyíllal 6"/>
          <p:cNvCxnSpPr>
            <a:endCxn id="5" idx="2"/>
          </p:cNvCxnSpPr>
          <p:nvPr/>
        </p:nvCxnSpPr>
        <p:spPr bwMode="auto">
          <a:xfrm flipV="1">
            <a:off x="6516217" y="52706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586768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Egyenes összekötő nyíllal 9"/>
          <p:cNvCxnSpPr/>
          <p:nvPr/>
        </p:nvCxnSpPr>
        <p:spPr bwMode="auto">
          <a:xfrm flipV="1">
            <a:off x="5292080" y="52706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26076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Egyenes összekötő nyíllal 11"/>
          <p:cNvCxnSpPr/>
          <p:nvPr/>
        </p:nvCxnSpPr>
        <p:spPr bwMode="auto">
          <a:xfrm flipV="1">
            <a:off x="5940152" y="52598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2" descr="Image result for peak f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7" y="4520370"/>
            <a:ext cx="2928003" cy="23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find_a_peak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200" dirty="0" smtClean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){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határesetek kezelése ugyanaz, mint a lassú verzióban!</a:t>
            </a:r>
          </a:p>
          <a:p>
            <a:pPr marL="0" indent="0">
              <a:buNone/>
            </a:pPr>
            <a:r>
              <a:rPr lang="hu-HU" sz="1200" dirty="0" smtClean="0">
                <a:latin typeface="Consolas"/>
              </a:rPr>
              <a:t>  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algoritmus: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2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- 2;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  //kell lennie 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csucsnak</a:t>
            </a: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az a[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lo..hi</a:t>
            </a: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]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-ban</a:t>
            </a:r>
            <a:endParaRPr lang="hu-HU" sz="1200" dirty="0" smtClean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- 1;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+ 1])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+ 1;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else</a:t>
            </a:r>
            <a:endParaRPr lang="hu-HU" sz="1200" dirty="0">
              <a:solidFill>
                <a:srgbClr val="7F0055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endParaRPr lang="hu-HU" sz="1200" dirty="0" smtClean="0"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Soha nem érhetünk ide: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latin typeface="Consolas"/>
              </a:rPr>
              <a:t>	</a:t>
            </a:r>
            <a:endParaRPr lang="hu-HU" sz="16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iteratív implementáció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8155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lo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hi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){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&lt;= 1)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+1])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endParaRPr lang="hu-HU" sz="1400" dirty="0" smtClean="0">
              <a:latin typeface="Consolas"/>
            </a:endParaRPr>
          </a:p>
          <a:p>
            <a:pPr marL="0" indent="0">
              <a:buNone/>
            </a:pP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// algoritmus: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// kell lennie 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csucsnak</a:t>
            </a: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 az a[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lo..hi</a:t>
            </a: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]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-ban</a:t>
            </a:r>
            <a:endParaRPr lang="hu-HU" sz="1400" dirty="0" smtClean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lo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+ 1])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hi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rekurzív implementáció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603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find_a_peak_fast_recursive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hu-HU" sz="14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throw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IllegalArgumentException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&lt; 1)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, 0, </a:t>
            </a:r>
            <a:r>
              <a:rPr lang="hu-HU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i="1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-1);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4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find_a_peak_fast_recursive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smtClean="0">
                <a:solidFill>
                  <a:srgbClr val="7F0055"/>
                </a:solidFill>
                <a:highlight>
                  <a:srgbClr val="E8F2FE"/>
                </a:highlight>
                <a:latin typeface="Consolas"/>
              </a:rPr>
              <a:t>int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[]{1,3,4,3,5,1,0});</a:t>
            </a:r>
          </a:p>
          <a:p>
            <a:pPr marL="0" indent="0">
              <a:buNone/>
            </a:pP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a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0,6</a:t>
            </a:r>
            <a:r>
              <a:rPr lang="hu-HU" sz="140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)</a:t>
            </a:r>
            <a:endParaRPr lang="hu-HU" sz="1400" dirty="0" smtClean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a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0,2)</a:t>
            </a:r>
          </a:p>
          <a:p>
            <a:pPr marL="0" indent="0">
              <a:buNone/>
            </a:pPr>
            <a:endParaRPr lang="hu-HU" sz="1400" dirty="0" smtClean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endParaRPr lang="hu-HU" sz="1400" dirty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rekurzív implementáció</a:t>
            </a:r>
            <a:endParaRPr lang="hu-HU" sz="4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r="58729" b="68104"/>
          <a:stretch/>
        </p:blipFill>
        <p:spPr bwMode="auto">
          <a:xfrm>
            <a:off x="4574367" y="4515241"/>
            <a:ext cx="45696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Oszd meg és uralkodj algoritmusok</a:t>
            </a:r>
            <a:br>
              <a:rPr lang="hu-HU" sz="3600" dirty="0" smtClean="0"/>
            </a:br>
            <a:r>
              <a:rPr lang="hu-HU" sz="3600" dirty="0" smtClean="0"/>
              <a:t>iteratív </a:t>
            </a:r>
            <a:r>
              <a:rPr lang="hu-HU" sz="3600" dirty="0" err="1" smtClean="0"/>
              <a:t>vs</a:t>
            </a:r>
            <a:r>
              <a:rPr lang="hu-HU" sz="3600" dirty="0" smtClean="0"/>
              <a:t> rekurzív implementáció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12776"/>
            <a:ext cx="7427912" cy="4349750"/>
          </a:xfrm>
        </p:spPr>
        <p:txBody>
          <a:bodyPr/>
          <a:lstStyle/>
          <a:p>
            <a:r>
              <a:rPr lang="hu-HU" b="0" dirty="0" smtClean="0"/>
              <a:t>(Elméletben) minden </a:t>
            </a:r>
            <a:r>
              <a:rPr lang="hu-HU" b="0" dirty="0" err="1" smtClean="0"/>
              <a:t>oszd-meg-és-uralkodj</a:t>
            </a:r>
            <a:r>
              <a:rPr lang="hu-HU" b="0" dirty="0" smtClean="0"/>
              <a:t> algoritmust le lehet iteratívan és rekurzívan is programozni</a:t>
            </a:r>
          </a:p>
          <a:p>
            <a:r>
              <a:rPr lang="hu-HU" b="0" dirty="0" smtClean="0"/>
              <a:t>Rekurzív implementáció előnye: </a:t>
            </a:r>
          </a:p>
          <a:p>
            <a:pPr lvl="1"/>
            <a:r>
              <a:rPr lang="hu-HU" b="0" dirty="0" smtClean="0"/>
              <a:t>olvashatóbb kód</a:t>
            </a:r>
          </a:p>
          <a:p>
            <a:pPr lvl="1"/>
            <a:r>
              <a:rPr lang="hu-HU" b="0" dirty="0" smtClean="0"/>
              <a:t>intuitív megvalósítás</a:t>
            </a:r>
          </a:p>
          <a:p>
            <a:r>
              <a:rPr lang="hu-HU" b="0" dirty="0" smtClean="0"/>
              <a:t>Rekurzív implementáció hátrányai: </a:t>
            </a:r>
          </a:p>
          <a:p>
            <a:pPr lvl="1"/>
            <a:r>
              <a:rPr lang="hu-HU" b="0" dirty="0" err="1" smtClean="0"/>
              <a:t>memóriallokáció</a:t>
            </a:r>
            <a:r>
              <a:rPr lang="hu-HU" b="0" dirty="0" smtClean="0"/>
              <a:t> eljáráshívásokra (</a:t>
            </a:r>
            <a:r>
              <a:rPr lang="hu-HU" b="0" dirty="0" err="1" smtClean="0"/>
              <a:t>stack</a:t>
            </a:r>
            <a:r>
              <a:rPr lang="hu-HU" b="0" dirty="0" smtClean="0"/>
              <a:t>)</a:t>
            </a:r>
          </a:p>
          <a:p>
            <a:pPr lvl="1"/>
            <a:r>
              <a:rPr lang="hu-HU" b="0" dirty="0" smtClean="0"/>
              <a:t>nehezebb </a:t>
            </a:r>
            <a:r>
              <a:rPr lang="hu-HU" b="0" dirty="0" err="1" smtClean="0"/>
              <a:t>debugolni</a:t>
            </a:r>
            <a:endParaRPr 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16189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Végtelen rekurzió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2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000000"/>
                </a:solidFill>
                <a:latin typeface="Consolas"/>
              </a:rPr>
              <a:t>self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2800" dirty="0" err="1">
                <a:solidFill>
                  <a:srgbClr val="000000"/>
                </a:solidFill>
                <a:latin typeface="Consolas"/>
              </a:rPr>
              <a:t>recursion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(){</a:t>
            </a:r>
          </a:p>
          <a:p>
            <a:pPr marL="0" indent="0">
              <a:buNone/>
            </a:pP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hu-HU" sz="2800" i="1" dirty="0" err="1" smtClean="0">
                <a:solidFill>
                  <a:srgbClr val="000000"/>
                </a:solidFill>
                <a:latin typeface="Consolas"/>
              </a:rPr>
              <a:t>self</a:t>
            </a: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2800" i="1" dirty="0" err="1" smtClean="0">
                <a:solidFill>
                  <a:srgbClr val="000000"/>
                </a:solidFill>
                <a:latin typeface="Consolas"/>
              </a:rPr>
              <a:t>recursion</a:t>
            </a: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/>
              </a:rPr>
              <a:t>Exception in thread "main" </a:t>
            </a:r>
            <a:r>
              <a:rPr lang="en-US" sz="1800" dirty="0" err="1" smtClean="0">
                <a:solidFill>
                  <a:srgbClr val="FF0000"/>
                </a:solidFill>
                <a:latin typeface="Consolas"/>
              </a:rPr>
              <a:t>java.lang.StackOverflowError</a:t>
            </a:r>
            <a:endParaRPr lang="en-US" sz="1800" dirty="0" smtClean="0">
              <a:solidFill>
                <a:srgbClr val="FF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96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Kölcsönös rekurzió</a:t>
            </a:r>
            <a:endParaRPr lang="hu-HU" dirty="0"/>
          </a:p>
        </p:txBody>
      </p:sp>
      <p:pic>
        <p:nvPicPr>
          <p:cNvPr id="11571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r="68125" b="17778"/>
          <a:stretch/>
        </p:blipFill>
        <p:spPr bwMode="auto">
          <a:xfrm>
            <a:off x="683568" y="1412776"/>
            <a:ext cx="82872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Felező csúcskereső algoritmus futási ideje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28800"/>
            <a:ext cx="7355904" cy="4349750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b="0" dirty="0"/>
              <a:t>T(n) = T(n/2) + c</a:t>
            </a:r>
          </a:p>
          <a:p>
            <a:pPr marL="0" lvl="0" indent="0">
              <a:buNone/>
            </a:pPr>
            <a:r>
              <a:rPr lang="hu-HU" sz="2400" b="0" dirty="0"/>
              <a:t>T(1) = c</a:t>
            </a:r>
          </a:p>
          <a:p>
            <a:pPr marL="0" lvl="0" indent="0">
              <a:buNone/>
            </a:pPr>
            <a:endParaRPr lang="hu-HU" sz="1800" b="0" dirty="0"/>
          </a:p>
          <a:p>
            <a:pPr marL="0" lvl="0" indent="0">
              <a:buNone/>
            </a:pPr>
            <a:r>
              <a:rPr lang="hu-HU" sz="1200" b="0" dirty="0"/>
              <a:t>T(16) = T(8) + c = T(4) + c + </a:t>
            </a:r>
            <a:r>
              <a:rPr lang="hu-HU" sz="1200" b="0" dirty="0" err="1"/>
              <a:t>c</a:t>
            </a:r>
            <a:r>
              <a:rPr lang="hu-HU" sz="1200" b="0" dirty="0"/>
              <a:t> = T(2) + c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T(1) + c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</a:t>
            </a:r>
            <a:r>
              <a:rPr lang="hu-HU" sz="1200" b="0" dirty="0" err="1"/>
              <a:t>c</a:t>
            </a:r>
            <a:r>
              <a:rPr lang="hu-HU" sz="1200" b="0" dirty="0"/>
              <a:t> + c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5c</a:t>
            </a:r>
          </a:p>
          <a:p>
            <a:pPr marL="0" lvl="0" indent="0">
              <a:buNone/>
            </a:pPr>
            <a:r>
              <a:rPr lang="hu-HU" sz="2400" b="0" dirty="0" smtClean="0"/>
              <a:t>T(n</a:t>
            </a:r>
            <a:r>
              <a:rPr lang="hu-HU" sz="2400" b="0" dirty="0"/>
              <a:t>) = (log</a:t>
            </a:r>
            <a:r>
              <a:rPr lang="hu-HU" sz="2400" b="0" baseline="-25000" dirty="0"/>
              <a:t>2</a:t>
            </a:r>
            <a:r>
              <a:rPr lang="hu-HU" sz="2400" b="0" dirty="0"/>
              <a:t> n + 1) c</a:t>
            </a:r>
          </a:p>
          <a:p>
            <a:pPr marL="0" lvl="0" indent="0">
              <a:buNone/>
            </a:pPr>
            <a:endParaRPr lang="hu-HU" sz="1000" b="0" dirty="0"/>
          </a:p>
          <a:p>
            <a:pPr marL="0" lvl="0" indent="0">
              <a:buNone/>
            </a:pPr>
            <a:r>
              <a:rPr lang="hu-HU" sz="2400" b="0" dirty="0" smtClean="0"/>
              <a:t>Legrosszabb esetben is T(n</a:t>
            </a:r>
            <a:r>
              <a:rPr lang="hu-HU" sz="2400" b="0" dirty="0"/>
              <a:t>) </a:t>
            </a:r>
            <a:r>
              <a:rPr lang="hu-HU" sz="2400" b="0" i="1" dirty="0" err="1"/>
              <a:t>n</a:t>
            </a:r>
            <a:r>
              <a:rPr lang="hu-HU" sz="2400" b="0" dirty="0"/>
              <a:t> függvényében logaritmikus növekedési </a:t>
            </a:r>
            <a:r>
              <a:rPr lang="hu-HU" sz="2400" b="0" dirty="0" smtClean="0"/>
              <a:t>sebességű</a:t>
            </a:r>
            <a:endParaRPr lang="hu-HU" sz="2400" b="0" dirty="0"/>
          </a:p>
          <a:p>
            <a:pPr marL="0" lvl="0" indent="0">
              <a:buNone/>
            </a:pPr>
            <a:endParaRPr lang="hu-HU" sz="1000" b="0" dirty="0"/>
          </a:p>
          <a:p>
            <a:pPr marL="0" lvl="0" indent="0" algn="just">
              <a:buNone/>
            </a:pPr>
            <a:r>
              <a:rPr lang="hu-HU" sz="1800" b="0" dirty="0" err="1" smtClean="0"/>
              <a:t>Megj</a:t>
            </a:r>
            <a:r>
              <a:rPr lang="hu-HU" sz="1800" b="0" dirty="0"/>
              <a:t>: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a</a:t>
            </a:r>
            <a:r>
              <a:rPr lang="pt-BR" sz="1800" b="0" dirty="0" smtClean="0"/>
              <a:t>b</a:t>
            </a:r>
            <a:r>
              <a:rPr lang="hu-HU" sz="1800" b="0" dirty="0" smtClean="0"/>
              <a:t> </a:t>
            </a:r>
            <a:r>
              <a:rPr lang="pt-BR" sz="1800" b="0" dirty="0"/>
              <a:t>=</a:t>
            </a:r>
            <a:r>
              <a:rPr lang="hu-HU" sz="1800" b="0" dirty="0"/>
              <a:t>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c</a:t>
            </a:r>
            <a:r>
              <a:rPr lang="pt-BR" sz="1800" b="0" dirty="0" smtClean="0"/>
              <a:t>b</a:t>
            </a:r>
            <a:r>
              <a:rPr lang="hu-HU" sz="1800" b="0" dirty="0" smtClean="0"/>
              <a:t> </a:t>
            </a:r>
            <a:r>
              <a:rPr lang="pt-BR" sz="1800" b="0" dirty="0"/>
              <a:t>/</a:t>
            </a:r>
            <a:r>
              <a:rPr lang="hu-HU" sz="1800" b="0" dirty="0"/>
              <a:t>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c</a:t>
            </a:r>
            <a:r>
              <a:rPr lang="pt-BR" sz="1800" b="0" dirty="0" smtClean="0"/>
              <a:t>a</a:t>
            </a:r>
            <a:r>
              <a:rPr lang="hu-HU" sz="1800" b="0" dirty="0" smtClean="0"/>
              <a:t> </a:t>
            </a:r>
            <a:r>
              <a:rPr lang="hu-HU" sz="1800" b="0" dirty="0"/>
              <a:t>miatt a logaritmus alapja nem számít, hiszen az „csak” konstans szorzó. Nem írjuk ki a kurzuson, hanem mindig 2-es alapú logaritmussal számolunk. </a:t>
            </a:r>
          </a:p>
          <a:p>
            <a:pPr marL="0" lvl="0" indent="0">
              <a:buNone/>
            </a:pPr>
            <a:endParaRPr lang="hu-HU" sz="16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Jobb oldali kapcsos zárójel 4"/>
          <p:cNvSpPr/>
          <p:nvPr/>
        </p:nvSpPr>
        <p:spPr bwMode="auto">
          <a:xfrm>
            <a:off x="4283968" y="1772816"/>
            <a:ext cx="144016" cy="7920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36748" y="1968805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smtClean="0"/>
              <a:t>rekurzív képlet</a:t>
            </a:r>
            <a:endParaRPr lang="hu-HU" sz="20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6209" y="486916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smtClean="0"/>
              <a:t>O</a:t>
            </a:r>
            <a:r>
              <a:rPr lang="hu-HU" sz="3600" dirty="0" smtClean="0"/>
              <a:t>(log </a:t>
            </a:r>
            <a:r>
              <a:rPr lang="hu-HU" sz="3600" i="1" dirty="0" smtClean="0"/>
              <a:t>n</a:t>
            </a:r>
            <a:r>
              <a:rPr lang="hu-HU" sz="3600" dirty="0" smtClean="0"/>
              <a:t>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30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cebook messenger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7002" r="69465" b="62127"/>
          <a:stretch/>
        </p:blipFill>
        <p:spPr bwMode="auto">
          <a:xfrm>
            <a:off x="1304374" y="850681"/>
            <a:ext cx="4779794" cy="9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5667" y="1082137"/>
            <a:ext cx="4177208" cy="460648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smtClean="0">
                <a:latin typeface="Calibri" panose="020F0502020204030204" pitchFamily="34" charset="0"/>
                <a:ea typeface="Batang" panose="02030600000101010101" pitchFamily="18" charset="-127"/>
              </a:rPr>
              <a:t> Gondoltam egy számra [1..100]</a:t>
            </a: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</a:endParaRPr>
          </a:p>
        </p:txBody>
      </p:sp>
      <p:pic>
        <p:nvPicPr>
          <p:cNvPr id="6" name="Picture 2" descr="Image result for facebook messenger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7002" r="69465" b="62127"/>
          <a:stretch/>
        </p:blipFill>
        <p:spPr bwMode="auto">
          <a:xfrm>
            <a:off x="1155481" y="4293096"/>
            <a:ext cx="4779794" cy="9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1456774" y="4524552"/>
            <a:ext cx="4411370" cy="4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400" b="0" kern="0" dirty="0" smtClean="0">
                <a:latin typeface="Calibri" panose="020F0502020204030204" pitchFamily="34" charset="0"/>
                <a:ea typeface="Batang" panose="02030600000101010101" pitchFamily="18" charset="-127"/>
              </a:rPr>
              <a:t> Gondoltam egy számra [51..100]</a:t>
            </a:r>
          </a:p>
          <a:p>
            <a:pPr marL="0" indent="0">
              <a:buFontTx/>
              <a:buNone/>
            </a:pPr>
            <a:endParaRPr lang="hu-HU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Image result for facebook messenger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37558" r="50000" b="50000"/>
          <a:stretch/>
        </p:blipFill>
        <p:spPr bwMode="auto">
          <a:xfrm>
            <a:off x="7020272" y="2132856"/>
            <a:ext cx="1732476" cy="9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7308304" y="2285329"/>
            <a:ext cx="974250" cy="4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400" b="0" kern="0" dirty="0" smtClean="0">
                <a:solidFill>
                  <a:schemeClr val="bg1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 50&lt; ?</a:t>
            </a:r>
          </a:p>
          <a:p>
            <a:pPr marL="0" indent="0">
              <a:buFontTx/>
              <a:buNone/>
            </a:pPr>
            <a:endParaRPr lang="hu-HU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Image result for facebook messenger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7002" r="69465" b="62127"/>
          <a:stretch/>
        </p:blipFill>
        <p:spPr bwMode="auto">
          <a:xfrm>
            <a:off x="1272562" y="3212976"/>
            <a:ext cx="1283214" cy="9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1523905" y="3444432"/>
            <a:ext cx="4411370" cy="4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400" b="0" kern="0" dirty="0" smtClean="0">
                <a:latin typeface="Calibri" panose="020F0502020204030204" pitchFamily="34" charset="0"/>
                <a:ea typeface="Batang" panose="02030600000101010101" pitchFamily="18" charset="-127"/>
              </a:rPr>
              <a:t> Nem</a:t>
            </a:r>
          </a:p>
          <a:p>
            <a:pPr marL="0" indent="0">
              <a:buFontTx/>
              <a:buNone/>
            </a:pPr>
            <a:endParaRPr lang="hu-HU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hu-HU" kern="0" dirty="0">
              <a:latin typeface="Calibri" panose="020F0502020204030204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 bwMode="auto">
          <a:xfrm>
            <a:off x="3851920" y="1774242"/>
            <a:ext cx="72008" cy="25188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zövegdoboz 11"/>
          <p:cNvSpPr txBox="1"/>
          <p:nvPr/>
        </p:nvSpPr>
        <p:spPr>
          <a:xfrm>
            <a:off x="3851920" y="259463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Nagyon hasonló, </a:t>
            </a:r>
          </a:p>
          <a:p>
            <a:r>
              <a:rPr lang="hu-HU" sz="1800" dirty="0" smtClean="0"/>
              <a:t>kisebb részprobléma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5946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705600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smtClean="0"/>
              <a:t>„A </a:t>
            </a:r>
            <a:r>
              <a:rPr lang="hu-HU" sz="2400" i="1" dirty="0"/>
              <a:t>rekurzió</a:t>
            </a:r>
            <a:r>
              <a:rPr lang="hu-HU" sz="2400" b="0" dirty="0" smtClean="0"/>
              <a:t> a matematikában, valamint a számítógép-tudományban egy olyan művelet, mely végrehajtáskor a saját maga által definiált műveletet, vagy műveletsort hajtja végre, ezáltal önmagát ismétli”</a:t>
            </a:r>
          </a:p>
          <a:p>
            <a:pPr marL="0" indent="0">
              <a:buNone/>
            </a:pPr>
            <a:endParaRPr lang="hu-HU" sz="2400" b="0" dirty="0"/>
          </a:p>
          <a:p>
            <a:r>
              <a:rPr lang="hu-HU" sz="2400" b="0" dirty="0" smtClean="0"/>
              <a:t>Programozás: önmagát hívó eljárás</a:t>
            </a:r>
          </a:p>
          <a:p>
            <a:r>
              <a:rPr lang="hu-HU" sz="2400" b="0" dirty="0" smtClean="0"/>
              <a:t>Matematika: függvény definíciója a függvénnyel magával</a:t>
            </a:r>
          </a:p>
          <a:p>
            <a:r>
              <a:rPr lang="hu-HU" sz="2400" b="0" dirty="0" smtClean="0"/>
              <a:t>Algoritmusok: a részfeladatok ugyanazon módszerrel bonthatóak további részfeladatokra majd kerülnek összevonásra, mint az eredeti teljes feladat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837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Keresési feladat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94808"/>
              </p:ext>
            </p:extLst>
          </p:nvPr>
        </p:nvGraphicFramePr>
        <p:xfrm>
          <a:off x="1043608" y="1916832"/>
          <a:ext cx="7848874" cy="2595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113159"/>
                <a:gridCol w="2063306"/>
                <a:gridCol w="3672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Felhasználónév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E-mail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Aba </a:t>
                      </a:r>
                      <a:r>
                        <a:rPr lang="hu-HU" dirty="0" err="1" smtClean="0"/>
                        <a:t>Abdul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kismardar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aabdul92@</a:t>
                      </a:r>
                      <a:r>
                        <a:rPr lang="hu-HU" dirty="0" err="1" smtClean="0"/>
                        <a:t>freemail.hu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Gibson </a:t>
                      </a:r>
                      <a:r>
                        <a:rPr lang="hu-HU" dirty="0" err="1" smtClean="0"/>
                        <a:t>Mel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madmax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mel</a:t>
                      </a:r>
                      <a:r>
                        <a:rPr lang="hu-HU" dirty="0" smtClean="0"/>
                        <a:t>@</a:t>
                      </a:r>
                      <a:r>
                        <a:rPr lang="hu-HU" dirty="0" err="1" smtClean="0"/>
                        <a:t>gibson.com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Gipsz Jakab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gyors_</a:t>
                      </a:r>
                      <a:r>
                        <a:rPr lang="hu-HU" dirty="0" err="1" smtClean="0"/>
                        <a:t>kotes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jani_</a:t>
                      </a:r>
                      <a:r>
                        <a:rPr lang="hu-HU" dirty="0" err="1" smtClean="0"/>
                        <a:t>cim</a:t>
                      </a:r>
                      <a:r>
                        <a:rPr lang="hu-HU" dirty="0" smtClean="0"/>
                        <a:t>_spameknek@</a:t>
                      </a:r>
                      <a:r>
                        <a:rPr lang="hu-HU" dirty="0" err="1" smtClean="0"/>
                        <a:t>gmail.com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Zsuzsi</a:t>
                      </a:r>
                      <a:r>
                        <a:rPr lang="hu-HU" baseline="0" dirty="0" smtClean="0"/>
                        <a:t> Zsuzsa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enishateis97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abc@</a:t>
                      </a:r>
                      <a:r>
                        <a:rPr lang="hu-HU" dirty="0" err="1" smtClean="0"/>
                        <a:t>xyz.com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699792" y="5157192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 „Gipsz Jakab” e-mailcíme?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5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Bemenet: </a:t>
            </a:r>
            <a:r>
              <a:rPr lang="hu-HU" b="0" dirty="0" smtClean="0"/>
              <a:t>bizonyos típusú elemek </a:t>
            </a:r>
            <a:r>
              <a:rPr lang="hu-HU" b="0" u="sng" dirty="0" smtClean="0"/>
              <a:t>rendezett</a:t>
            </a:r>
            <a:r>
              <a:rPr lang="hu-HU" b="0" dirty="0" smtClean="0"/>
              <a:t> sorozata és egy elem amit keresünk (=kulcs)</a:t>
            </a:r>
          </a:p>
          <a:p>
            <a:r>
              <a:rPr lang="hu-HU" dirty="0" smtClean="0"/>
              <a:t>Kimenet:</a:t>
            </a:r>
            <a:r>
              <a:rPr lang="hu-HU" b="0" dirty="0" smtClean="0"/>
              <a:t> </a:t>
            </a:r>
          </a:p>
          <a:p>
            <a:pPr lvl="1"/>
            <a:r>
              <a:rPr lang="hu-HU" b="0" dirty="0" smtClean="0"/>
              <a:t>Ha a kulcs szerepel a sorozatban akkor egy index amin kulcs szerepel</a:t>
            </a:r>
          </a:p>
          <a:p>
            <a:pPr lvl="1"/>
            <a:r>
              <a:rPr lang="hu-HU" b="0" dirty="0" smtClean="0"/>
              <a:t>Ha nem szerepel kulcs a sorozatban a legnagyobb kulcsnál kisebb elem indexe (ha nincs kulcsnál kisebb elem akkor 0)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073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20901"/>
              </p:ext>
            </p:extLst>
          </p:nvPr>
        </p:nvGraphicFramePr>
        <p:xfrm>
          <a:off x="1259743" y="1484784"/>
          <a:ext cx="74279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130"/>
                <a:gridCol w="1061130"/>
                <a:gridCol w="1061130"/>
                <a:gridCol w="1061130"/>
                <a:gridCol w="1061130"/>
                <a:gridCol w="1061130"/>
                <a:gridCol w="1061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66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69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 bwMode="auto">
          <a:xfrm>
            <a:off x="1259632" y="116632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Keresési feladat</a:t>
            </a:r>
            <a:endParaRPr lang="hu-HU" kern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43808" y="2996952"/>
            <a:ext cx="38539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kereses</a:t>
            </a:r>
            <a:r>
              <a:rPr lang="hu-HU" sz="2800" dirty="0" smtClean="0"/>
              <a:t>(6) = 2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(10) = 2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(30) = 4 vagy 5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(4) = 0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(70) = 7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148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r>
              <a:rPr lang="hu-HU" dirty="0" smtClean="0"/>
              <a:t>Oszd-meg-és-uralkodj!</a:t>
            </a:r>
          </a:p>
          <a:p>
            <a:endParaRPr lang="hu-HU" sz="2000" dirty="0"/>
          </a:p>
          <a:p>
            <a:pPr marL="0" indent="0">
              <a:buNone/>
            </a:pPr>
            <a:r>
              <a:rPr lang="hu-HU" sz="2800" dirty="0" smtClean="0"/>
              <a:t>Felosztás</a:t>
            </a:r>
            <a:r>
              <a:rPr lang="hu-HU" sz="2800" b="0" dirty="0" smtClean="0"/>
              <a:t>: n elemű sorozatot felosztjuk két (n-1)/2 elemű részsorozatra</a:t>
            </a:r>
          </a:p>
          <a:p>
            <a:pPr marL="0" indent="0">
              <a:buNone/>
            </a:pPr>
            <a:r>
              <a:rPr lang="hu-HU" sz="2800" dirty="0" smtClean="0"/>
              <a:t>Uralkodás</a:t>
            </a:r>
            <a:r>
              <a:rPr lang="hu-HU" sz="2800" b="0" dirty="0" smtClean="0"/>
              <a:t>: elég az egyik részsorozatban kulcsot keresni, tegyük rekurzívan</a:t>
            </a:r>
          </a:p>
          <a:p>
            <a:pPr marL="0" indent="0">
              <a:buNone/>
            </a:pPr>
            <a:r>
              <a:rPr lang="hu-HU" sz="2800" dirty="0" smtClean="0"/>
              <a:t>Összevonás</a:t>
            </a:r>
            <a:r>
              <a:rPr lang="hu-HU" sz="2800" b="0" dirty="0" smtClean="0"/>
              <a:t>: megtalált indexet adjuk vissza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13985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600200"/>
                <a:ext cx="7067128" cy="4349750"/>
              </a:xfrm>
            </p:spPr>
            <p:txBody>
              <a:bodyPr/>
              <a:lstStyle/>
              <a:p>
                <a:r>
                  <a:rPr lang="hu-HU" dirty="0" smtClean="0"/>
                  <a:t>Oszd-meg-és-uralkodj!</a:t>
                </a:r>
              </a:p>
              <a:p>
                <a:endParaRPr lang="hu-HU" sz="2000" dirty="0"/>
              </a:p>
              <a:p>
                <a:pPr marL="0" indent="0">
                  <a:buNone/>
                </a:pPr>
                <a:r>
                  <a:rPr lang="hu-HU" sz="1800" b="0" i="1" dirty="0" err="1" smtClean="0"/>
                  <a:t>BinarisKereses</a:t>
                </a:r>
                <a:r>
                  <a:rPr lang="hu-HU" sz="1800" b="0" dirty="0" smtClean="0"/>
                  <a:t>(A, p, q,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q&lt;p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p-1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mid ←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800" b="0" i="0" smtClean="0">
                            <a:latin typeface="Cambria Math"/>
                          </a:rPr>
                          <m:t>p</m:t>
                        </m:r>
                        <m:r>
                          <a:rPr lang="hu-HU" sz="1800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hu-HU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8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hu-HU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u-HU" sz="1800" b="0" i="1" smtClean="0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hu-HU" sz="1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hu-HU" sz="1800" b="0" dirty="0" smtClean="0"/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kulcs = A[mid]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mid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kulcs &lt; A[mid]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</a:t>
                </a:r>
                <a:r>
                  <a:rPr lang="hu-HU" sz="1800" b="0" dirty="0" err="1" smtClean="0"/>
                  <a:t>BinarisKereses</a:t>
                </a:r>
                <a:r>
                  <a:rPr lang="hu-HU" sz="1800" b="0" dirty="0" smtClean="0"/>
                  <a:t>(A, p, mid-1,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else</a:t>
                </a:r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</a:t>
                </a:r>
                <a:r>
                  <a:rPr lang="hu-HU" sz="1800" b="0" dirty="0" err="1" smtClean="0"/>
                  <a:t>BinarisKereses</a:t>
                </a:r>
                <a:r>
                  <a:rPr lang="hu-HU" sz="1800" b="0" dirty="0" smtClean="0"/>
                  <a:t>(A, mid+1, q,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	</a:t>
                </a:r>
                <a:endParaRPr lang="hu-HU" sz="1800" b="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600200"/>
                <a:ext cx="7067128" cy="4349750"/>
              </a:xfrm>
              <a:blipFill rotWithShape="1">
                <a:blip r:embed="rId2"/>
                <a:stretch>
                  <a:fillRect l="-1984" t="-1823" b="-33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 rot="19007024">
            <a:off x="6854225" y="465254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 futásideje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258888" y="5013176"/>
                <a:ext cx="7427912" cy="93677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1" i="1" smtClean="0"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hu-HU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800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hu-HU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1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hu-HU" sz="1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1800" b="1" i="1" smtClean="0">
                                  <a:latin typeface="Cambria Math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hu-HU" sz="1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hu-HU" sz="18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hu-HU" sz="18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𝒍𝒐𝒈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u-HU" sz="18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888" y="5013176"/>
                <a:ext cx="7427912" cy="93677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 bwMode="auto">
          <a:xfrm>
            <a:off x="1187624" y="1880828"/>
            <a:ext cx="468052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3527884" y="2395028"/>
            <a:ext cx="234026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n/2</a:t>
            </a:r>
          </a:p>
        </p:txBody>
      </p:sp>
      <p:sp>
        <p:nvSpPr>
          <p:cNvPr id="6" name="Téglalap 5"/>
          <p:cNvSpPr/>
          <p:nvPr/>
        </p:nvSpPr>
        <p:spPr bwMode="auto">
          <a:xfrm>
            <a:off x="4698014" y="2924944"/>
            <a:ext cx="117013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n/4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5724127" y="4293096"/>
            <a:ext cx="160267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5508104" y="3789040"/>
            <a:ext cx="368423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432378" y="33202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…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284948" y="1289665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lépésszám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668066" y="19069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48830" y="23950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48830" y="29049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615192" y="37690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611139" y="42730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39826" y="338893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…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43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Bemenet: </a:t>
            </a:r>
            <a:r>
              <a:rPr lang="hu-HU" b="0" dirty="0"/>
              <a:t>egy </a:t>
            </a:r>
            <a:r>
              <a:rPr lang="hu-HU" b="0" i="1" dirty="0"/>
              <a:t>n </a:t>
            </a:r>
            <a:r>
              <a:rPr lang="hu-HU" b="0" dirty="0"/>
              <a:t>számból álló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r>
              <a:rPr lang="hu-HU" b="0" dirty="0"/>
              <a:t> sorozat.</a:t>
            </a:r>
          </a:p>
          <a:p>
            <a:r>
              <a:rPr lang="es-ES" dirty="0"/>
              <a:t>Kimenet: </a:t>
            </a:r>
            <a:r>
              <a:rPr lang="es-ES" b="0" dirty="0"/>
              <a:t>a </a:t>
            </a:r>
            <a:r>
              <a:rPr lang="es-ES" b="0" dirty="0" smtClean="0"/>
              <a:t>bemen</a:t>
            </a:r>
            <a:r>
              <a:rPr lang="hu-HU" b="0" dirty="0" smtClean="0"/>
              <a:t>ő</a:t>
            </a:r>
            <a:r>
              <a:rPr lang="es-ES" b="0" dirty="0" smtClean="0"/>
              <a:t> </a:t>
            </a:r>
            <a:r>
              <a:rPr lang="es-ES" b="0" dirty="0"/>
              <a:t>sorozat elemeinek olyan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,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, . . . ,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 </a:t>
            </a:r>
            <a:r>
              <a:rPr lang="hu-HU" b="0" dirty="0" smtClean="0"/>
              <a:t>permutációja </a:t>
            </a:r>
            <a:r>
              <a:rPr lang="hu-HU" b="0" dirty="0"/>
              <a:t>(átrendezése</a:t>
            </a:r>
            <a:r>
              <a:rPr lang="hu-HU" b="0" dirty="0" smtClean="0"/>
              <a:t>), amelyre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 ≤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 ≤ . . . ≤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Beszúró rendezés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8098"/>
            <a:ext cx="5534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067944" y="556719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O</a:t>
            </a:r>
            <a:r>
              <a:rPr lang="hu-HU" sz="2800" dirty="0" smtClean="0"/>
              <a:t>(n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36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Összefésülő rendezés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864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hu-HU" b="0" dirty="0"/>
              <a:t>Az </a:t>
            </a:r>
            <a:r>
              <a:rPr lang="hu-HU" b="0" i="1" dirty="0"/>
              <a:t>n </a:t>
            </a:r>
            <a:r>
              <a:rPr lang="hu-HU" b="0" dirty="0" smtClean="0"/>
              <a:t>elemű rendezendő </a:t>
            </a:r>
            <a:r>
              <a:rPr lang="hu-HU" b="0" dirty="0"/>
              <a:t>sorozatot felosztja két </a:t>
            </a:r>
            <a:r>
              <a:rPr lang="hu-HU" b="0" i="1" dirty="0"/>
              <a:t>n</a:t>
            </a:r>
            <a:r>
              <a:rPr lang="hu-HU" b="0" dirty="0"/>
              <a:t>/2 </a:t>
            </a:r>
            <a:r>
              <a:rPr lang="hu-HU" b="0" dirty="0" smtClean="0"/>
              <a:t>elemű </a:t>
            </a:r>
            <a:r>
              <a:rPr lang="hu-HU" b="0" dirty="0"/>
              <a:t>részsorozatra.</a:t>
            </a:r>
          </a:p>
          <a:p>
            <a:pPr marL="0" indent="0">
              <a:buNone/>
            </a:pPr>
            <a:r>
              <a:rPr lang="hu-HU" dirty="0"/>
              <a:t>Uralkodás: </a:t>
            </a:r>
            <a:r>
              <a:rPr lang="hu-HU" b="0" dirty="0"/>
              <a:t>A két részsorozatot </a:t>
            </a:r>
            <a:r>
              <a:rPr lang="hu-HU" b="0" dirty="0" smtClean="0"/>
              <a:t>összefésülő </a:t>
            </a:r>
            <a:r>
              <a:rPr lang="hu-HU" b="0" dirty="0"/>
              <a:t>rendezéssel rekurzív módon rendezi.</a:t>
            </a:r>
          </a:p>
          <a:p>
            <a:pPr marL="0" indent="0">
              <a:buNone/>
            </a:pPr>
            <a:r>
              <a:rPr lang="hu-HU" dirty="0"/>
              <a:t>Összevonás: </a:t>
            </a:r>
            <a:r>
              <a:rPr lang="hu-HU" b="0" dirty="0"/>
              <a:t>Összefésüli a két részsorozatot, létrehozva a rendezett választ.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oszd-meg-és-uralkodj</a:t>
            </a:r>
            <a:r>
              <a:rPr lang="hu-HU" i="1" dirty="0" smtClean="0"/>
              <a:t> </a:t>
            </a:r>
            <a:r>
              <a:rPr lang="hu-HU" b="0" dirty="0" smtClean="0"/>
              <a:t>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844824"/>
            <a:ext cx="7427912" cy="4105126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A feladatot </a:t>
            </a:r>
            <a:r>
              <a:rPr lang="hu-HU" i="1" dirty="0"/>
              <a:t>több </a:t>
            </a:r>
            <a:r>
              <a:rPr lang="hu-HU" b="0" dirty="0" smtClean="0"/>
              <a:t>[</a:t>
            </a:r>
            <a:r>
              <a:rPr lang="hu-HU" b="0" dirty="0" err="1" smtClean="0"/>
              <a:t>diszjunkt</a:t>
            </a:r>
            <a:r>
              <a:rPr lang="hu-HU" b="0" dirty="0" smtClean="0"/>
              <a:t>]</a:t>
            </a:r>
            <a:r>
              <a:rPr lang="hu-HU" i="1" dirty="0" smtClean="0"/>
              <a:t> részfeladat</a:t>
            </a:r>
            <a:r>
              <a:rPr lang="hu-HU" b="0" dirty="0" smtClean="0"/>
              <a:t>ra osztjuk</a:t>
            </a:r>
            <a:r>
              <a:rPr lang="hu-HU" b="0" dirty="0"/>
              <a:t>, amelyek hasonlóak az eredeti feladathoz, de </a:t>
            </a:r>
            <a:r>
              <a:rPr lang="hu-HU" b="0" dirty="0" smtClean="0"/>
              <a:t>méretük kisebb</a:t>
            </a:r>
            <a:r>
              <a:rPr lang="hu-HU" b="0" dirty="0"/>
              <a:t>, rekurzív módon </a:t>
            </a:r>
            <a:r>
              <a:rPr lang="hu-HU" b="0" dirty="0" smtClean="0"/>
              <a:t>megoldjuk </a:t>
            </a:r>
            <a:r>
              <a:rPr lang="hu-HU" b="0" dirty="0"/>
              <a:t>a részfeladatokat, majd </a:t>
            </a:r>
            <a:r>
              <a:rPr lang="hu-HU" b="0" dirty="0" smtClean="0"/>
              <a:t>összevonjuk </a:t>
            </a:r>
            <a:r>
              <a:rPr lang="hu-HU" b="0" dirty="0"/>
              <a:t>ezeket a </a:t>
            </a:r>
            <a:r>
              <a:rPr lang="hu-HU" b="0" dirty="0" smtClean="0"/>
              <a:t>megoldásokat, hogy </a:t>
            </a:r>
            <a:r>
              <a:rPr lang="hu-HU" b="0" dirty="0"/>
              <a:t>az eredeti feladatra megoldást adjanak.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14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667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Összefésülő rendezés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16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ard shuf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300"/>
            <a:ext cx="3779912" cy="18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2270" y="4365104"/>
            <a:ext cx="7705600" cy="158484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https://visualgo.net/en/sorting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dirty="0" smtClean="0">
                <a:hlinkClick r:id="rId3"/>
              </a:rPr>
              <a:t>https://www.youtube.com/watch?v=EeQ8pwjQxTM</a:t>
            </a:r>
            <a:endParaRPr lang="hu-HU" sz="24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1378" name="Picture 2" descr="File:Merge-sort-example-300p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92754" cy="40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 smtClean="0"/>
              <a:t>Algoritmusok helyességének bizonyítására egy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885112" cy="4349750"/>
          </a:xfrm>
        </p:spPr>
        <p:txBody>
          <a:bodyPr/>
          <a:lstStyle/>
          <a:p>
            <a:r>
              <a:rPr lang="hu-HU" sz="2400" b="0" dirty="0"/>
              <a:t>A </a:t>
            </a:r>
            <a:r>
              <a:rPr lang="hu-HU" sz="2400" i="1" dirty="0" err="1"/>
              <a:t>ciklusinvariánsok</a:t>
            </a:r>
            <a:r>
              <a:rPr lang="hu-HU" sz="2400" b="0" dirty="0" err="1"/>
              <a:t>at</a:t>
            </a:r>
            <a:r>
              <a:rPr lang="hu-HU" sz="2400" b="0" dirty="0"/>
              <a:t> arra használjuk, hogy megértsük, miért helyes egy </a:t>
            </a:r>
            <a:r>
              <a:rPr lang="hu-HU" sz="2400" b="0" dirty="0" smtClean="0"/>
              <a:t>algoritmus. Egy </a:t>
            </a:r>
            <a:r>
              <a:rPr lang="hu-HU" sz="2400" b="0" dirty="0" err="1"/>
              <a:t>ciklusinvariánsról</a:t>
            </a:r>
            <a:r>
              <a:rPr lang="hu-HU" sz="2400" b="0" dirty="0"/>
              <a:t> három dolgot kell megmutatnunk:</a:t>
            </a:r>
          </a:p>
          <a:p>
            <a:r>
              <a:rPr lang="hu-HU" sz="2400" dirty="0"/>
              <a:t>Teljesül: </a:t>
            </a:r>
            <a:r>
              <a:rPr lang="hu-HU" sz="2400" b="0" dirty="0"/>
              <a:t>Igaz közvetlenül a ciklus </a:t>
            </a:r>
            <a:r>
              <a:rPr lang="hu-HU" sz="2400" b="0" dirty="0" smtClean="0"/>
              <a:t>első </a:t>
            </a:r>
            <a:r>
              <a:rPr lang="hu-HU" sz="2400" b="0" dirty="0"/>
              <a:t>iterációjának megkezdése </a:t>
            </a:r>
            <a:r>
              <a:rPr lang="hu-HU" sz="2400" b="0" dirty="0" smtClean="0"/>
              <a:t>előtt</a:t>
            </a:r>
            <a:r>
              <a:rPr lang="hu-HU" sz="2400" b="0" dirty="0"/>
              <a:t>.</a:t>
            </a:r>
          </a:p>
          <a:p>
            <a:r>
              <a:rPr lang="hu-HU" sz="2400" dirty="0"/>
              <a:t>Megmarad: </a:t>
            </a:r>
            <a:r>
              <a:rPr lang="hu-HU" sz="2400" b="0" dirty="0"/>
              <a:t>Ha igaz a ciklus egy iterációjának megkezdése </a:t>
            </a:r>
            <a:r>
              <a:rPr lang="hu-HU" sz="2400" b="0" dirty="0" smtClean="0"/>
              <a:t>előtt</a:t>
            </a:r>
            <a:r>
              <a:rPr lang="hu-HU" sz="2400" b="0" dirty="0"/>
              <a:t>, akkor igaz marad a </a:t>
            </a:r>
            <a:r>
              <a:rPr lang="hu-HU" sz="2400" b="0" dirty="0" smtClean="0"/>
              <a:t>következő</a:t>
            </a:r>
            <a:r>
              <a:rPr lang="es-ES" sz="2400" b="0" dirty="0" smtClean="0"/>
              <a:t> </a:t>
            </a:r>
            <a:r>
              <a:rPr lang="es-ES" sz="2400" b="0" dirty="0"/>
              <a:t>iteráció </a:t>
            </a:r>
            <a:r>
              <a:rPr lang="es-ES" sz="2400" b="0" dirty="0" smtClean="0"/>
              <a:t>el</a:t>
            </a:r>
            <a:r>
              <a:rPr lang="hu-HU" sz="2400" b="0" dirty="0" smtClean="0"/>
              <a:t>ő</a:t>
            </a:r>
            <a:r>
              <a:rPr lang="es-ES" sz="2400" b="0" dirty="0" smtClean="0"/>
              <a:t>tt </a:t>
            </a:r>
            <a:r>
              <a:rPr lang="es-ES" sz="2400" b="0" dirty="0"/>
              <a:t>is.</a:t>
            </a:r>
          </a:p>
          <a:p>
            <a:r>
              <a:rPr lang="hu-HU" sz="2400" dirty="0" smtClean="0"/>
              <a:t>Befejeződik</a:t>
            </a:r>
            <a:r>
              <a:rPr lang="hu-HU" sz="2400" dirty="0"/>
              <a:t>: </a:t>
            </a:r>
            <a:r>
              <a:rPr lang="hu-HU" sz="2400" b="0" dirty="0"/>
              <a:t>Amikor a ciklus </a:t>
            </a:r>
            <a:r>
              <a:rPr lang="hu-HU" sz="2400" b="0" dirty="0" smtClean="0"/>
              <a:t>befejeződik</a:t>
            </a:r>
            <a:r>
              <a:rPr lang="hu-HU" sz="2400" b="0" dirty="0"/>
              <a:t>, az invariáns olyan hasznos tulajdonságot ír </a:t>
            </a:r>
            <a:r>
              <a:rPr lang="hu-HU" sz="2400" b="0" dirty="0" smtClean="0"/>
              <a:t>le, amely </a:t>
            </a:r>
            <a:r>
              <a:rPr lang="hu-HU" sz="2400" b="0" dirty="0"/>
              <a:t>segít abban, hogy az algoritmus helyességét bebizonyítsuk.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725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/>
              <a:t>Összefésül</a:t>
            </a:r>
            <a:r>
              <a:rPr lang="hu-HU" dirty="0" smtClean="0"/>
              <a:t>()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 smtClean="0"/>
              <a:t>ciklusinvariáns</a:t>
            </a:r>
            <a:r>
              <a:rPr lang="hu-HU" b="0" dirty="0" smtClean="0"/>
              <a:t>: A </a:t>
            </a:r>
            <a:r>
              <a:rPr lang="hu-HU" b="0" dirty="0"/>
              <a:t>12–17. </a:t>
            </a:r>
            <a:r>
              <a:rPr lang="hu-HU" b="0" dirty="0" err="1"/>
              <a:t>sorokbeli</a:t>
            </a:r>
            <a:r>
              <a:rPr lang="hu-HU" b="0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b="0" dirty="0"/>
              <a:t>ciklus minden iterációjának kezdetén az </a:t>
            </a:r>
            <a:r>
              <a:rPr lang="hu-HU" b="0" i="1" dirty="0"/>
              <a:t>A</a:t>
            </a:r>
            <a:r>
              <a:rPr lang="hu-HU" b="0" dirty="0"/>
              <a:t>[</a:t>
            </a:r>
            <a:r>
              <a:rPr lang="hu-HU" b="0" i="1" dirty="0"/>
              <a:t>p </a:t>
            </a:r>
            <a:r>
              <a:rPr lang="hu-HU" b="0" dirty="0"/>
              <a:t>. . </a:t>
            </a:r>
            <a:r>
              <a:rPr lang="hu-HU" b="0" i="1" dirty="0"/>
              <a:t>k </a:t>
            </a:r>
            <a:r>
              <a:rPr lang="hu-HU" b="0" dirty="0"/>
              <a:t>− 1] </a:t>
            </a:r>
            <a:r>
              <a:rPr lang="hu-HU" b="0" dirty="0" smtClean="0"/>
              <a:t>résztömb az </a:t>
            </a:r>
            <a:r>
              <a:rPr lang="hu-HU" b="0" i="1" dirty="0"/>
              <a:t>L</a:t>
            </a:r>
            <a:r>
              <a:rPr lang="hu-HU" b="0" dirty="0"/>
              <a:t>[1 . . </a:t>
            </a:r>
            <a:r>
              <a:rPr lang="hu-HU" b="0" i="1" dirty="0"/>
              <a:t>n</a:t>
            </a:r>
            <a:r>
              <a:rPr lang="hu-HU" b="0" baseline="-25000" dirty="0"/>
              <a:t>1</a:t>
            </a:r>
            <a:r>
              <a:rPr lang="hu-HU" b="0" dirty="0"/>
              <a:t> + 1] és </a:t>
            </a:r>
            <a:r>
              <a:rPr lang="hu-HU" b="0" i="1" dirty="0"/>
              <a:t>R</a:t>
            </a:r>
            <a:r>
              <a:rPr lang="hu-HU" b="0" dirty="0"/>
              <a:t>[1 . . </a:t>
            </a:r>
            <a:r>
              <a:rPr lang="hu-HU" b="0" i="1" dirty="0"/>
              <a:t>n</a:t>
            </a:r>
            <a:r>
              <a:rPr lang="hu-HU" b="0" baseline="-25000" dirty="0"/>
              <a:t>2</a:t>
            </a:r>
            <a:r>
              <a:rPr lang="hu-HU" b="0" dirty="0"/>
              <a:t> + 1] tömbök </a:t>
            </a:r>
            <a:r>
              <a:rPr lang="hu-HU" b="0" i="1" dirty="0"/>
              <a:t>k </a:t>
            </a:r>
            <a:r>
              <a:rPr lang="hu-HU" b="0" dirty="0"/>
              <a:t>− </a:t>
            </a:r>
            <a:r>
              <a:rPr lang="hu-HU" b="0" i="1" dirty="0"/>
              <a:t>p </a:t>
            </a:r>
            <a:r>
              <a:rPr lang="hu-HU" b="0" dirty="0"/>
              <a:t>darab legkisebb elemét </a:t>
            </a:r>
            <a:r>
              <a:rPr lang="hu-HU" b="0" dirty="0" smtClean="0"/>
              <a:t>tartalmazzák, rendezetten</a:t>
            </a:r>
            <a:r>
              <a:rPr lang="hu-HU" b="0" dirty="0"/>
              <a:t>. Továbbá </a:t>
            </a:r>
            <a:r>
              <a:rPr lang="hu-HU" b="0" i="1" dirty="0"/>
              <a:t>L</a:t>
            </a:r>
            <a:r>
              <a:rPr lang="hu-HU" b="0" dirty="0"/>
              <a:t>[</a:t>
            </a:r>
            <a:r>
              <a:rPr lang="hu-HU" b="0" i="1" dirty="0"/>
              <a:t>i</a:t>
            </a:r>
            <a:r>
              <a:rPr lang="hu-HU" b="0" dirty="0"/>
              <a:t>] és </a:t>
            </a:r>
            <a:r>
              <a:rPr lang="hu-HU" b="0" i="1" dirty="0"/>
              <a:t>R</a:t>
            </a:r>
            <a:r>
              <a:rPr lang="hu-HU" b="0" dirty="0"/>
              <a:t>[ </a:t>
            </a:r>
            <a:r>
              <a:rPr lang="hu-HU" b="0" i="1" dirty="0"/>
              <a:t>j</a:t>
            </a:r>
            <a:r>
              <a:rPr lang="hu-HU" b="0" dirty="0"/>
              <a:t>] a </a:t>
            </a:r>
            <a:r>
              <a:rPr lang="hu-HU" b="0" dirty="0" smtClean="0"/>
              <a:t>megfelelő </a:t>
            </a:r>
            <a:r>
              <a:rPr lang="hu-HU" b="0" dirty="0"/>
              <a:t>tömbök legkisebb </a:t>
            </a:r>
            <a:r>
              <a:rPr lang="hu-HU" b="0" dirty="0" smtClean="0"/>
              <a:t>olyan elemei</a:t>
            </a:r>
            <a:r>
              <a:rPr lang="hu-HU" b="0" dirty="0"/>
              <a:t>, amelyek még nincsenek visszamásolva </a:t>
            </a:r>
            <a:r>
              <a:rPr lang="hu-HU" b="0" i="1" dirty="0"/>
              <a:t>A</a:t>
            </a:r>
            <a:r>
              <a:rPr lang="hu-HU" b="0" dirty="0"/>
              <a:t>-ba.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19007024">
            <a:off x="351786" y="47299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/>
              <a:t>Összefésül</a:t>
            </a:r>
            <a:r>
              <a:rPr lang="hu-HU" dirty="0" smtClean="0"/>
              <a:t>()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Teljesül:</a:t>
            </a:r>
            <a:r>
              <a:rPr lang="hu-HU" sz="2800" b="0" dirty="0" smtClean="0"/>
              <a:t> k=p és i=j=1, L és R rendezett</a:t>
            </a:r>
          </a:p>
          <a:p>
            <a:pPr marL="0" indent="0">
              <a:buNone/>
            </a:pPr>
            <a:r>
              <a:rPr lang="hu-HU" sz="2800" dirty="0" smtClean="0"/>
              <a:t>Megmarad: </a:t>
            </a:r>
            <a:r>
              <a:rPr lang="hu-HU" sz="2800" b="0" dirty="0" smtClean="0"/>
              <a:t>ha </a:t>
            </a:r>
            <a:r>
              <a:rPr lang="hu-HU" sz="2800" b="0" dirty="0"/>
              <a:t>L[i] ≤ R[ j</a:t>
            </a:r>
            <a:r>
              <a:rPr lang="hu-HU" sz="2800" b="0" dirty="0" smtClean="0"/>
              <a:t>] akkor L[i] a legkisebb </a:t>
            </a:r>
            <a:r>
              <a:rPr lang="hu-HU" sz="2800" b="0" dirty="0"/>
              <a:t>A[p </a:t>
            </a:r>
            <a:r>
              <a:rPr lang="hu-HU" sz="2800" b="0" dirty="0" smtClean="0"/>
              <a:t>… </a:t>
            </a:r>
            <a:r>
              <a:rPr lang="hu-HU" sz="2800" b="0" dirty="0"/>
              <a:t>k − 1</a:t>
            </a:r>
            <a:r>
              <a:rPr lang="hu-HU" sz="2800" b="0" dirty="0" smtClean="0"/>
              <a:t>]</a:t>
            </a:r>
            <a:r>
              <a:rPr lang="hu-HU" sz="2800" b="0" dirty="0" err="1" smtClean="0"/>
              <a:t>-n</a:t>
            </a:r>
            <a:r>
              <a:rPr lang="hu-HU" sz="2800" b="0" dirty="0" smtClean="0"/>
              <a:t> kívüli elem, </a:t>
            </a:r>
            <a:r>
              <a:rPr lang="hu-HU" sz="2800" b="0" dirty="0"/>
              <a:t>ezért az </a:t>
            </a:r>
            <a:r>
              <a:rPr lang="hu-HU" sz="2800" b="0" dirty="0" smtClean="0"/>
              <a:t>A[p… k</a:t>
            </a:r>
            <a:r>
              <a:rPr lang="hu-HU" sz="2800" b="0" dirty="0"/>
              <a:t>] résztömb a </a:t>
            </a:r>
            <a:r>
              <a:rPr lang="hu-HU" sz="2800" b="0" i="1" dirty="0"/>
              <a:t>k </a:t>
            </a:r>
            <a:r>
              <a:rPr lang="hu-HU" sz="2800" b="0" dirty="0"/>
              <a:t>− </a:t>
            </a:r>
            <a:r>
              <a:rPr lang="hu-HU" sz="2800" b="0" i="1" dirty="0"/>
              <a:t>p </a:t>
            </a:r>
            <a:r>
              <a:rPr lang="hu-HU" sz="2800" b="0" dirty="0"/>
              <a:t>+ 1 legkisebb </a:t>
            </a:r>
            <a:r>
              <a:rPr lang="hu-HU" sz="2800" b="0" dirty="0" smtClean="0"/>
              <a:t>elemet fogja tartalmazni</a:t>
            </a:r>
          </a:p>
          <a:p>
            <a:pPr marL="0" indent="0">
              <a:buNone/>
            </a:pPr>
            <a:r>
              <a:rPr lang="hu-HU" sz="2800" dirty="0" smtClean="0"/>
              <a:t>Befejeződik:</a:t>
            </a:r>
            <a:r>
              <a:rPr lang="hu-HU" sz="2800" b="0" dirty="0" smtClean="0"/>
              <a:t> k=r+1, A[p … r] rendezett és </a:t>
            </a:r>
            <a:r>
              <a:rPr lang="hu-HU" sz="2800" b="0" dirty="0" err="1" smtClean="0"/>
              <a:t>r-p</a:t>
            </a:r>
            <a:r>
              <a:rPr lang="hu-HU" sz="2800" b="0" dirty="0" smtClean="0"/>
              <a:t>+1 legkisebb elemet tartalmaz (csak a 2db őrszemet nem)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281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Felosztás	</a:t>
            </a:r>
            <a:r>
              <a:rPr lang="el-GR" b="0" i="1" dirty="0" smtClean="0"/>
              <a:t>Θ</a:t>
            </a:r>
            <a:r>
              <a:rPr lang="hu-HU" b="0" dirty="0" smtClean="0"/>
              <a:t>(1)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Uralkodás	</a:t>
            </a:r>
            <a:r>
              <a:rPr lang="hu-HU" b="0" dirty="0" smtClean="0"/>
              <a:t>2T(</a:t>
            </a:r>
            <a:r>
              <a:rPr lang="hu-HU" b="0" i="1" dirty="0" smtClean="0"/>
              <a:t>n</a:t>
            </a:r>
            <a:r>
              <a:rPr lang="hu-HU" b="0" dirty="0" smtClean="0"/>
              <a:t>/2)</a:t>
            </a:r>
          </a:p>
          <a:p>
            <a:pPr marL="0" indent="0">
              <a:buNone/>
            </a:pPr>
            <a:r>
              <a:rPr lang="hu-HU" dirty="0" smtClean="0"/>
              <a:t>Összevonás	</a:t>
            </a:r>
            <a:r>
              <a:rPr lang="el-GR" b="0" i="1" dirty="0" smtClean="0"/>
              <a:t>Θ</a:t>
            </a:r>
            <a:r>
              <a:rPr lang="hu-HU" b="0" dirty="0" smtClean="0"/>
              <a:t>(</a:t>
            </a:r>
            <a:r>
              <a:rPr lang="hu-HU" b="0" i="1" dirty="0" smtClean="0"/>
              <a:t>n</a:t>
            </a:r>
            <a:r>
              <a:rPr lang="hu-HU" b="0" dirty="0" smtClean="0"/>
              <a:t>)</a:t>
            </a:r>
            <a:endParaRPr lang="hu-HU" b="0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smtClean="0"/>
              <a:t>Összefésülő rendezés futási ideje</a:t>
            </a:r>
            <a:endParaRPr lang="hu-HU" kern="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0440"/>
            <a:ext cx="7000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megoldások rekurzió feloldására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3284984"/>
            <a:ext cx="7427912" cy="2664966"/>
          </a:xfrm>
        </p:spPr>
        <p:txBody>
          <a:bodyPr/>
          <a:lstStyle/>
          <a:p>
            <a:r>
              <a:rPr lang="hu-HU" dirty="0" smtClean="0"/>
              <a:t>Helyettesítő módszer</a:t>
            </a:r>
          </a:p>
          <a:p>
            <a:r>
              <a:rPr lang="hu-HU" dirty="0" smtClean="0"/>
              <a:t>Rekurziós fa módszer</a:t>
            </a:r>
          </a:p>
          <a:p>
            <a:r>
              <a:rPr lang="hu-HU" dirty="0" smtClean="0"/>
              <a:t>Mester tétel (módszer)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59323"/>
            <a:ext cx="4336579" cy="10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43608" y="2195763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Például 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63222" y="21316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456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Helyettesítő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1</a:t>
            </a:r>
            <a:r>
              <a:rPr lang="hu-HU" b="0" dirty="0"/>
              <a:t>. Sejtsük meg a megoldást.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2</a:t>
            </a:r>
            <a:r>
              <a:rPr lang="hu-HU" b="0" dirty="0"/>
              <a:t>. Teljes indukcióval határozzuk meg az állandókat és igazoljuk a megoldás helyességét.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36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144000" cy="1143000"/>
          </a:xfrm>
        </p:spPr>
        <p:txBody>
          <a:bodyPr/>
          <a:lstStyle/>
          <a:p>
            <a:r>
              <a:rPr lang="hu-HU" sz="4000" dirty="0" smtClean="0"/>
              <a:t>Összefésülő rendezés futási ideje – Helyettesítő módszer</a:t>
            </a:r>
            <a:endParaRPr lang="hu-HU" sz="4000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331640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Sejtés: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smtClean="0"/>
              <a:t>n</a:t>
            </a:r>
            <a:r>
              <a:rPr lang="hu-HU" b="0" dirty="0" smtClean="0"/>
              <a:t> </a:t>
            </a:r>
            <a:r>
              <a:rPr lang="hu-HU" b="0" dirty="0" err="1" smtClean="0"/>
              <a:t>log</a:t>
            </a:r>
            <a:r>
              <a:rPr lang="hu-HU" b="0" i="1" dirty="0" err="1" smtClean="0"/>
              <a:t>n</a:t>
            </a:r>
            <a:r>
              <a:rPr lang="hu-HU" b="0" dirty="0" smtClean="0"/>
              <a:t>)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Teljes indukció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72226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937237"/>
            <a:ext cx="4432567" cy="29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04248" y="4221088"/>
            <a:ext cx="224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T(2)=4</a:t>
            </a:r>
          </a:p>
          <a:p>
            <a:r>
              <a:rPr lang="hu-HU" sz="2000" dirty="0" smtClean="0"/>
              <a:t>T(3)=5</a:t>
            </a:r>
          </a:p>
          <a:p>
            <a:endParaRPr lang="hu-HU" sz="2000" dirty="0"/>
          </a:p>
          <a:p>
            <a:r>
              <a:rPr lang="hu-HU" sz="2000" dirty="0" smtClean="0"/>
              <a:t>ha </a:t>
            </a:r>
            <a:r>
              <a:rPr lang="hu-HU" sz="2000" i="1" dirty="0" smtClean="0"/>
              <a:t>c </a:t>
            </a:r>
            <a:r>
              <a:rPr lang="hu-HU" sz="2000" dirty="0" smtClean="0"/>
              <a:t>≥ 2 akkor</a:t>
            </a:r>
          </a:p>
          <a:p>
            <a:r>
              <a:rPr lang="hu-HU" sz="2000" i="1" dirty="0" smtClean="0"/>
              <a:t>T</a:t>
            </a:r>
            <a:r>
              <a:rPr lang="hu-HU" sz="2000" dirty="0" smtClean="0"/>
              <a:t>(2</a:t>
            </a:r>
            <a:r>
              <a:rPr lang="hu-HU" sz="2000" dirty="0"/>
              <a:t>) ≤ </a:t>
            </a:r>
            <a:r>
              <a:rPr lang="hu-HU" sz="2000" i="1" dirty="0"/>
              <a:t>c </a:t>
            </a:r>
            <a:r>
              <a:rPr lang="hu-HU" sz="2000" dirty="0" smtClean="0"/>
              <a:t>2 log </a:t>
            </a:r>
            <a:r>
              <a:rPr lang="hu-HU" sz="2000" dirty="0"/>
              <a:t>2 </a:t>
            </a:r>
            <a:r>
              <a:rPr lang="hu-HU" sz="2000" dirty="0" smtClean="0"/>
              <a:t>és</a:t>
            </a:r>
          </a:p>
          <a:p>
            <a:r>
              <a:rPr lang="hu-HU" sz="2000" i="1" dirty="0" smtClean="0"/>
              <a:t>T</a:t>
            </a:r>
            <a:r>
              <a:rPr lang="hu-HU" sz="2000" dirty="0" smtClean="0"/>
              <a:t>(3</a:t>
            </a:r>
            <a:r>
              <a:rPr lang="hu-HU" sz="2000" dirty="0"/>
              <a:t>) ≤ </a:t>
            </a:r>
            <a:r>
              <a:rPr lang="hu-HU" sz="2000" i="1" dirty="0"/>
              <a:t>c </a:t>
            </a:r>
            <a:r>
              <a:rPr lang="hu-HU" sz="2000" dirty="0" smtClean="0"/>
              <a:t>3 log </a:t>
            </a:r>
            <a:r>
              <a:rPr lang="hu-HU" sz="2000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237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Feladat</a:t>
            </a:r>
          </a:p>
        </p:txBody>
      </p:sp>
    </p:spTree>
    <p:extLst>
      <p:ext uri="{BB962C8B-B14F-4D97-AF65-F5344CB8AC3E}">
        <p14:creationId xmlns:p14="http://schemas.microsoft.com/office/powerpoint/2010/main" val="224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Rekurziós fa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Hány szintje van a hívási fának?</a:t>
            </a:r>
          </a:p>
          <a:p>
            <a:r>
              <a:rPr lang="hu-HU" b="0" dirty="0" smtClean="0"/>
              <a:t>Egy szintnek mekkora a futási ideje?</a:t>
            </a:r>
          </a:p>
          <a:p>
            <a:endParaRPr lang="hu-HU" b="0" dirty="0" smtClean="0"/>
          </a:p>
          <a:p>
            <a:r>
              <a:rPr lang="hu-HU" b="0" dirty="0" smtClean="0"/>
              <a:t>Jó eszköz megsejteni a futásidőt majd helyettesítő módszerrel bizonyítjuk…</a:t>
            </a:r>
          </a:p>
          <a:p>
            <a:r>
              <a:rPr lang="hu-HU" b="0" dirty="0" smtClean="0"/>
              <a:t>Nagyvonalúan lehet számolni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411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Összefésülő rendezés futási ideje – rekurziós fa módszer</a:t>
            </a:r>
            <a:endParaRPr lang="hu-HU" sz="4000" kern="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1" y="1916832"/>
            <a:ext cx="82292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" y="0"/>
            <a:ext cx="86489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 tétel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5" y="1509310"/>
            <a:ext cx="9373903" cy="39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 tétel példák</a:t>
            </a:r>
            <a:endParaRPr lang="hu-HU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376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55608"/>
            <a:ext cx="3168352" cy="4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59526"/>
            <a:ext cx="282348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33102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273592" y="157045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1. eset</a:t>
            </a:r>
            <a:endParaRPr lang="hu-HU" sz="2000" dirty="0"/>
          </a:p>
        </p:txBody>
      </p:sp>
      <p:sp>
        <p:nvSpPr>
          <p:cNvPr id="5" name="Jobb oldali kapcsos zárójel 4"/>
          <p:cNvSpPr/>
          <p:nvPr/>
        </p:nvSpPr>
        <p:spPr bwMode="auto">
          <a:xfrm>
            <a:off x="6876256" y="1570450"/>
            <a:ext cx="216024" cy="8653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28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 bwMode="auto">
          <a:xfrm>
            <a:off x="0" y="2636912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2677011"/>
            <a:ext cx="3060395" cy="4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88" y="313944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7273592" y="277441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r>
              <a:rPr lang="hu-HU" sz="2000" dirty="0" smtClean="0"/>
              <a:t>. eset</a:t>
            </a:r>
            <a:endParaRPr lang="hu-HU" sz="2000" dirty="0"/>
          </a:p>
        </p:txBody>
      </p:sp>
      <p:sp>
        <p:nvSpPr>
          <p:cNvPr id="16" name="Jobb oldali kapcsos zárójel 15"/>
          <p:cNvSpPr/>
          <p:nvPr/>
        </p:nvSpPr>
        <p:spPr bwMode="auto">
          <a:xfrm>
            <a:off x="6876256" y="2774410"/>
            <a:ext cx="216024" cy="8653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54" y="3125152"/>
            <a:ext cx="171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gyenes összekötő 17"/>
          <p:cNvCxnSpPr/>
          <p:nvPr/>
        </p:nvCxnSpPr>
        <p:spPr bwMode="auto">
          <a:xfrm>
            <a:off x="0" y="37890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0269"/>
            <a:ext cx="3009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3820269"/>
            <a:ext cx="3114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16" y="4211746"/>
            <a:ext cx="233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94664"/>
            <a:ext cx="2085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2" y="4666089"/>
            <a:ext cx="2362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7902243" y="411500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3. eset</a:t>
            </a:r>
            <a:endParaRPr lang="hu-HU" sz="2000" dirty="0"/>
          </a:p>
        </p:txBody>
      </p:sp>
      <p:sp>
        <p:nvSpPr>
          <p:cNvPr id="25" name="Jobb oldali kapcsos zárójel 24"/>
          <p:cNvSpPr/>
          <p:nvPr/>
        </p:nvSpPr>
        <p:spPr bwMode="auto">
          <a:xfrm>
            <a:off x="7236296" y="3859818"/>
            <a:ext cx="216024" cy="115869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70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15117"/>
            <a:ext cx="1600828" cy="3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gyenes összekötő 26"/>
          <p:cNvCxnSpPr/>
          <p:nvPr/>
        </p:nvCxnSpPr>
        <p:spPr bwMode="auto">
          <a:xfrm>
            <a:off x="0" y="530120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70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" y="5733256"/>
            <a:ext cx="2857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3" y="5409406"/>
            <a:ext cx="1228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6165304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61" y="6093296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141928" y="5736202"/>
            <a:ext cx="5918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f(n) aszimptotikusan nagyobb, de nem </a:t>
            </a:r>
            <a:r>
              <a:rPr lang="hu-HU" sz="1600" dirty="0" err="1" smtClean="0"/>
              <a:t>polinomiálisan</a:t>
            </a:r>
            <a:r>
              <a:rPr lang="hu-HU" sz="1600" dirty="0" smtClean="0"/>
              <a:t> nagyobb!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327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 animBg="1"/>
      <p:bldP spid="24" grpId="0"/>
      <p:bldP spid="25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Összefésülő rendezés futási ideje – Mester módszer</a:t>
            </a:r>
            <a:endParaRPr lang="hu-HU" sz="4000" kern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4896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79712" y="2852936"/>
            <a:ext cx="31614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a</a:t>
            </a:r>
            <a:r>
              <a:rPr lang="hu-HU" sz="2400" dirty="0" smtClean="0"/>
              <a:t>=2</a:t>
            </a:r>
          </a:p>
          <a:p>
            <a:r>
              <a:rPr lang="hu-HU" sz="2400" i="1" dirty="0" smtClean="0"/>
              <a:t>b</a:t>
            </a:r>
            <a:r>
              <a:rPr lang="hu-HU" sz="2400" dirty="0" smtClean="0"/>
              <a:t>=2</a:t>
            </a:r>
          </a:p>
          <a:p>
            <a:r>
              <a:rPr lang="hu-HU" sz="2400" dirty="0" smtClean="0"/>
              <a:t>f(</a:t>
            </a:r>
            <a:r>
              <a:rPr lang="hu-HU" sz="2400" i="1" dirty="0" smtClean="0"/>
              <a:t>n</a:t>
            </a:r>
            <a:r>
              <a:rPr lang="hu-HU" sz="2400" dirty="0" smtClean="0"/>
              <a:t>)=</a:t>
            </a:r>
            <a:r>
              <a:rPr lang="hu-HU" sz="2400" i="1" dirty="0" err="1" smtClean="0"/>
              <a:t>n</a:t>
            </a:r>
            <a:endParaRPr lang="hu-HU" sz="2400" i="1" dirty="0" smtClean="0"/>
          </a:p>
          <a:p>
            <a:endParaRPr lang="hu-HU" sz="2400" dirty="0"/>
          </a:p>
          <a:p>
            <a:r>
              <a:rPr lang="hu-HU" sz="2400" dirty="0" smtClean="0"/>
              <a:t>f(n) = 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baseline="30000" dirty="0" smtClean="0"/>
              <a:t>log</a:t>
            </a:r>
            <a:r>
              <a:rPr lang="hu-HU" sz="2400" baseline="-25000" dirty="0" smtClean="0"/>
              <a:t>2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7" name="Jobb oldali kapcsos zárójel 6"/>
          <p:cNvSpPr/>
          <p:nvPr/>
        </p:nvSpPr>
        <p:spPr bwMode="auto">
          <a:xfrm>
            <a:off x="5509846" y="2839968"/>
            <a:ext cx="108012" cy="20162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6216" y="3429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2. eset</a:t>
            </a:r>
          </a:p>
          <a:p>
            <a:r>
              <a:rPr lang="hu-HU" sz="2400" dirty="0" smtClean="0"/>
              <a:t>T(</a:t>
            </a:r>
            <a:r>
              <a:rPr lang="hu-HU" sz="2400" i="1" dirty="0" smtClean="0"/>
              <a:t>n</a:t>
            </a:r>
            <a:r>
              <a:rPr lang="hu-HU" sz="2400" dirty="0" smtClean="0"/>
              <a:t>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err="1" smtClean="0"/>
              <a:t>n</a:t>
            </a:r>
            <a:r>
              <a:rPr lang="hu-HU" sz="2400" dirty="0" err="1" smtClean="0"/>
              <a:t>log</a:t>
            </a:r>
            <a:r>
              <a:rPr lang="hu-HU" sz="2400" i="1" dirty="0" err="1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923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844824"/>
            <a:ext cx="7427912" cy="410512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b="0" dirty="0" smtClean="0"/>
              <a:t>Ha alkalmazható a </a:t>
            </a:r>
            <a:r>
              <a:rPr lang="hu-HU" dirty="0" smtClean="0"/>
              <a:t>Mester tétel</a:t>
            </a:r>
            <a:r>
              <a:rPr lang="hu-HU" b="0" dirty="0" smtClean="0"/>
              <a:t> használjuk</a:t>
            </a:r>
          </a:p>
          <a:p>
            <a:pPr marL="514350" indent="-514350">
              <a:buAutoNum type="arabicPeriod"/>
            </a:pPr>
            <a:r>
              <a:rPr lang="hu-HU" b="0" dirty="0" smtClean="0"/>
              <a:t>Ha nem akkor </a:t>
            </a:r>
            <a:r>
              <a:rPr lang="hu-HU" dirty="0" smtClean="0"/>
              <a:t>rekurziós fa módszer</a:t>
            </a:r>
            <a:r>
              <a:rPr lang="hu-HU" b="0" dirty="0" smtClean="0"/>
              <a:t>ével sejtsük meg T(n)</a:t>
            </a:r>
            <a:r>
              <a:rPr lang="hu-HU" b="0" dirty="0" err="1" smtClean="0"/>
              <a:t>-t</a:t>
            </a:r>
            <a:endParaRPr lang="hu-HU" b="0" dirty="0" smtClean="0"/>
          </a:p>
          <a:p>
            <a:pPr marL="514350" indent="-514350">
              <a:buAutoNum type="arabicPeriod"/>
            </a:pPr>
            <a:r>
              <a:rPr lang="hu-HU" b="0" dirty="0" smtClean="0"/>
              <a:t>A sejtést bizonyítsuk </a:t>
            </a:r>
            <a:r>
              <a:rPr lang="hu-HU" dirty="0" smtClean="0"/>
              <a:t>helyettesítő módszer</a:t>
            </a:r>
            <a:r>
              <a:rPr lang="hu-HU" b="0" dirty="0" smtClean="0"/>
              <a:t>rel</a:t>
            </a: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Általános megoldások rekurzió feloldására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58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Oszd meg és uralkodj technika</a:t>
            </a:r>
          </a:p>
          <a:p>
            <a:pPr lvl="1"/>
            <a:r>
              <a:rPr lang="hu-HU" b="0" dirty="0" smtClean="0"/>
              <a:t>több </a:t>
            </a:r>
            <a:r>
              <a:rPr lang="hu-HU" b="0" dirty="0" err="1" smtClean="0"/>
              <a:t>diszjunkt</a:t>
            </a:r>
            <a:r>
              <a:rPr lang="hu-HU" b="0" dirty="0" smtClean="0"/>
              <a:t> és hasonló részfeladat rekurzív megoldása</a:t>
            </a:r>
          </a:p>
          <a:p>
            <a:r>
              <a:rPr lang="hu-HU" b="0" dirty="0" smtClean="0"/>
              <a:t>Oszd meg és uralkodj példák: csúcskeresés, bináris keresés és összefésülő rendezés</a:t>
            </a:r>
          </a:p>
          <a:p>
            <a:r>
              <a:rPr lang="hu-HU" b="0" dirty="0" smtClean="0"/>
              <a:t>3 technika rekurzió feloldására</a:t>
            </a:r>
          </a:p>
          <a:p>
            <a:endParaRPr lang="hu-HU" b="0" dirty="0" smtClean="0"/>
          </a:p>
          <a:p>
            <a:endParaRPr lang="hu-HU" b="0" dirty="0" smtClean="0"/>
          </a:p>
          <a:p>
            <a:endParaRPr lang="hu-HU" sz="1800" i="1" dirty="0"/>
          </a:p>
        </p:txBody>
      </p:sp>
    </p:spTree>
    <p:extLst>
      <p:ext uri="{BB962C8B-B14F-4D97-AF65-F5344CB8AC3E}">
        <p14:creationId xmlns:p14="http://schemas.microsoft.com/office/powerpoint/2010/main" val="3388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004048" y="1844824"/>
            <a:ext cx="2952328" cy="30963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2952328" cy="6480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03816" y="5445224"/>
            <a:ext cx="520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több részfeladat</a:t>
            </a:r>
            <a:r>
              <a:rPr lang="hu-HU" sz="2800" b="0" dirty="0" smtClean="0"/>
              <a:t>ra osztjuk …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19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1619672" y="2780928"/>
            <a:ext cx="2952328" cy="24502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103477" y="1533364"/>
            <a:ext cx="2952328" cy="30963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1403648" y="1520788"/>
            <a:ext cx="2952328" cy="6480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03816" y="5445224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0" dirty="0" smtClean="0"/>
              <a:t>megoldjuk a részfeladatokat …</a:t>
            </a:r>
            <a:endParaRPr lang="hu-HU" sz="2800" dirty="0"/>
          </a:p>
        </p:txBody>
      </p:sp>
      <p:pic>
        <p:nvPicPr>
          <p:cNvPr id="8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87" y="1520788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14" y="2805678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09" y="3682000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19" y="2492896"/>
            <a:ext cx="2952328" cy="2450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004047" y="1848933"/>
            <a:ext cx="2952328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2952328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01613" y="51571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0" dirty="0" smtClean="0"/>
              <a:t>majd összevonjuk ezeket a megoldásokat, hogy az eredeti feladatra megoldást adjanak</a:t>
            </a:r>
            <a:endParaRPr lang="hu-HU" sz="2800" dirty="0"/>
          </a:p>
        </p:txBody>
      </p:sp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09" y="2281198"/>
            <a:ext cx="1950048" cy="22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Háromszög 2"/>
          <p:cNvSpPr/>
          <p:nvPr/>
        </p:nvSpPr>
        <p:spPr bwMode="auto">
          <a:xfrm>
            <a:off x="2051720" y="1844824"/>
            <a:ext cx="4392488" cy="3096344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erékszögű háromszög 4"/>
          <p:cNvSpPr/>
          <p:nvPr/>
        </p:nvSpPr>
        <p:spPr bwMode="auto">
          <a:xfrm rot="5400000">
            <a:off x="1601670" y="2294874"/>
            <a:ext cx="3096344" cy="219624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5656" y="5482876"/>
            <a:ext cx="756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0" dirty="0" smtClean="0"/>
              <a:t>… amelyek hasonlóak az eredeti feladathoz …</a:t>
            </a:r>
            <a:endParaRPr lang="hu-HU" sz="2800" dirty="0"/>
          </a:p>
        </p:txBody>
      </p:sp>
      <p:pic>
        <p:nvPicPr>
          <p:cNvPr id="96261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58" y="1340768"/>
            <a:ext cx="4720580" cy="4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2204864"/>
            <a:ext cx="3096344" cy="2736304"/>
          </a:xfrm>
          <a:prstGeom prst="rect">
            <a:avLst/>
          </a:prstGeom>
          <a:solidFill>
            <a:srgbClr val="00206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4716016" y="1844824"/>
            <a:ext cx="3240360" cy="3096344"/>
          </a:xfrm>
          <a:prstGeom prst="rect">
            <a:avLst/>
          </a:prstGeom>
          <a:solidFill>
            <a:srgbClr val="00B0F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3456384" cy="1080120"/>
          </a:xfrm>
          <a:prstGeom prst="rect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56837" y="5229200"/>
            <a:ext cx="4982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több </a:t>
            </a:r>
            <a:r>
              <a:rPr lang="hu-HU" sz="2800" dirty="0" err="1" smtClean="0"/>
              <a:t>diszjunkt</a:t>
            </a:r>
            <a:r>
              <a:rPr lang="hu-HU" sz="2800" dirty="0" smtClean="0"/>
              <a:t> (nem átfedő)</a:t>
            </a:r>
          </a:p>
          <a:p>
            <a:r>
              <a:rPr lang="hu-HU" sz="2800" dirty="0" smtClean="0"/>
              <a:t>részfeladat</a:t>
            </a:r>
            <a:r>
              <a:rPr lang="hu-HU" sz="2800" b="0" dirty="0" smtClean="0"/>
              <a:t>ra osztjuk …</a:t>
            </a:r>
            <a:endParaRPr lang="hu-HU" sz="2800" dirty="0"/>
          </a:p>
        </p:txBody>
      </p:sp>
      <p:pic>
        <p:nvPicPr>
          <p:cNvPr id="7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58" y="1340768"/>
            <a:ext cx="4720580" cy="4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18297</TotalTime>
  <Words>1686</Words>
  <Application>Microsoft Office PowerPoint</Application>
  <PresentationFormat>Diavetítés a képernyőre (4:3 oldalarány)</PresentationFormat>
  <Paragraphs>319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2_Alapértelmezett terv</vt:lpstr>
      <vt:lpstr>Algoritmusok és Adatszerkezetek I.</vt:lpstr>
      <vt:lpstr>PowerPoint bemutató</vt:lpstr>
      <vt:lpstr>oszd-meg-és-uralkodj megközelítés</vt:lpstr>
      <vt:lpstr>Oszd meg és uralkodj</vt:lpstr>
      <vt:lpstr>Oszd meg és uralkodj</vt:lpstr>
      <vt:lpstr>Oszd meg és uralkodj</vt:lpstr>
      <vt:lpstr>Oszd meg és uralkodj</vt:lpstr>
      <vt:lpstr>Oszd meg és uralkodj?</vt:lpstr>
      <vt:lpstr>Oszd meg és uralkodj?</vt:lpstr>
      <vt:lpstr>Oszd meg és uralkodj</vt:lpstr>
      <vt:lpstr>Oszd meg és uralkodj lépései</vt:lpstr>
      <vt:lpstr>Felező csúcskereső algoritmus – egy oszd-meg-és-uralkodj algoritmus </vt:lpstr>
      <vt:lpstr>Felező csúcskereső algoritmus – iteratív implementáció</vt:lpstr>
      <vt:lpstr>Felező csúcskereső algoritmus – rekurzív implementáció</vt:lpstr>
      <vt:lpstr>Felező csúcskereső algoritmus – rekurzív implementáció</vt:lpstr>
      <vt:lpstr>Oszd meg és uralkodj algoritmusok iteratív vs rekurzív implementáció</vt:lpstr>
      <vt:lpstr>Végtelen rekurzió</vt:lpstr>
      <vt:lpstr>Kölcsönös rekurzió</vt:lpstr>
      <vt:lpstr>Felező csúcskereső algoritmus futási ideje</vt:lpstr>
      <vt:lpstr>Rekurzió</vt:lpstr>
      <vt:lpstr>Keresési feladat</vt:lpstr>
      <vt:lpstr>Keresési feladat</vt:lpstr>
      <vt:lpstr>PowerPoint bemutató</vt:lpstr>
      <vt:lpstr>Bináris keresés</vt:lpstr>
      <vt:lpstr>Bináris keresés</vt:lpstr>
      <vt:lpstr>Bináris keresés futásideje</vt:lpstr>
      <vt:lpstr>Rendezési feladat</vt:lpstr>
      <vt:lpstr>Beszúró rendezés</vt:lpstr>
      <vt:lpstr>Összefésülő rendezés</vt:lpstr>
      <vt:lpstr>Összefésülő rendezés</vt:lpstr>
      <vt:lpstr>PowerPoint bemutató</vt:lpstr>
      <vt:lpstr>PowerPoint bemutató</vt:lpstr>
      <vt:lpstr>Algoritmusok helyességének bizonyítására egy módszer</vt:lpstr>
      <vt:lpstr>Összefésül() helyessége</vt:lpstr>
      <vt:lpstr>Összefésül() helyessége</vt:lpstr>
      <vt:lpstr>PowerPoint bemutató</vt:lpstr>
      <vt:lpstr>Általános megoldások rekurzió feloldására</vt:lpstr>
      <vt:lpstr>Helyettesítő módszer</vt:lpstr>
      <vt:lpstr>Összefésülő rendezés futási ideje – Helyettesítő módszer</vt:lpstr>
      <vt:lpstr>Rekurziós fa módszer</vt:lpstr>
      <vt:lpstr>PowerPoint bemutató</vt:lpstr>
      <vt:lpstr>PowerPoint bemutató</vt:lpstr>
      <vt:lpstr>Mester tétel</vt:lpstr>
      <vt:lpstr>Mester tétel példák</vt:lpstr>
      <vt:lpstr>PowerPoint bemutató</vt:lpstr>
      <vt:lpstr>Általános megoldások rekurzió feloldására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153</cp:revision>
  <dcterms:created xsi:type="dcterms:W3CDTF">2013-02-04T20:13:58Z</dcterms:created>
  <dcterms:modified xsi:type="dcterms:W3CDTF">2018-09-17T20:19:00Z</dcterms:modified>
</cp:coreProperties>
</file>