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479" r:id="rId3"/>
    <p:sldId id="480" r:id="rId4"/>
    <p:sldId id="511" r:id="rId5"/>
    <p:sldId id="513" r:id="rId6"/>
    <p:sldId id="484" r:id="rId7"/>
    <p:sldId id="514" r:id="rId8"/>
    <p:sldId id="515" r:id="rId9"/>
    <p:sldId id="519" r:id="rId10"/>
    <p:sldId id="516" r:id="rId11"/>
    <p:sldId id="520" r:id="rId12"/>
    <p:sldId id="521" r:id="rId13"/>
    <p:sldId id="522" r:id="rId14"/>
    <p:sldId id="523" r:id="rId15"/>
    <p:sldId id="526" r:id="rId16"/>
    <p:sldId id="524" r:id="rId17"/>
    <p:sldId id="527" r:id="rId18"/>
    <p:sldId id="525" r:id="rId19"/>
    <p:sldId id="517" r:id="rId20"/>
    <p:sldId id="418" r:id="rId21"/>
    <p:sldId id="528" r:id="rId22"/>
    <p:sldId id="530" r:id="rId23"/>
    <p:sldId id="529" r:id="rId2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9"/>
    <p:restoredTop sz="50000" autoAdjust="0"/>
  </p:normalViewPr>
  <p:slideViewPr>
    <p:cSldViewPr>
      <p:cViewPr>
        <p:scale>
          <a:sx n="75" d="100"/>
          <a:sy n="75" d="100"/>
        </p:scale>
        <p:origin x="-1565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Mohó algoritmusok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51920" y="465313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2018. </a:t>
            </a:r>
            <a:r>
              <a:rPr lang="hu-HU" sz="1800" dirty="0" smtClean="0"/>
              <a:t>szeptember </a:t>
            </a:r>
            <a:r>
              <a:rPr lang="hu-HU" sz="1800" dirty="0" smtClean="0"/>
              <a:t>25.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Mohó algoritmus </a:t>
            </a:r>
            <a:br>
              <a:rPr lang="hu-HU" dirty="0" smtClean="0"/>
            </a:br>
            <a:r>
              <a:rPr lang="hu-HU" dirty="0" smtClean="0"/>
              <a:t>= lokális optimalizálás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b="0" dirty="0" err="1" smtClean="0"/>
              <a:t>Opt</a:t>
            </a:r>
            <a:r>
              <a:rPr lang="hu-HU" sz="2800" b="0" dirty="0" smtClean="0"/>
              <a:t> ha </a:t>
            </a:r>
            <a:r>
              <a:rPr lang="hu-HU" sz="2800" b="0" dirty="0" smtClean="0"/>
              <a:t>a lokális optimum egyben </a:t>
            </a:r>
            <a:r>
              <a:rPr lang="hu-HU" sz="2800" b="0" dirty="0" smtClean="0"/>
              <a:t>globális is</a:t>
            </a:r>
            <a:endParaRPr lang="hu-HU" sz="2800" b="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37893"/>
            <a:ext cx="45529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75" y="2337893"/>
            <a:ext cx="317490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Huffman-kód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Cél: </a:t>
            </a:r>
            <a:r>
              <a:rPr lang="hu-HU" b="0" dirty="0" smtClean="0"/>
              <a:t>egy</a:t>
            </a:r>
            <a:r>
              <a:rPr lang="hu-HU" dirty="0" smtClean="0"/>
              <a:t> </a:t>
            </a:r>
            <a:r>
              <a:rPr lang="hu-HU" b="0" dirty="0" smtClean="0"/>
              <a:t>adatállomány (</a:t>
            </a:r>
            <a:r>
              <a:rPr lang="hu-HU" b="0" dirty="0"/>
              <a:t>karaktersorozat</a:t>
            </a:r>
            <a:r>
              <a:rPr lang="hu-HU" b="0" dirty="0" smtClean="0"/>
              <a:t>) hatékony tömörítése adatvesztés nélkül</a:t>
            </a:r>
          </a:p>
          <a:p>
            <a:pPr marL="0" indent="0">
              <a:buNone/>
            </a:pPr>
            <a:r>
              <a:rPr lang="hu-HU" sz="1400" b="0" dirty="0" smtClean="0"/>
              <a:t>	</a:t>
            </a:r>
          </a:p>
          <a:p>
            <a:pPr marL="0" indent="0">
              <a:buNone/>
            </a:pPr>
            <a:r>
              <a:rPr lang="hu-HU" sz="2000" b="0" dirty="0" smtClean="0"/>
              <a:t>Intuíció: emberi nyelv szavainak kódolása</a:t>
            </a:r>
          </a:p>
          <a:p>
            <a:pPr marL="0" indent="0">
              <a:buNone/>
            </a:pPr>
            <a:r>
              <a:rPr lang="hu-HU" sz="1400" b="0" dirty="0"/>
              <a:t>	</a:t>
            </a:r>
            <a:r>
              <a:rPr lang="hu-HU" sz="1400" b="0" dirty="0" smtClean="0"/>
              <a:t>a	65868724</a:t>
            </a:r>
            <a:endParaRPr lang="hu-HU" sz="1400" b="0" dirty="0"/>
          </a:p>
          <a:p>
            <a:pPr marL="0" indent="0">
              <a:buNone/>
            </a:pPr>
            <a:r>
              <a:rPr lang="hu-HU" sz="1400" b="0" dirty="0" smtClean="0"/>
              <a:t>	az	24383179</a:t>
            </a:r>
            <a:endParaRPr lang="hu-HU" sz="1400" b="0" dirty="0"/>
          </a:p>
          <a:p>
            <a:pPr marL="0" indent="0">
              <a:buNone/>
            </a:pPr>
            <a:r>
              <a:rPr lang="hu-HU" sz="1400" b="0" dirty="0" smtClean="0"/>
              <a:t>	és	19288013</a:t>
            </a:r>
            <a:endParaRPr lang="hu-HU" sz="1400" b="0" dirty="0"/>
          </a:p>
          <a:p>
            <a:pPr marL="0" indent="0">
              <a:buNone/>
            </a:pPr>
            <a:r>
              <a:rPr lang="hu-HU" sz="1400" b="0" dirty="0" smtClean="0"/>
              <a:t>	hogy	11902102</a:t>
            </a:r>
            <a:endParaRPr lang="hu-HU" sz="1400" b="0" dirty="0"/>
          </a:p>
          <a:p>
            <a:pPr marL="0" indent="0">
              <a:buNone/>
            </a:pPr>
            <a:r>
              <a:rPr lang="hu-HU" sz="1400" b="0" dirty="0" smtClean="0"/>
              <a:t>	is	10097022</a:t>
            </a:r>
            <a:endParaRPr lang="hu-HU" sz="1400" b="0" dirty="0"/>
          </a:p>
          <a:p>
            <a:pPr marL="0" indent="0">
              <a:buNone/>
            </a:pPr>
            <a:r>
              <a:rPr lang="hu-HU" sz="1400" b="0" dirty="0" smtClean="0"/>
              <a:t>	nem	9918516</a:t>
            </a:r>
            <a:endParaRPr lang="hu-HU" sz="1400" b="0" dirty="0"/>
          </a:p>
          <a:p>
            <a:pPr marL="0" indent="0">
              <a:buNone/>
            </a:pPr>
            <a:r>
              <a:rPr lang="hu-HU" sz="1400" b="0" dirty="0" smtClean="0"/>
              <a:t>	de	3103363</a:t>
            </a:r>
            <a:endParaRPr lang="hu-HU" sz="1400" b="0" dirty="0"/>
          </a:p>
          <a:p>
            <a:pPr marL="0" indent="0">
              <a:buNone/>
            </a:pPr>
            <a:r>
              <a:rPr lang="hu-HU" sz="1400" b="0" dirty="0" smtClean="0"/>
              <a:t>	…</a:t>
            </a:r>
          </a:p>
          <a:p>
            <a:pPr marL="0" indent="0">
              <a:buNone/>
            </a:pPr>
            <a:r>
              <a:rPr lang="hu-HU" sz="1400" b="0" dirty="0" smtClean="0"/>
              <a:t>	</a:t>
            </a:r>
            <a:r>
              <a:rPr lang="hu-HU" sz="1400" b="0" dirty="0" err="1" smtClean="0"/>
              <a:t>alacsonyabbrendûségi</a:t>
            </a:r>
            <a:r>
              <a:rPr lang="hu-HU" sz="1400" b="0" dirty="0"/>
              <a:t>	</a:t>
            </a:r>
            <a:r>
              <a:rPr lang="hu-HU" sz="1400" b="0" dirty="0" smtClean="0"/>
              <a:t>	10</a:t>
            </a:r>
          </a:p>
          <a:p>
            <a:pPr marL="0" indent="0">
              <a:buNone/>
            </a:pPr>
            <a:r>
              <a:rPr lang="hu-HU" sz="1400" b="0" dirty="0" smtClean="0"/>
              <a:t>	beleegyezéseddel		10</a:t>
            </a:r>
          </a:p>
          <a:p>
            <a:pPr marL="0" indent="0">
              <a:buNone/>
            </a:pPr>
            <a:r>
              <a:rPr lang="hu-HU" sz="1400" b="0" dirty="0" smtClean="0"/>
              <a:t>	megszentségtelenítésének	10</a:t>
            </a:r>
            <a:endParaRPr lang="hu-HU" sz="1400" b="0" dirty="0"/>
          </a:p>
        </p:txBody>
      </p:sp>
    </p:spTree>
    <p:extLst>
      <p:ext uri="{BB962C8B-B14F-4D97-AF65-F5344CB8AC3E}">
        <p14:creationId xmlns:p14="http://schemas.microsoft.com/office/powerpoint/2010/main" val="9268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Huffman-kód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885112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Bináris karakterábrázolási lehetőségek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b="0" dirty="0" smtClean="0"/>
              <a:t>fix </a:t>
            </a:r>
            <a:r>
              <a:rPr lang="hu-HU" b="0" dirty="0" smtClean="0"/>
              <a:t>hosszú kód </a:t>
            </a:r>
            <a:r>
              <a:rPr lang="hu-HU" sz="2000" b="0" dirty="0" smtClean="0"/>
              <a:t>(300K bit)</a:t>
            </a:r>
            <a:endParaRPr lang="hu-HU" sz="2800" b="0" dirty="0" smtClean="0"/>
          </a:p>
          <a:p>
            <a:r>
              <a:rPr lang="hu-HU" b="0" dirty="0" err="1" smtClean="0"/>
              <a:t>Huffman-kód</a:t>
            </a:r>
            <a:r>
              <a:rPr lang="hu-HU" b="0" dirty="0" smtClean="0"/>
              <a:t>: változó hosszú kód </a:t>
            </a:r>
            <a:r>
              <a:rPr lang="hu-HU" sz="2000" b="0" dirty="0" smtClean="0"/>
              <a:t>(224K bit)</a:t>
            </a:r>
            <a:endParaRPr lang="hu-HU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8292983" cy="21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Prefix-kód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egyik kód sem kezdőszelete egyik másik kódnak sem</a:t>
            </a:r>
          </a:p>
          <a:p>
            <a:r>
              <a:rPr lang="hu-HU" b="0" dirty="0"/>
              <a:t>b</a:t>
            </a:r>
            <a:r>
              <a:rPr lang="hu-HU" b="0" dirty="0" smtClean="0"/>
              <a:t>izonyítható, hogy </a:t>
            </a:r>
            <a:r>
              <a:rPr lang="hu-HU" b="0" dirty="0" err="1" smtClean="0"/>
              <a:t>prefix-kóddal</a:t>
            </a:r>
            <a:r>
              <a:rPr lang="hu-HU" b="0" dirty="0" smtClean="0"/>
              <a:t> adható optimális tömörítés</a:t>
            </a:r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/>
              <a:t> </a:t>
            </a:r>
            <a:r>
              <a:rPr lang="hu-HU" b="0" dirty="0" smtClean="0"/>
              <a:t>     </a:t>
            </a:r>
          </a:p>
          <a:p>
            <a:pPr marL="0" indent="0">
              <a:buNone/>
            </a:pPr>
            <a:r>
              <a:rPr lang="hu-HU" b="0" dirty="0"/>
              <a:t>	</a:t>
            </a:r>
            <a:r>
              <a:rPr lang="hu-HU" b="0" dirty="0" smtClean="0"/>
              <a:t>0101100			001011101</a:t>
            </a:r>
          </a:p>
          <a:p>
            <a:pPr marL="0" indent="0">
              <a:buNone/>
            </a:pPr>
            <a:r>
              <a:rPr lang="hu-HU" b="0" dirty="0"/>
              <a:t>	</a:t>
            </a:r>
            <a:r>
              <a:rPr lang="hu-HU" b="0" dirty="0" smtClean="0"/>
              <a:t>ab     c			</a:t>
            </a:r>
            <a:r>
              <a:rPr lang="hu-HU" b="0" dirty="0" err="1" smtClean="0"/>
              <a:t>aab</a:t>
            </a:r>
            <a:r>
              <a:rPr lang="hu-HU" b="0" dirty="0" smtClean="0"/>
              <a:t>    e</a:t>
            </a:r>
            <a:endParaRPr lang="hu-HU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1"/>
          <a:stretch/>
        </p:blipFill>
        <p:spPr bwMode="auto">
          <a:xfrm>
            <a:off x="1619672" y="3643544"/>
            <a:ext cx="7258050" cy="6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8"/>
          <a:stretch/>
        </p:blipFill>
        <p:spPr bwMode="auto">
          <a:xfrm>
            <a:off x="1619672" y="4340098"/>
            <a:ext cx="7258050" cy="6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prefix-kód</a:t>
            </a:r>
            <a:r>
              <a:rPr lang="hu-HU" dirty="0" smtClean="0"/>
              <a:t> fája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teljes </a:t>
            </a:r>
            <a:r>
              <a:rPr lang="hu-HU" i="1" dirty="0"/>
              <a:t>bináris </a:t>
            </a:r>
            <a:r>
              <a:rPr lang="hu-HU" i="1" dirty="0" smtClean="0"/>
              <a:t>fa</a:t>
            </a:r>
            <a:r>
              <a:rPr lang="hu-HU" b="0" dirty="0" smtClean="0"/>
              <a:t>: minden </a:t>
            </a:r>
            <a:r>
              <a:rPr lang="hu-HU" b="0" dirty="0"/>
              <a:t>nem levél csúcsnak két gyereke </a:t>
            </a:r>
            <a:r>
              <a:rPr lang="hu-HU" b="0" dirty="0" smtClean="0"/>
              <a:t>van</a:t>
            </a:r>
          </a:p>
          <a:p>
            <a:pPr marL="0" indent="0">
              <a:buNone/>
            </a:pPr>
            <a:r>
              <a:rPr lang="hu-HU" b="0" dirty="0" smtClean="0"/>
              <a:t>T fa </a:t>
            </a:r>
            <a:r>
              <a:rPr lang="hu-HU" i="1" dirty="0" smtClean="0"/>
              <a:t>költsége:</a:t>
            </a:r>
            <a:r>
              <a:rPr lang="hu-HU" b="0" dirty="0" smtClean="0"/>
              <a:t> 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58"/>
            <a:ext cx="9098120" cy="34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68239"/>
            <a:ext cx="1872208" cy="68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Huffman</a:t>
            </a:r>
            <a:r>
              <a:rPr lang="hu-HU" dirty="0" smtClean="0"/>
              <a:t> kódolás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916832"/>
            <a:ext cx="7427912" cy="4033118"/>
          </a:xfrm>
        </p:spPr>
        <p:txBody>
          <a:bodyPr/>
          <a:lstStyle/>
          <a:p>
            <a:r>
              <a:rPr lang="hu-HU" dirty="0" smtClean="0"/>
              <a:t>Bemenet: </a:t>
            </a:r>
            <a:r>
              <a:rPr lang="hu-HU" b="0" dirty="0" smtClean="0"/>
              <a:t>C </a:t>
            </a:r>
            <a:r>
              <a:rPr lang="hu-HU" b="0" dirty="0" err="1" smtClean="0"/>
              <a:t>abécé</a:t>
            </a:r>
            <a:r>
              <a:rPr lang="hu-HU" b="0" dirty="0" smtClean="0"/>
              <a:t> és f(c) gyakoriságok</a:t>
            </a:r>
          </a:p>
          <a:p>
            <a:endParaRPr lang="hu-HU" dirty="0" smtClean="0"/>
          </a:p>
          <a:p>
            <a:r>
              <a:rPr lang="hu-HU" dirty="0" smtClean="0"/>
              <a:t>Kimenet</a:t>
            </a:r>
            <a:r>
              <a:rPr lang="hu-HU" b="0" dirty="0" smtClean="0"/>
              <a:t>: minimális költségű </a:t>
            </a:r>
            <a:r>
              <a:rPr lang="hu-HU" b="0" dirty="0" err="1" smtClean="0"/>
              <a:t>prefix-fa</a:t>
            </a:r>
            <a:endParaRPr lang="hu-HU" b="0" dirty="0" smtClean="0"/>
          </a:p>
          <a:p>
            <a:pPr marL="0" indent="0">
              <a:buNone/>
            </a:pPr>
            <a:r>
              <a:rPr lang="hu-HU" sz="2400" b="0" dirty="0" smtClean="0"/>
              <a:t>  (</a:t>
            </a:r>
            <a:r>
              <a:rPr lang="hu-HU" sz="2400" b="0" i="1" dirty="0"/>
              <a:t>teljes bináris </a:t>
            </a:r>
            <a:r>
              <a:rPr lang="hu-HU" sz="2400" b="0" i="1" dirty="0" smtClean="0"/>
              <a:t>fa</a:t>
            </a:r>
            <a:r>
              <a:rPr lang="hu-HU" sz="2400" b="0" dirty="0" smtClean="0"/>
              <a:t>, azaz</a:t>
            </a:r>
            <a:r>
              <a:rPr lang="hu-HU" sz="2400" b="0" i="1" dirty="0" smtClean="0"/>
              <a:t> </a:t>
            </a:r>
            <a:r>
              <a:rPr lang="hu-HU" sz="2400" b="0" dirty="0" smtClean="0"/>
              <a:t>|C| levél és |C|-1 belső csúcs)</a:t>
            </a: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5028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Huffman</a:t>
            </a:r>
            <a:r>
              <a:rPr lang="hu-HU" dirty="0" err="1"/>
              <a:t>-</a:t>
            </a:r>
            <a:r>
              <a:rPr lang="hu-HU" dirty="0" err="1" smtClean="0"/>
              <a:t>algoritmus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5827451" cy="4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 bwMode="auto">
          <a:xfrm flipH="1" flipV="1">
            <a:off x="4644008" y="5301208"/>
            <a:ext cx="115212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gyenes összekötő nyíllal 7"/>
          <p:cNvCxnSpPr/>
          <p:nvPr/>
        </p:nvCxnSpPr>
        <p:spPr bwMode="auto">
          <a:xfrm flipH="1" flipV="1">
            <a:off x="5796136" y="4725144"/>
            <a:ext cx="208879" cy="542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zövegdoboz 9"/>
          <p:cNvSpPr txBox="1"/>
          <p:nvPr/>
        </p:nvSpPr>
        <p:spPr>
          <a:xfrm>
            <a:off x="5796136" y="530120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O</a:t>
            </a:r>
            <a:r>
              <a:rPr lang="hu-HU" sz="2000" dirty="0" smtClean="0"/>
              <a:t>(log </a:t>
            </a:r>
            <a:r>
              <a:rPr lang="hu-HU" sz="2000" i="1" dirty="0" smtClean="0"/>
              <a:t>n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44008" y="2060848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Futásidő:</a:t>
            </a:r>
            <a:r>
              <a:rPr lang="hu-HU" sz="2000" i="1" dirty="0" smtClean="0"/>
              <a:t> O</a:t>
            </a:r>
            <a:r>
              <a:rPr lang="hu-HU" sz="2000" dirty="0" smtClean="0"/>
              <a:t>(</a:t>
            </a:r>
            <a:r>
              <a:rPr lang="hu-HU" sz="2000" i="1" dirty="0" smtClean="0"/>
              <a:t>n</a:t>
            </a:r>
            <a:r>
              <a:rPr lang="hu-HU" sz="2000" dirty="0" smtClean="0"/>
              <a:t> log </a:t>
            </a:r>
            <a:r>
              <a:rPr lang="hu-HU" sz="2000" i="1" dirty="0" smtClean="0"/>
              <a:t>n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471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Huffman</a:t>
            </a:r>
            <a:r>
              <a:rPr lang="hu-HU" dirty="0" smtClean="0"/>
              <a:t>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4991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9815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21" y="2092052"/>
            <a:ext cx="51339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014538"/>
            <a:ext cx="6391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717749"/>
            <a:ext cx="51625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98" y="1406252"/>
            <a:ext cx="4591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Huffman-algoritmus</a:t>
            </a:r>
            <a:r>
              <a:rPr lang="hu-HU" dirty="0" smtClean="0"/>
              <a:t> helyessége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biztonságos:</a:t>
            </a:r>
            <a:endParaRPr lang="hu-HU" b="0" dirty="0" smtClean="0"/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endParaRPr lang="hu-HU" sz="2000" b="0" dirty="0" smtClean="0"/>
          </a:p>
          <a:p>
            <a:pPr marL="0" indent="0">
              <a:buNone/>
            </a:pPr>
            <a:r>
              <a:rPr lang="hu-HU" b="0" dirty="0" smtClean="0"/>
              <a:t>optimális részstruktúrák:</a:t>
            </a:r>
            <a:endParaRPr lang="hu-HU" b="0" dirty="0"/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5" y="2204864"/>
            <a:ext cx="926711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" y="4213192"/>
            <a:ext cx="9082318" cy="267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+1 gyakorlati megjegyzés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/>
              <a:t>Gyakran </a:t>
            </a:r>
            <a:r>
              <a:rPr lang="hu-HU" b="0" dirty="0" smtClean="0"/>
              <a:t>a </a:t>
            </a:r>
            <a:r>
              <a:rPr lang="hu-HU" b="0" dirty="0"/>
              <a:t>bemeneti adatokat alkalmasan </a:t>
            </a:r>
            <a:r>
              <a:rPr lang="hu-HU" b="0" dirty="0" err="1" smtClean="0"/>
              <a:t>előfeldolgozva</a:t>
            </a:r>
            <a:r>
              <a:rPr lang="hu-HU" b="0" dirty="0" smtClean="0"/>
              <a:t> a mohó választás biztonságos, </a:t>
            </a:r>
            <a:r>
              <a:rPr lang="hu-HU" b="0" dirty="0"/>
              <a:t>és ezáltal hatékony algoritmust kapunk.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70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4537248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Adott egy hátizsák </a:t>
            </a:r>
            <a:r>
              <a:rPr lang="hu-HU" dirty="0" smtClean="0"/>
              <a:t>kapacitás</a:t>
            </a:r>
            <a:r>
              <a:rPr lang="hu-HU" b="0" dirty="0" smtClean="0"/>
              <a:t>a és </a:t>
            </a:r>
            <a:r>
              <a:rPr lang="hu-HU" b="0" i="1" dirty="0" smtClean="0"/>
              <a:t>n</a:t>
            </a:r>
            <a:r>
              <a:rPr lang="hu-HU" b="0" dirty="0" smtClean="0"/>
              <a:t> tárgy, mindegyik </a:t>
            </a:r>
            <a:r>
              <a:rPr lang="hu-HU" dirty="0" smtClean="0"/>
              <a:t>érték</a:t>
            </a:r>
            <a:r>
              <a:rPr lang="hu-HU" b="0" dirty="0" smtClean="0"/>
              <a:t>kel és </a:t>
            </a:r>
            <a:r>
              <a:rPr lang="hu-HU" dirty="0" smtClean="0"/>
              <a:t>súlly</a:t>
            </a:r>
            <a:r>
              <a:rPr lang="hu-HU" b="0" dirty="0" smtClean="0"/>
              <a:t>al megadva. Mekkora a </a:t>
            </a:r>
            <a:r>
              <a:rPr lang="hu-HU" dirty="0" smtClean="0"/>
              <a:t>legnagyobb összérték</a:t>
            </a:r>
            <a:r>
              <a:rPr lang="hu-HU" b="0" dirty="0" smtClean="0"/>
              <a:t> amit a hátizsákba tehetünk?</a:t>
            </a:r>
            <a:endParaRPr lang="hu-HU" b="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Hátizsák probléma</a:t>
            </a:r>
            <a:endParaRPr lang="hu-HU" dirty="0"/>
          </a:p>
        </p:txBody>
      </p:sp>
      <p:pic>
        <p:nvPicPr>
          <p:cNvPr id="1026" name="Picture 2" descr="https://upload.wikimedia.org/wikipedia/commons/thumb/f/fd/Knapsack.svg/250px-Knapsa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22" y="1415615"/>
            <a:ext cx="3533378" cy="30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56" y="5157191"/>
            <a:ext cx="2428756" cy="1725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157191"/>
            <a:ext cx="2457624" cy="17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772816"/>
            <a:ext cx="7139136" cy="4349750"/>
          </a:xfrm>
        </p:spPr>
        <p:txBody>
          <a:bodyPr/>
          <a:lstStyle/>
          <a:p>
            <a:r>
              <a:rPr lang="hu-HU" b="0" dirty="0" smtClean="0"/>
              <a:t>Mohó algoritmus is optimalizálási feladatokra alkalmazható és részfeladatokra bont</a:t>
            </a:r>
          </a:p>
          <a:p>
            <a:r>
              <a:rPr lang="hu-HU" b="0" dirty="0" smtClean="0"/>
              <a:t>Akkor érdemes használni ha</a:t>
            </a:r>
          </a:p>
          <a:p>
            <a:pPr lvl="1"/>
            <a:r>
              <a:rPr lang="hu-HU" b="0" dirty="0" smtClean="0"/>
              <a:t>egyetlen részfeladatból számítható az optimális megoldás</a:t>
            </a:r>
            <a:endParaRPr lang="hu-HU" b="0" dirty="0"/>
          </a:p>
          <a:p>
            <a:r>
              <a:rPr lang="hu-HU" b="0" dirty="0" smtClean="0"/>
              <a:t>töredékes hátizsák és </a:t>
            </a:r>
            <a:r>
              <a:rPr lang="hu-HU" b="0" dirty="0" err="1" smtClean="0"/>
              <a:t>Huffman-kódolás</a:t>
            </a:r>
            <a:endParaRPr lang="hu-HU" b="0" dirty="0" smtClean="0"/>
          </a:p>
          <a:p>
            <a:endParaRPr lang="hu-HU" b="0" dirty="0" smtClean="0"/>
          </a:p>
          <a:p>
            <a:endParaRPr lang="hu-HU" sz="1800" i="1" dirty="0"/>
          </a:p>
        </p:txBody>
      </p:sp>
    </p:spTree>
    <p:extLst>
      <p:ext uri="{BB962C8B-B14F-4D97-AF65-F5344CB8AC3E}">
        <p14:creationId xmlns:p14="http://schemas.microsoft.com/office/powerpoint/2010/main" val="3388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Részfeladatokra bontási technikák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6392" y="1916832"/>
            <a:ext cx="7777608" cy="4349750"/>
          </a:xfrm>
        </p:spPr>
        <p:txBody>
          <a:bodyPr/>
          <a:lstStyle/>
          <a:p>
            <a:r>
              <a:rPr lang="hu-HU" b="0" dirty="0" err="1" smtClean="0"/>
              <a:t>Oszd-meg-és-uralkodj</a:t>
            </a:r>
            <a:r>
              <a:rPr lang="hu-HU" b="0" dirty="0" smtClean="0"/>
              <a:t>:</a:t>
            </a:r>
          </a:p>
          <a:p>
            <a:pPr lvl="1"/>
            <a:r>
              <a:rPr lang="hu-HU" b="0" dirty="0" smtClean="0"/>
              <a:t>nem </a:t>
            </a:r>
            <a:r>
              <a:rPr lang="hu-HU" b="0" dirty="0" smtClean="0"/>
              <a:t>független részfeladatok</a:t>
            </a:r>
            <a:endParaRPr lang="hu-HU" b="0" dirty="0" smtClean="0"/>
          </a:p>
          <a:p>
            <a:r>
              <a:rPr lang="hu-HU" b="0" dirty="0" smtClean="0"/>
              <a:t>Dinamikus Programozás:</a:t>
            </a:r>
          </a:p>
          <a:p>
            <a:pPr lvl="1"/>
            <a:r>
              <a:rPr lang="hu-HU" b="0" dirty="0" smtClean="0"/>
              <a:t>ismétlődő részfeladatok</a:t>
            </a:r>
          </a:p>
          <a:p>
            <a:pPr lvl="1"/>
            <a:r>
              <a:rPr lang="hu-HU" b="0" dirty="0" smtClean="0"/>
              <a:t>tipikusan </a:t>
            </a:r>
            <a:r>
              <a:rPr lang="hu-HU" b="0" dirty="0" smtClean="0"/>
              <a:t>optimalizálási </a:t>
            </a:r>
            <a:r>
              <a:rPr lang="hu-HU" b="0" dirty="0" smtClean="0"/>
              <a:t>feladatok</a:t>
            </a:r>
          </a:p>
          <a:p>
            <a:r>
              <a:rPr lang="hu-HU" b="0" dirty="0" smtClean="0"/>
              <a:t>Mohó </a:t>
            </a:r>
            <a:r>
              <a:rPr lang="hu-HU" b="0" dirty="0" smtClean="0"/>
              <a:t>algoritmusok:</a:t>
            </a:r>
          </a:p>
          <a:p>
            <a:pPr lvl="1"/>
            <a:r>
              <a:rPr lang="hu-HU" b="0" dirty="0" smtClean="0"/>
              <a:t>ha adható </a:t>
            </a:r>
            <a:r>
              <a:rPr lang="hu-HU" b="0" dirty="0" smtClean="0"/>
              <a:t>mohó stratégia az </a:t>
            </a:r>
            <a:r>
              <a:rPr lang="hu-HU" b="0" dirty="0" err="1" smtClean="0"/>
              <a:t>opt</a:t>
            </a:r>
            <a:r>
              <a:rPr lang="hu-HU" b="0" dirty="0" smtClean="0"/>
              <a:t> feladatra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26731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060568"/>
              </p:ext>
            </p:extLst>
          </p:nvPr>
        </p:nvGraphicFramePr>
        <p:xfrm>
          <a:off x="1115616" y="1841044"/>
          <a:ext cx="7427912" cy="329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1584176"/>
                <a:gridCol w="1584176"/>
                <a:gridCol w="1595264"/>
              </a:tblGrid>
              <a:tr h="846525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Oszd-meg-</a:t>
                      </a:r>
                      <a:endParaRPr lang="hu-HU" dirty="0" smtClean="0"/>
                    </a:p>
                    <a:p>
                      <a:pPr algn="ctr"/>
                      <a:r>
                        <a:rPr lang="hu-HU" dirty="0" err="1" smtClean="0"/>
                        <a:t>es-uralkodj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Dinamikus Programozás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Mohó</a:t>
                      </a:r>
                      <a:endParaRPr lang="hu-HU" dirty="0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bármi</a:t>
                      </a:r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optimalizálás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hu-HU" dirty="0" smtClean="0"/>
                        <a:t>részfeladatok száma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1&lt;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1&lt;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hu-HU" dirty="0" smtClean="0"/>
                        <a:t>független részfeladatok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hu-HU" dirty="0" smtClean="0"/>
                        <a:t>top-down </a:t>
                      </a:r>
                      <a:r>
                        <a:rPr lang="hu-HU" dirty="0" err="1" smtClean="0"/>
                        <a:t>vs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bottom-up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↓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↓</a:t>
                      </a:r>
                      <a:endParaRPr lang="hu-HU" dirty="0"/>
                    </a:p>
                  </a:txBody>
                  <a:tcPr/>
                </a:tc>
              </a:tr>
              <a:tr h="490447">
                <a:tc>
                  <a:txBody>
                    <a:bodyPr/>
                    <a:lstStyle/>
                    <a:p>
                      <a:r>
                        <a:rPr lang="hu-HU" dirty="0" smtClean="0"/>
                        <a:t>futásidő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&gt;&gt;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Részfeladatokra bontási technikák</a:t>
            </a:r>
            <a:endParaRPr lang="hu-HU" dirty="0"/>
          </a:p>
        </p:txBody>
      </p:sp>
      <p:pic>
        <p:nvPicPr>
          <p:cNvPr id="6" name="Picture 3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8102"/>
            <a:ext cx="360040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8102"/>
            <a:ext cx="360040" cy="4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8102"/>
            <a:ext cx="502808" cy="4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Mindhárom technika esetén lehet </a:t>
            </a:r>
            <a:endParaRPr lang="hu-HU" b="0" dirty="0" smtClean="0"/>
          </a:p>
          <a:p>
            <a:pPr lvl="1"/>
            <a:r>
              <a:rPr lang="hu-HU" i="1" dirty="0" smtClean="0"/>
              <a:t>rekurzív</a:t>
            </a:r>
            <a:r>
              <a:rPr lang="hu-HU" b="0" dirty="0" smtClean="0"/>
              <a:t> </a:t>
            </a:r>
            <a:r>
              <a:rPr lang="hu-HU" b="0" dirty="0" smtClean="0"/>
              <a:t>és </a:t>
            </a:r>
            <a:r>
              <a:rPr lang="hu-HU" i="1" dirty="0" smtClean="0"/>
              <a:t>iteratív</a:t>
            </a:r>
            <a:r>
              <a:rPr lang="hu-HU" b="0" dirty="0" smtClean="0"/>
              <a:t> implementációt is adni</a:t>
            </a:r>
          </a:p>
          <a:p>
            <a:pPr lvl="1"/>
            <a:r>
              <a:rPr lang="hu-HU" b="0" dirty="0" smtClean="0"/>
              <a:t>rekurzív </a:t>
            </a:r>
            <a:r>
              <a:rPr lang="hu-HU" b="0" dirty="0" smtClean="0"/>
              <a:t>összefüggéssel adott futásidőket fel tudjuk </a:t>
            </a:r>
            <a:r>
              <a:rPr lang="hu-HU" b="0" dirty="0" smtClean="0"/>
              <a:t>oldani</a:t>
            </a:r>
          </a:p>
          <a:p>
            <a:endParaRPr lang="hu-HU" b="0" dirty="0" smtClean="0"/>
          </a:p>
          <a:p>
            <a:r>
              <a:rPr lang="hu-HU" b="0" dirty="0" smtClean="0"/>
              <a:t>Helyesség </a:t>
            </a:r>
            <a:r>
              <a:rPr lang="hu-HU" b="0" dirty="0"/>
              <a:t>igazolás speciális technikákat igényel</a:t>
            </a:r>
          </a:p>
          <a:p>
            <a:endParaRPr lang="hu-HU" b="0" dirty="0" smtClean="0"/>
          </a:p>
          <a:p>
            <a:pPr marL="457200" lvl="1" indent="0">
              <a:buNone/>
            </a:pPr>
            <a:endParaRPr lang="hu-HU" b="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259632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Részfeladatokra bontási technikák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9441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Töredékes hátizsák probléma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err="1" smtClean="0"/>
              <a:t>Tfh</a:t>
            </a:r>
            <a:r>
              <a:rPr lang="hu-HU" b="0" dirty="0" smtClean="0"/>
              <a:t>.</a:t>
            </a:r>
            <a:r>
              <a:rPr lang="hu-HU" dirty="0" smtClean="0"/>
              <a:t> a tárgyak </a:t>
            </a:r>
            <a:r>
              <a:rPr lang="hu-HU" dirty="0" err="1" smtClean="0"/>
              <a:t>feldarabolhatóak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1691680" y="242320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2800" b="1" dirty="0"/>
              <a:t>Bemenet</a:t>
            </a:r>
            <a:r>
              <a:rPr lang="hu-HU" sz="2800" dirty="0"/>
              <a:t>:</a:t>
            </a:r>
          </a:p>
          <a:p>
            <a:r>
              <a:rPr lang="hu-HU" sz="2800" dirty="0"/>
              <a:t>hátizsák S kapacitása</a:t>
            </a:r>
          </a:p>
          <a:p>
            <a:r>
              <a:rPr lang="hu-HU" sz="2800" dirty="0"/>
              <a:t>n tárgy, amelyek súlyát S</a:t>
            </a:r>
            <a:r>
              <a:rPr lang="hu-HU" sz="2800" baseline="-25000" dirty="0"/>
              <a:t>1</a:t>
            </a:r>
            <a:r>
              <a:rPr lang="hu-HU" sz="2800" dirty="0"/>
              <a:t>,…,</a:t>
            </a:r>
            <a:r>
              <a:rPr lang="hu-HU" sz="2800" dirty="0" err="1"/>
              <a:t>S</a:t>
            </a:r>
            <a:r>
              <a:rPr lang="hu-HU" sz="2800" baseline="-25000" dirty="0" err="1"/>
              <a:t>n</a:t>
            </a:r>
            <a:r>
              <a:rPr lang="hu-HU" sz="2800" dirty="0"/>
              <a:t> ill. értékét E</a:t>
            </a:r>
            <a:r>
              <a:rPr lang="hu-HU" sz="2800" baseline="-25000" dirty="0"/>
              <a:t>1</a:t>
            </a:r>
            <a:r>
              <a:rPr lang="hu-HU" sz="2800" dirty="0"/>
              <a:t>,…,E</a:t>
            </a:r>
            <a:r>
              <a:rPr lang="hu-HU" sz="2800" baseline="-25000" dirty="0"/>
              <a:t>n  </a:t>
            </a:r>
            <a:r>
              <a:rPr lang="hu-HU" sz="2800" dirty="0"/>
              <a:t>jelöli</a:t>
            </a:r>
          </a:p>
          <a:p>
            <a:pPr marL="0" indent="0">
              <a:buNone/>
            </a:pPr>
            <a:r>
              <a:rPr lang="hu-HU" sz="2800" b="1" dirty="0"/>
              <a:t>Kimenet</a:t>
            </a:r>
            <a:r>
              <a:rPr lang="hu-HU" sz="2800" dirty="0"/>
              <a:t>:</a:t>
            </a:r>
          </a:p>
          <a:p>
            <a:pPr marL="0" indent="0">
              <a:buNone/>
            </a:pPr>
            <a:r>
              <a:rPr lang="hu-HU" sz="2800" dirty="0" smtClean="0"/>
              <a:t>Minden tárgyból </a:t>
            </a:r>
            <a:r>
              <a:rPr lang="hu-HU" sz="2800" dirty="0" smtClean="0"/>
              <a:t>1db </a:t>
            </a:r>
            <a:r>
              <a:rPr lang="hu-HU" sz="2800" dirty="0" smtClean="0"/>
              <a:t>áll rendelkezésre, de az darabolható. Mi </a:t>
            </a:r>
            <a:r>
              <a:rPr lang="hu-HU" sz="2800" dirty="0"/>
              <a:t>a legnagyobb ∑E ami S kapacitásba </a:t>
            </a:r>
            <a:r>
              <a:rPr lang="hu-HU" sz="2800" dirty="0" smtClean="0"/>
              <a:t>belefér?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35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411288" y="4270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smtClean="0"/>
              <a:t>Töredékes hátizsák probléma</a:t>
            </a:r>
            <a:endParaRPr lang="hu-H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06546"/>
            <a:ext cx="4464496" cy="391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988840"/>
            <a:ext cx="2016224" cy="38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411288" y="4270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ismétlés nélküli </a:t>
            </a:r>
            <a:r>
              <a:rPr lang="hu-HU" kern="0" dirty="0" smtClean="0"/>
              <a:t>hátizsák </a:t>
            </a:r>
            <a:r>
              <a:rPr lang="hu-HU" kern="0" dirty="0" smtClean="0"/>
              <a:t>probléma esetén</a:t>
            </a:r>
            <a:endParaRPr lang="hu-HU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06546"/>
            <a:ext cx="4464496" cy="3917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396" y="1988840"/>
            <a:ext cx="45610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r>
              <a:rPr lang="hu-HU" dirty="0" smtClean="0"/>
              <a:t>Részfeladatra bontás</a:t>
            </a:r>
          </a:p>
          <a:p>
            <a:r>
              <a:rPr lang="hu-HU" dirty="0" smtClean="0"/>
              <a:t>Optimalizálás</a:t>
            </a:r>
          </a:p>
          <a:p>
            <a:pPr marL="0" indent="0">
              <a:buNone/>
            </a:pPr>
            <a:r>
              <a:rPr lang="hu-HU" b="0" dirty="0"/>
              <a:t>A </a:t>
            </a:r>
            <a:r>
              <a:rPr lang="hu-HU" i="1" dirty="0"/>
              <a:t>mohó algoritmus </a:t>
            </a:r>
            <a:r>
              <a:rPr lang="hu-HU" b="0" dirty="0"/>
              <a:t>mindig az adott lépésben optimálisnak látszó választást teszi</a:t>
            </a:r>
            <a:r>
              <a:rPr lang="hu-HU" b="0" dirty="0" smtClean="0"/>
              <a:t>.</a:t>
            </a:r>
          </a:p>
          <a:p>
            <a:pPr marL="0" indent="0">
              <a:buNone/>
            </a:pPr>
            <a:r>
              <a:rPr lang="hu-HU" b="0" dirty="0" smtClean="0"/>
              <a:t>Nem minden problémára adható mohó megoldás!</a:t>
            </a:r>
          </a:p>
          <a:p>
            <a:pPr marL="0" indent="0">
              <a:buNone/>
            </a:pPr>
            <a:r>
              <a:rPr lang="hu-HU" sz="2400" b="0" dirty="0" smtClean="0"/>
              <a:t>De ha létezik mohó megoldás az nagyon hatékony</a:t>
            </a:r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smtClean="0"/>
              <a:t>Mohó algoritmus</a:t>
            </a:r>
            <a:endParaRPr lang="hu-HU" sz="4000" kern="0" dirty="0" smtClean="0"/>
          </a:p>
        </p:txBody>
      </p:sp>
    </p:spTree>
    <p:extLst>
      <p:ext uri="{BB962C8B-B14F-4D97-AF65-F5344CB8AC3E}">
        <p14:creationId xmlns:p14="http://schemas.microsoft.com/office/powerpoint/2010/main" val="38359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Mohó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700808"/>
            <a:ext cx="7427912" cy="4249142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Részproblémára bontáskor az a cél, </a:t>
            </a:r>
            <a:r>
              <a:rPr lang="hu-HU" b="0" dirty="0"/>
              <a:t>hogy a mohó </a:t>
            </a:r>
            <a:r>
              <a:rPr lang="hu-HU" b="0" dirty="0" smtClean="0"/>
              <a:t>választás </a:t>
            </a:r>
            <a:r>
              <a:rPr lang="hu-HU" b="0" i="1" dirty="0" smtClean="0"/>
              <a:t>egyetlen</a:t>
            </a:r>
            <a:r>
              <a:rPr lang="hu-HU" b="0" dirty="0" smtClean="0"/>
              <a:t> </a:t>
            </a:r>
            <a:r>
              <a:rPr lang="hu-HU" b="0" dirty="0"/>
              <a:t>részproblémát eredményezzen, amelynek optimális </a:t>
            </a:r>
            <a:r>
              <a:rPr lang="hu-HU" b="0" dirty="0" smtClean="0"/>
              <a:t>megoldásából következik az eredeti probléma optimális megoldása.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50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9912" y="116632"/>
            <a:ext cx="8388424" cy="1143000"/>
          </a:xfrm>
        </p:spPr>
        <p:txBody>
          <a:bodyPr/>
          <a:lstStyle/>
          <a:p>
            <a:r>
              <a:rPr lang="hu-HU" dirty="0" smtClean="0"/>
              <a:t>Mohó </a:t>
            </a:r>
            <a:r>
              <a:rPr lang="hu-HU" dirty="0" smtClean="0"/>
              <a:t>algoritmusok helyessége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412776"/>
            <a:ext cx="69231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/>
              <a:t>1. Fogalmazzuk meg </a:t>
            </a:r>
            <a:r>
              <a:rPr lang="hu-HU" sz="2400" b="0" dirty="0" smtClean="0"/>
              <a:t>az </a:t>
            </a:r>
            <a:r>
              <a:rPr lang="hu-HU" sz="2400" b="0" dirty="0" err="1" smtClean="0"/>
              <a:t>optimalizációs</a:t>
            </a:r>
            <a:r>
              <a:rPr lang="hu-HU" sz="2400" b="0" dirty="0" smtClean="0"/>
              <a:t> </a:t>
            </a:r>
            <a:r>
              <a:rPr lang="hu-HU" sz="2400" b="0" dirty="0"/>
              <a:t>feladatot úgy, hogy minden egyes </a:t>
            </a:r>
            <a:r>
              <a:rPr lang="hu-HU" sz="2400" b="0" dirty="0" smtClean="0"/>
              <a:t>döntés hatására </a:t>
            </a:r>
            <a:r>
              <a:rPr lang="hu-HU" sz="2400" i="1" u="sng" dirty="0" smtClean="0"/>
              <a:t>egy</a:t>
            </a:r>
            <a:r>
              <a:rPr lang="hu-HU" sz="2400" b="0" u="sng" dirty="0" smtClean="0"/>
              <a:t> </a:t>
            </a:r>
            <a:r>
              <a:rPr lang="hu-HU" sz="2400" b="0" dirty="0"/>
              <a:t>megoldandó részprobléma </a:t>
            </a:r>
            <a:r>
              <a:rPr lang="hu-HU" sz="2400" b="0" dirty="0" smtClean="0"/>
              <a:t>keletkezzen.</a:t>
            </a:r>
            <a:endParaRPr lang="hu-HU" sz="2400" b="0" dirty="0"/>
          </a:p>
          <a:p>
            <a:pPr marL="0" indent="0">
              <a:buNone/>
            </a:pPr>
            <a:r>
              <a:rPr lang="hu-HU" sz="2400" b="0" dirty="0"/>
              <a:t>2. Bizonyítsuk be, hogy mindig van olyan optimális megoldása az eredeti </a:t>
            </a:r>
            <a:r>
              <a:rPr lang="hu-HU" sz="2400" b="0" dirty="0" smtClean="0"/>
              <a:t>problémának, amely </a:t>
            </a:r>
            <a:r>
              <a:rPr lang="hu-HU" sz="2400" b="0" dirty="0"/>
              <a:t>tartalmazza a mohó választást, tehát a mohó választás mindig </a:t>
            </a:r>
            <a:r>
              <a:rPr lang="hu-HU" sz="2400" i="1" u="sng" dirty="0"/>
              <a:t>biztonságos</a:t>
            </a:r>
            <a:r>
              <a:rPr lang="hu-HU" sz="2400" b="0" dirty="0" smtClean="0"/>
              <a:t>. </a:t>
            </a:r>
            <a:endParaRPr lang="hu-HU" sz="2400" b="0" dirty="0"/>
          </a:p>
          <a:p>
            <a:pPr marL="0" indent="0">
              <a:buNone/>
            </a:pPr>
            <a:r>
              <a:rPr lang="hu-HU" sz="2400" b="0" dirty="0"/>
              <a:t>3. Mutassuk meg, hogy a mohó választással olyan részprobléma keletkezik, </a:t>
            </a:r>
            <a:r>
              <a:rPr lang="hu-HU" sz="2400" b="0" dirty="0" smtClean="0"/>
              <a:t>amelynek egy </a:t>
            </a:r>
            <a:r>
              <a:rPr lang="hu-HU" sz="2400" b="0" dirty="0"/>
              <a:t>optimális megoldásához hozzávéve a mohó választást, </a:t>
            </a:r>
            <a:r>
              <a:rPr lang="hu-HU" sz="2400" i="1" dirty="0"/>
              <a:t>az eredeti probléma </a:t>
            </a:r>
            <a:r>
              <a:rPr lang="hu-HU" sz="2400" i="1" dirty="0" smtClean="0"/>
              <a:t>egy </a:t>
            </a:r>
            <a:r>
              <a:rPr lang="hu-HU" sz="2400" i="1" u="sng" dirty="0" smtClean="0"/>
              <a:t>optimális</a:t>
            </a:r>
            <a:r>
              <a:rPr lang="hu-HU" sz="2400" i="1" dirty="0" smtClean="0"/>
              <a:t> </a:t>
            </a:r>
            <a:r>
              <a:rPr lang="hu-HU" sz="2400" i="1" dirty="0"/>
              <a:t>megoldásá</a:t>
            </a:r>
            <a:r>
              <a:rPr lang="hu-HU" sz="2400" b="0" dirty="0"/>
              <a:t>t kapjuk</a:t>
            </a:r>
            <a:r>
              <a:rPr lang="hu-HU" sz="2400" b="0" dirty="0" smtClean="0"/>
              <a:t>. (=„optimális részstruktúrák”)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317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Optimális részstruktúra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Egy </a:t>
            </a:r>
            <a:r>
              <a:rPr lang="hu-HU" b="0" dirty="0"/>
              <a:t>feladat </a:t>
            </a:r>
            <a:r>
              <a:rPr lang="hu-HU" i="1" dirty="0"/>
              <a:t>optimális részstruktúrájú, </a:t>
            </a:r>
            <a:r>
              <a:rPr lang="hu-HU" b="0" dirty="0"/>
              <a:t>ha a </a:t>
            </a:r>
            <a:r>
              <a:rPr lang="hu-HU" b="0" dirty="0" smtClean="0"/>
              <a:t>probléma egy </a:t>
            </a:r>
            <a:r>
              <a:rPr lang="hu-HU" b="0" dirty="0"/>
              <a:t>optimális megoldása önmagán belül a részfeladatok optimális megoldásait tartalmazza</a:t>
            </a:r>
            <a:r>
              <a:rPr lang="hu-HU" b="0" dirty="0" smtClean="0"/>
              <a:t>.</a:t>
            </a:r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sz="2800" b="0" dirty="0" smtClean="0"/>
              <a:t>Ugyanaz dinamikus programozás és mohó esetén, de mohó esetében tipikusan egyetlen részfeladat megoldása elég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995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33525</TotalTime>
  <Words>525</Words>
  <Application>Microsoft Office PowerPoint</Application>
  <PresentationFormat>Diavetítés a képernyőre (4:3 oldalarány)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2_Alapértelmezett terv</vt:lpstr>
      <vt:lpstr>Algoritmusok és Adatszerkezetek I.</vt:lpstr>
      <vt:lpstr>Hátizsák probléma</vt:lpstr>
      <vt:lpstr>Töredékes hátizsák probléma</vt:lpstr>
      <vt:lpstr>PowerPoint bemutató</vt:lpstr>
      <vt:lpstr>PowerPoint bemutató</vt:lpstr>
      <vt:lpstr>Mohó algoritmus</vt:lpstr>
      <vt:lpstr>Mohó algoritmus</vt:lpstr>
      <vt:lpstr>Mohó algoritmusok helyessége</vt:lpstr>
      <vt:lpstr>Optimális részstruktúra</vt:lpstr>
      <vt:lpstr>Mohó algoritmus  = lokális optimalizálás</vt:lpstr>
      <vt:lpstr>Huffman-kód</vt:lpstr>
      <vt:lpstr>Huffman-kód</vt:lpstr>
      <vt:lpstr>Prefix-kód</vt:lpstr>
      <vt:lpstr>prefix-kód fája</vt:lpstr>
      <vt:lpstr>Huffman kódolás</vt:lpstr>
      <vt:lpstr>Huffman-algoritmus</vt:lpstr>
      <vt:lpstr>Huffman algoritmus</vt:lpstr>
      <vt:lpstr>Huffman-algoritmus helyessége</vt:lpstr>
      <vt:lpstr>+1 gyakorlati megjegyzés</vt:lpstr>
      <vt:lpstr>Összegzés</vt:lpstr>
      <vt:lpstr>Részfeladatokra bontási technikák</vt:lpstr>
      <vt:lpstr>Részfeladatokra bontási technikák</vt:lpstr>
      <vt:lpstr>PowerPoint bemutató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204</cp:revision>
  <dcterms:created xsi:type="dcterms:W3CDTF">2013-02-04T20:13:58Z</dcterms:created>
  <dcterms:modified xsi:type="dcterms:W3CDTF">2018-09-24T20:42:44Z</dcterms:modified>
</cp:coreProperties>
</file>