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8"/>
  </p:notesMasterIdLst>
  <p:sldIdLst>
    <p:sldId id="256" r:id="rId2"/>
    <p:sldId id="479" r:id="rId3"/>
    <p:sldId id="480" r:id="rId4"/>
    <p:sldId id="481" r:id="rId5"/>
    <p:sldId id="482" r:id="rId6"/>
    <p:sldId id="483" r:id="rId7"/>
    <p:sldId id="497" r:id="rId8"/>
    <p:sldId id="484" r:id="rId9"/>
    <p:sldId id="486" r:id="rId10"/>
    <p:sldId id="488" r:id="rId11"/>
    <p:sldId id="489" r:id="rId12"/>
    <p:sldId id="490" r:id="rId13"/>
    <p:sldId id="487" r:id="rId14"/>
    <p:sldId id="492" r:id="rId15"/>
    <p:sldId id="491" r:id="rId16"/>
    <p:sldId id="493" r:id="rId17"/>
    <p:sldId id="485" r:id="rId18"/>
    <p:sldId id="494" r:id="rId19"/>
    <p:sldId id="495" r:id="rId20"/>
    <p:sldId id="522" r:id="rId21"/>
    <p:sldId id="496" r:id="rId22"/>
    <p:sldId id="498" r:id="rId23"/>
    <p:sldId id="499" r:id="rId24"/>
    <p:sldId id="500" r:id="rId25"/>
    <p:sldId id="520" r:id="rId26"/>
    <p:sldId id="505" r:id="rId27"/>
    <p:sldId id="501" r:id="rId28"/>
    <p:sldId id="502" r:id="rId29"/>
    <p:sldId id="506" r:id="rId30"/>
    <p:sldId id="503" r:id="rId31"/>
    <p:sldId id="504" r:id="rId32"/>
    <p:sldId id="508" r:id="rId33"/>
    <p:sldId id="507" r:id="rId34"/>
    <p:sldId id="523" r:id="rId35"/>
    <p:sldId id="509" r:id="rId36"/>
    <p:sldId id="510" r:id="rId37"/>
    <p:sldId id="511" r:id="rId38"/>
    <p:sldId id="512" r:id="rId39"/>
    <p:sldId id="513" r:id="rId40"/>
    <p:sldId id="514" r:id="rId41"/>
    <p:sldId id="516" r:id="rId42"/>
    <p:sldId id="515" r:id="rId43"/>
    <p:sldId id="517" r:id="rId44"/>
    <p:sldId id="519" r:id="rId45"/>
    <p:sldId id="521" r:id="rId46"/>
    <p:sldId id="518" r:id="rId47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Közepesen sötét stílus 4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Közepesen sötét stílus 4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Világos stíl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73"/>
    <p:restoredTop sz="50000" autoAdjust="0"/>
  </p:normalViewPr>
  <p:slideViewPr>
    <p:cSldViewPr>
      <p:cViewPr varScale="1">
        <p:scale>
          <a:sx n="82" d="100"/>
          <a:sy n="82" d="100"/>
        </p:scale>
        <p:origin x="-12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noProof="0"/>
              <a:t>Mintaszöveg szerkesztése</a:t>
            </a:r>
          </a:p>
          <a:p>
            <a:pPr lvl="1"/>
            <a:r>
              <a:rPr lang="hu-HU" altLang="hu-HU" noProof="0"/>
              <a:t>Második szint</a:t>
            </a:r>
          </a:p>
          <a:p>
            <a:pPr lvl="2"/>
            <a:r>
              <a:rPr lang="hu-HU" altLang="hu-HU" noProof="0"/>
              <a:t>Harmadik szint</a:t>
            </a:r>
          </a:p>
          <a:p>
            <a:pPr lvl="3"/>
            <a:r>
              <a:rPr lang="hu-HU" altLang="hu-HU" noProof="0"/>
              <a:t>Negyedik szint</a:t>
            </a:r>
          </a:p>
          <a:p>
            <a:pPr lvl="4"/>
            <a:r>
              <a:rPr lang="hu-HU" altLang="hu-HU" noProof="0"/>
              <a:t>Ötödik szint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CA634A0-59D3-4E16-9E7B-DB8CB5FCB5B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28714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4869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5402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1855787" cy="5675312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58888" y="274638"/>
            <a:ext cx="5419725" cy="5675312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8735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4155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0012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58888" y="1600200"/>
            <a:ext cx="3636962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8250" y="1600200"/>
            <a:ext cx="363855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5278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1463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818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235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5227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7601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274638"/>
            <a:ext cx="74279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600200"/>
            <a:ext cx="7427912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7705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dotnet/standard/collections/" TargetMode="External"/><Relationship Id="rId2" Type="http://schemas.openxmlformats.org/officeDocument/2006/relationships/hyperlink" Target="https://github.com/gibsjose/cpp-cheat-sheet/blob/master/Data%20Structures%20and%20Algorithms.m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python.org/3/tutorial/datastructures.html#using-lists-as-stacks" TargetMode="External"/><Relationship Id="rId4" Type="http://schemas.openxmlformats.org/officeDocument/2006/relationships/hyperlink" Target="http://docs.scala-lang.org/overviews/collections/concrete-mutable-collection-classes.html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549275"/>
            <a:ext cx="7772400" cy="1470025"/>
          </a:xfrm>
        </p:spPr>
        <p:txBody>
          <a:bodyPr/>
          <a:lstStyle/>
          <a:p>
            <a:pPr eaLnBrk="1" hangingPunct="1"/>
            <a:r>
              <a:rPr lang="hu-HU" altLang="hu-HU" dirty="0"/>
              <a:t>Algoritmusok és Adatszerkezetek I.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2708920"/>
            <a:ext cx="7128792" cy="1752600"/>
          </a:xfrm>
        </p:spPr>
        <p:txBody>
          <a:bodyPr/>
          <a:lstStyle/>
          <a:p>
            <a:pPr eaLnBrk="1" hangingPunct="1"/>
            <a:r>
              <a:rPr lang="hu-HU" altLang="hu-HU" dirty="0"/>
              <a:t>Elemi adatszerkezetek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3851920" y="4653136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 smtClean="0"/>
              <a:t>2018. </a:t>
            </a:r>
            <a:r>
              <a:rPr lang="hu-HU" sz="1800" dirty="0"/>
              <a:t>október </a:t>
            </a:r>
            <a:r>
              <a:rPr lang="hu-HU" sz="1800" dirty="0" smtClean="0"/>
              <a:t>2.</a:t>
            </a:r>
            <a:endParaRPr lang="hu-HU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25664"/>
              </p:ext>
            </p:extLst>
          </p:nvPr>
        </p:nvGraphicFramePr>
        <p:xfrm>
          <a:off x="2987824" y="1772816"/>
          <a:ext cx="41052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6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6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6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6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artalom helye 2"/>
          <p:cNvSpPr txBox="1">
            <a:spLocks/>
          </p:cNvSpPr>
          <p:nvPr/>
        </p:nvSpPr>
        <p:spPr bwMode="auto">
          <a:xfrm>
            <a:off x="1475656" y="2636912"/>
            <a:ext cx="7560840" cy="319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hu-HU" sz="2800" b="0" kern="0" dirty="0"/>
              <a:t>BESZÚR és TÖRÖL esetén változik a méret és át kell mozgatni elemeket!</a:t>
            </a:r>
          </a:p>
          <a:p>
            <a:pPr marL="0" indent="0">
              <a:buFontTx/>
              <a:buNone/>
            </a:pPr>
            <a:r>
              <a:rPr lang="hu-HU" sz="2400" b="0" kern="0" dirty="0"/>
              <a:t>BESZÚR(H,25,0)</a:t>
            </a:r>
          </a:p>
          <a:p>
            <a:pPr marL="0" indent="0">
              <a:buFontTx/>
              <a:buNone/>
            </a:pPr>
            <a:endParaRPr lang="hu-HU" sz="2400" b="0" kern="0" dirty="0"/>
          </a:p>
          <a:p>
            <a:pPr marL="0" indent="0">
              <a:buFontTx/>
              <a:buNone/>
            </a:pPr>
            <a:r>
              <a:rPr lang="hu-HU" sz="2400" b="0" kern="0" dirty="0"/>
              <a:t>   növeljük/csökkentsük a tömb méretét 1-el?</a:t>
            </a:r>
          </a:p>
          <a:p>
            <a:pPr marL="0" indent="0">
              <a:buFontTx/>
              <a:buNone/>
            </a:pPr>
            <a:r>
              <a:rPr lang="hu-HU" sz="2400" b="0" kern="0" dirty="0"/>
              <a:t>minden beszúrás új memóriaallokáció és minden </a:t>
            </a:r>
            <a:r>
              <a:rPr lang="hu-HU" sz="2400" b="0" i="1" kern="0" dirty="0"/>
              <a:t>n</a:t>
            </a:r>
            <a:r>
              <a:rPr lang="hu-HU" sz="2400" b="0" kern="0" dirty="0"/>
              <a:t> elemet át kell másolni az új helyre: </a:t>
            </a:r>
            <a:r>
              <a:rPr lang="hu-HU" sz="2400" b="0" i="1" kern="0" dirty="0"/>
              <a:t>O</a:t>
            </a:r>
            <a:r>
              <a:rPr lang="hu-HU" sz="2400" b="0" kern="0" dirty="0"/>
              <a:t>(</a:t>
            </a:r>
            <a:r>
              <a:rPr lang="hu-HU" sz="2400" b="0" i="1" kern="0" dirty="0"/>
              <a:t>n</a:t>
            </a:r>
            <a:r>
              <a:rPr lang="hu-HU" sz="2400" b="0" kern="0" dirty="0"/>
              <a:t>)</a:t>
            </a:r>
          </a:p>
          <a:p>
            <a:pPr marL="0" indent="0">
              <a:buFontTx/>
              <a:buNone/>
            </a:pPr>
            <a:r>
              <a:rPr lang="hu-HU" sz="2400" b="0" kern="0" dirty="0"/>
              <a:t>	</a:t>
            </a:r>
          </a:p>
        </p:txBody>
      </p:sp>
      <p:graphicFrame>
        <p:nvGraphicFramePr>
          <p:cNvPr id="6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0564735"/>
              </p:ext>
            </p:extLst>
          </p:nvPr>
        </p:nvGraphicFramePr>
        <p:xfrm>
          <a:off x="2987824" y="1772816"/>
          <a:ext cx="5184575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69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69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69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69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69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Cím 1"/>
          <p:cNvSpPr txBox="1">
            <a:spLocks/>
          </p:cNvSpPr>
          <p:nvPr/>
        </p:nvSpPr>
        <p:spPr bwMode="auto">
          <a:xfrm>
            <a:off x="827584" y="260648"/>
            <a:ext cx="83164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hu-HU" kern="0" dirty="0"/>
              <a:t>Lista –</a:t>
            </a:r>
            <a:br>
              <a:rPr lang="hu-HU" kern="0" dirty="0"/>
            </a:br>
            <a:r>
              <a:rPr lang="hu-HU" sz="4000" kern="0" dirty="0" smtClean="0"/>
              <a:t>közvetlen </a:t>
            </a:r>
            <a:r>
              <a:rPr lang="hu-HU" sz="4000" kern="0" dirty="0"/>
              <a:t>eléréssel</a:t>
            </a:r>
          </a:p>
        </p:txBody>
      </p:sp>
    </p:spTree>
    <p:extLst>
      <p:ext uri="{BB962C8B-B14F-4D97-AF65-F5344CB8AC3E}">
        <p14:creationId xmlns:p14="http://schemas.microsoft.com/office/powerpoint/2010/main" val="268277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2"/>
          <p:cNvSpPr txBox="1">
            <a:spLocks/>
          </p:cNvSpPr>
          <p:nvPr/>
        </p:nvSpPr>
        <p:spPr bwMode="auto">
          <a:xfrm>
            <a:off x="1475656" y="2636912"/>
            <a:ext cx="7560840" cy="319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hu-HU" b="0" kern="0" dirty="0"/>
              <a:t>Cél: átméretezés minél ritkábban kelljen!</a:t>
            </a:r>
          </a:p>
          <a:p>
            <a:pPr marL="0" indent="0">
              <a:buFontTx/>
              <a:buNone/>
            </a:pPr>
            <a:r>
              <a:rPr lang="hu-HU" sz="2800" b="0" kern="0" dirty="0"/>
              <a:t>Tömb méret = kapacitás</a:t>
            </a:r>
          </a:p>
          <a:p>
            <a:pPr marL="0" indent="0">
              <a:buFontTx/>
              <a:buNone/>
            </a:pPr>
            <a:r>
              <a:rPr lang="hu-HU" sz="2800" b="0" kern="0" dirty="0"/>
              <a:t>Ha tele van a tömb duplázzuk meg a kapacitást</a:t>
            </a:r>
          </a:p>
          <a:p>
            <a:pPr marL="0" indent="0">
              <a:buFontTx/>
              <a:buNone/>
            </a:pPr>
            <a:r>
              <a:rPr lang="hu-HU" sz="2800" b="0" kern="0" dirty="0"/>
              <a:t>Ha negyedére csökken felezzük meg a kapacitást</a:t>
            </a:r>
          </a:p>
          <a:p>
            <a:pPr marL="0" indent="0">
              <a:buFontTx/>
              <a:buNone/>
            </a:pPr>
            <a:r>
              <a:rPr lang="hu-HU" sz="2800" b="0" kern="0" dirty="0"/>
              <a:t>Így nem kell mindig az egész tömböt másolni</a:t>
            </a:r>
          </a:p>
          <a:p>
            <a:pPr marL="0" indent="0">
              <a:buFontTx/>
              <a:buNone/>
            </a:pPr>
            <a:endParaRPr lang="hu-HU" sz="2800" b="0" kern="0" dirty="0"/>
          </a:p>
          <a:p>
            <a:pPr marL="0" indent="0">
              <a:buFontTx/>
              <a:buNone/>
            </a:pPr>
            <a:r>
              <a:rPr lang="hu-HU" sz="2800" b="0" kern="0" dirty="0"/>
              <a:t>	</a:t>
            </a:r>
          </a:p>
        </p:txBody>
      </p:sp>
      <p:graphicFrame>
        <p:nvGraphicFramePr>
          <p:cNvPr id="6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903994"/>
              </p:ext>
            </p:extLst>
          </p:nvPr>
        </p:nvGraphicFramePr>
        <p:xfrm>
          <a:off x="755576" y="1761376"/>
          <a:ext cx="828092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51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err="1"/>
                        <a:t>nil</a:t>
                      </a:r>
                      <a:endParaRPr lang="hu-H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err="1"/>
                        <a:t>nil</a:t>
                      </a:r>
                      <a:endParaRPr lang="hu-H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err="1"/>
                        <a:t>nil</a:t>
                      </a:r>
                      <a:endParaRPr lang="hu-HU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685826"/>
              </p:ext>
            </p:extLst>
          </p:nvPr>
        </p:nvGraphicFramePr>
        <p:xfrm>
          <a:off x="2987824" y="1772816"/>
          <a:ext cx="41052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6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6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6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6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8316416" cy="1143000"/>
          </a:xfrm>
        </p:spPr>
        <p:txBody>
          <a:bodyPr/>
          <a:lstStyle/>
          <a:p>
            <a:r>
              <a:rPr lang="hu-HU" dirty="0"/>
              <a:t>Lista –</a:t>
            </a:r>
            <a:br>
              <a:rPr lang="hu-HU" dirty="0"/>
            </a:br>
            <a:r>
              <a:rPr lang="hu-HU" sz="4000" dirty="0" smtClean="0"/>
              <a:t>közvetlen </a:t>
            </a:r>
            <a:r>
              <a:rPr lang="hu-HU" sz="4000" dirty="0"/>
              <a:t>eléréssel</a:t>
            </a:r>
          </a:p>
        </p:txBody>
      </p:sp>
    </p:spTree>
    <p:extLst>
      <p:ext uri="{BB962C8B-B14F-4D97-AF65-F5344CB8AC3E}">
        <p14:creationId xmlns:p14="http://schemas.microsoft.com/office/powerpoint/2010/main" val="395690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Lista –</a:t>
            </a:r>
            <a:br>
              <a:rPr lang="hu-HU" dirty="0"/>
            </a:br>
            <a:r>
              <a:rPr lang="hu-HU" dirty="0"/>
              <a:t>láncolt listás megvalósítás</a:t>
            </a:r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1115616" y="1700808"/>
            <a:ext cx="8028384" cy="4133726"/>
          </a:xfrm>
        </p:spPr>
        <p:txBody>
          <a:bodyPr/>
          <a:lstStyle/>
          <a:p>
            <a:pPr marL="0" indent="0">
              <a:buNone/>
            </a:pPr>
            <a:r>
              <a:rPr lang="hu-HU" b="0" dirty="0"/>
              <a:t>Minden kulcs mellé mutatókat tárolunk a következő/megelőző elemre</a:t>
            </a:r>
          </a:p>
          <a:p>
            <a:pPr marL="0" indent="0">
              <a:buNone/>
            </a:pPr>
            <a:r>
              <a:rPr lang="hu-HU" sz="2400" b="0" dirty="0"/>
              <a:t>(nem feltétlenül vannak egyazon memóriaterületen)</a:t>
            </a:r>
          </a:p>
          <a:p>
            <a:r>
              <a:rPr lang="hu-HU" sz="2400" b="0" dirty="0"/>
              <a:t>Egyszeresen láncolt lista: csak a következő elemre mutat</a:t>
            </a:r>
          </a:p>
          <a:p>
            <a:r>
              <a:rPr lang="hu-HU" sz="2400" b="0" dirty="0"/>
              <a:t>Kétszeresen láncolt lista: minden kulcshoz két mutató, következő és megelőző elemre</a:t>
            </a:r>
          </a:p>
          <a:p>
            <a:r>
              <a:rPr lang="hu-HU" sz="2400" b="0" dirty="0"/>
              <a:t>ciklikus lista: utolsó elemre rákövetkezője az első elem</a:t>
            </a:r>
          </a:p>
          <a:p>
            <a:r>
              <a:rPr lang="hu-HU" sz="2400" b="0" dirty="0"/>
              <a:t>őrszem: egy </a:t>
            </a:r>
            <a:r>
              <a:rPr lang="hu-HU" sz="2400" b="0" dirty="0" err="1"/>
              <a:t>nil</a:t>
            </a:r>
            <a:r>
              <a:rPr lang="hu-HU" sz="2400" b="0" dirty="0"/>
              <a:t> elem ami mindig a lista elejére (fej) mutat</a:t>
            </a:r>
          </a:p>
        </p:txBody>
      </p:sp>
    </p:spTree>
    <p:extLst>
      <p:ext uri="{BB962C8B-B14F-4D97-AF65-F5344CB8AC3E}">
        <p14:creationId xmlns:p14="http://schemas.microsoft.com/office/powerpoint/2010/main" val="4112753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Lista –</a:t>
            </a:r>
            <a:br>
              <a:rPr lang="hu-HU" dirty="0"/>
            </a:br>
            <a:r>
              <a:rPr lang="hu-HU" dirty="0"/>
              <a:t>láncolt listás megvalósítás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8" y="1918840"/>
            <a:ext cx="9082028" cy="403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738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Lista –</a:t>
            </a:r>
            <a:br>
              <a:rPr lang="hu-HU" dirty="0"/>
            </a:br>
            <a:r>
              <a:rPr lang="hu-HU" dirty="0"/>
              <a:t>láncolt listás megvalósítás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4" y="1695450"/>
            <a:ext cx="9181304" cy="430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123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610268"/>
              </p:ext>
            </p:extLst>
          </p:nvPr>
        </p:nvGraphicFramePr>
        <p:xfrm>
          <a:off x="2987824" y="1772816"/>
          <a:ext cx="41052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6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6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6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6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artalom helye 2"/>
          <p:cNvSpPr txBox="1">
            <a:spLocks/>
          </p:cNvSpPr>
          <p:nvPr/>
        </p:nvSpPr>
        <p:spPr bwMode="auto">
          <a:xfrm>
            <a:off x="1258888" y="2780928"/>
            <a:ext cx="7427912" cy="305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hu-HU" sz="2800" b="0" kern="0" dirty="0"/>
              <a:t>	ÉRTÉK(H,i)	</a:t>
            </a:r>
            <a:r>
              <a:rPr lang="hu-HU" sz="2800" b="0" i="1" kern="0" dirty="0"/>
              <a:t>O</a:t>
            </a:r>
            <a:r>
              <a:rPr lang="hu-HU" sz="2800" b="0" kern="0" dirty="0"/>
              <a:t>(</a:t>
            </a:r>
            <a:r>
              <a:rPr lang="hu-HU" sz="2800" b="0" i="1" kern="0" dirty="0"/>
              <a:t>n</a:t>
            </a:r>
            <a:r>
              <a:rPr lang="hu-HU" sz="2800" b="0" kern="0" dirty="0"/>
              <a:t>)</a:t>
            </a:r>
          </a:p>
          <a:p>
            <a:pPr marL="0" indent="0">
              <a:buFontTx/>
              <a:buNone/>
            </a:pPr>
            <a:r>
              <a:rPr lang="hu-HU" sz="2800" b="0" kern="0" dirty="0"/>
              <a:t>	KERES(H,k)	</a:t>
            </a:r>
            <a:r>
              <a:rPr lang="hu-HU" sz="2800" b="0" i="1" kern="0" dirty="0"/>
              <a:t>O</a:t>
            </a:r>
            <a:r>
              <a:rPr lang="hu-HU" sz="2800" b="0" kern="0" dirty="0"/>
              <a:t>(</a:t>
            </a:r>
            <a:r>
              <a:rPr lang="hu-HU" sz="2800" b="0" i="1" kern="0" dirty="0"/>
              <a:t>n</a:t>
            </a:r>
            <a:r>
              <a:rPr lang="hu-HU" sz="2800" b="0" kern="0" dirty="0"/>
              <a:t>)</a:t>
            </a:r>
          </a:p>
          <a:p>
            <a:pPr marL="0" indent="0">
              <a:buFontTx/>
              <a:buNone/>
            </a:pPr>
            <a:r>
              <a:rPr lang="hu-HU" sz="2800" b="0" kern="0" dirty="0"/>
              <a:t>	BESZÚR(H,k,i)	=ÉRTÉK()+</a:t>
            </a:r>
            <a:r>
              <a:rPr lang="hu-HU" sz="2800" b="0" i="1" kern="0" dirty="0"/>
              <a:t>O</a:t>
            </a:r>
            <a:r>
              <a:rPr lang="hu-HU" sz="2800" b="0" kern="0" dirty="0"/>
              <a:t>(1)</a:t>
            </a:r>
          </a:p>
          <a:p>
            <a:pPr marL="0" indent="0">
              <a:buNone/>
            </a:pPr>
            <a:r>
              <a:rPr lang="hu-HU" sz="2800" b="0" kern="0" dirty="0"/>
              <a:t>	TÖRÖL(H,k)	=ÉRTÉK()+</a:t>
            </a:r>
            <a:r>
              <a:rPr lang="hu-HU" sz="2800" b="0" i="1" kern="0" dirty="0"/>
              <a:t>O</a:t>
            </a:r>
            <a:r>
              <a:rPr lang="hu-HU" sz="2800" b="0" kern="0" dirty="0"/>
              <a:t>(1)</a:t>
            </a:r>
          </a:p>
          <a:p>
            <a:pPr marL="0" indent="0">
              <a:buFontTx/>
              <a:buNone/>
            </a:pPr>
            <a:r>
              <a:rPr lang="hu-HU" sz="2800" b="0" kern="0" dirty="0"/>
              <a:t>	</a:t>
            </a: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8316416" cy="1143000"/>
          </a:xfrm>
        </p:spPr>
        <p:txBody>
          <a:bodyPr/>
          <a:lstStyle/>
          <a:p>
            <a:r>
              <a:rPr lang="hu-HU" dirty="0"/>
              <a:t>Lista –</a:t>
            </a:r>
            <a:br>
              <a:rPr lang="hu-HU" dirty="0"/>
            </a:br>
            <a:r>
              <a:rPr lang="hu-HU" sz="4000" dirty="0"/>
              <a:t>láncolt listás megvalósítás</a:t>
            </a:r>
          </a:p>
        </p:txBody>
      </p:sp>
    </p:spTree>
    <p:extLst>
      <p:ext uri="{BB962C8B-B14F-4D97-AF65-F5344CB8AC3E}">
        <p14:creationId xmlns:p14="http://schemas.microsoft.com/office/powerpoint/2010/main" val="2800372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Lista megvalósítások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0" dirty="0"/>
              <a:t>Közvetlen elérésű megvalósítás:</a:t>
            </a:r>
          </a:p>
          <a:p>
            <a:r>
              <a:rPr lang="hu-HU" b="0" dirty="0"/>
              <a:t>ÉRTÉK() konstans idejű</a:t>
            </a:r>
          </a:p>
          <a:p>
            <a:r>
              <a:rPr lang="hu-HU" b="0" dirty="0"/>
              <a:t>módosító műveletek lassúak</a:t>
            </a:r>
          </a:p>
          <a:p>
            <a:pPr marL="0" indent="0">
              <a:buNone/>
            </a:pPr>
            <a:r>
              <a:rPr lang="hu-HU" b="0" dirty="0"/>
              <a:t>Láncolt listás megvalósítás:</a:t>
            </a:r>
          </a:p>
          <a:p>
            <a:r>
              <a:rPr lang="hu-HU" b="0" dirty="0"/>
              <a:t>ÉRTÉK() lassú, módosító műveletek gyorsak</a:t>
            </a:r>
          </a:p>
          <a:p>
            <a:r>
              <a:rPr lang="hu-HU" b="0" dirty="0"/>
              <a:t>sok memória kell a mutatóknak</a:t>
            </a:r>
          </a:p>
          <a:p>
            <a:pPr marL="0" indent="0">
              <a:buNone/>
            </a:pPr>
            <a:endParaRPr lang="hu-HU" b="0" dirty="0"/>
          </a:p>
          <a:p>
            <a:pPr marL="0" indent="0">
              <a:buNone/>
            </a:pPr>
            <a:endParaRPr lang="hu-HU" b="0" dirty="0"/>
          </a:p>
          <a:p>
            <a:pPr marL="0" indent="0">
              <a:buNone/>
            </a:pPr>
            <a:endParaRPr lang="hu-HU" b="0" dirty="0"/>
          </a:p>
        </p:txBody>
      </p:sp>
    </p:spTree>
    <p:extLst>
      <p:ext uri="{BB962C8B-B14F-4D97-AF65-F5344CB8AC3E}">
        <p14:creationId xmlns:p14="http://schemas.microsoft.com/office/powerpoint/2010/main" val="3978725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Lista –</a:t>
            </a:r>
            <a:br>
              <a:rPr lang="hu-HU" dirty="0"/>
            </a:br>
            <a:r>
              <a:rPr lang="hu-HU" dirty="0"/>
              <a:t>JAVA megvalósítások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8888" y="1700808"/>
            <a:ext cx="7427912" cy="4249142"/>
          </a:xfrm>
        </p:spPr>
        <p:txBody>
          <a:bodyPr/>
          <a:lstStyle/>
          <a:p>
            <a:pPr marL="0" indent="0">
              <a:buNone/>
            </a:pPr>
            <a:r>
              <a:rPr lang="hu-HU" sz="2800" b="0" dirty="0">
                <a:solidFill>
                  <a:srgbClr val="7F0055"/>
                </a:solidFill>
                <a:latin typeface="Consolas"/>
              </a:rPr>
              <a:t>import</a:t>
            </a:r>
            <a:r>
              <a:rPr lang="hu-HU" sz="2800" b="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2800" b="0" dirty="0" err="1">
                <a:solidFill>
                  <a:srgbClr val="000000"/>
                </a:solidFill>
                <a:latin typeface="Consolas"/>
              </a:rPr>
              <a:t>java.util</a:t>
            </a:r>
            <a:r>
              <a:rPr lang="hu-HU" sz="2800" b="0" dirty="0">
                <a:solidFill>
                  <a:srgbClr val="000000"/>
                </a:solidFill>
                <a:latin typeface="Consolas"/>
              </a:rPr>
              <a:t>.*;</a:t>
            </a:r>
          </a:p>
          <a:p>
            <a:pPr marL="0" indent="0">
              <a:buNone/>
            </a:pPr>
            <a:endParaRPr lang="hu-HU" sz="2800" b="0" dirty="0">
              <a:solidFill>
                <a:srgbClr val="000000"/>
              </a:solidFill>
              <a:highlight>
                <a:srgbClr val="E8F2FE"/>
              </a:highlight>
              <a:latin typeface="Consolas"/>
            </a:endParaRPr>
          </a:p>
          <a:p>
            <a:pPr marL="0" indent="0">
              <a:buNone/>
            </a:pPr>
            <a:r>
              <a:rPr lang="hu-HU" sz="2800" b="0" dirty="0">
                <a:solidFill>
                  <a:srgbClr val="000000"/>
                </a:solidFill>
                <a:latin typeface="Consolas"/>
              </a:rPr>
              <a:t>List&lt;</a:t>
            </a:r>
            <a:r>
              <a:rPr lang="hu-HU" sz="2800" b="0" dirty="0" err="1">
                <a:solidFill>
                  <a:srgbClr val="000000"/>
                </a:solidFill>
                <a:latin typeface="Consolas"/>
              </a:rPr>
              <a:t>Object</a:t>
            </a:r>
            <a:r>
              <a:rPr lang="hu-HU" sz="2800" b="0" dirty="0">
                <a:solidFill>
                  <a:srgbClr val="000000"/>
                </a:solidFill>
                <a:latin typeface="Consolas"/>
              </a:rPr>
              <a:t>&gt; </a:t>
            </a:r>
            <a:r>
              <a:rPr lang="hu-HU" sz="2800" b="0" dirty="0" err="1">
                <a:solidFill>
                  <a:srgbClr val="6A3E3E"/>
                </a:solidFill>
                <a:latin typeface="Consolas"/>
              </a:rPr>
              <a:t>al</a:t>
            </a:r>
            <a:r>
              <a:rPr lang="hu-HU" sz="2800" b="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hu-HU" sz="2800" b="0" dirty="0" err="1">
                <a:solidFill>
                  <a:srgbClr val="7F0055"/>
                </a:solidFill>
                <a:latin typeface="Consolas"/>
              </a:rPr>
              <a:t>new</a:t>
            </a:r>
            <a:r>
              <a:rPr lang="hu-HU" sz="2800" b="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2800" b="0" dirty="0" err="1">
                <a:solidFill>
                  <a:srgbClr val="000000"/>
                </a:solidFill>
                <a:latin typeface="Consolas"/>
              </a:rPr>
              <a:t>ArrayList</a:t>
            </a:r>
            <a:r>
              <a:rPr lang="hu-HU" sz="2800" b="0" dirty="0">
                <a:solidFill>
                  <a:srgbClr val="000000"/>
                </a:solidFill>
                <a:latin typeface="Consolas"/>
              </a:rPr>
              <a:t>&lt;&gt;();</a:t>
            </a:r>
          </a:p>
          <a:p>
            <a:pPr marL="0" indent="0">
              <a:buNone/>
            </a:pPr>
            <a:r>
              <a:rPr lang="hu-HU" sz="2800" b="0" dirty="0">
                <a:solidFill>
                  <a:srgbClr val="000000"/>
                </a:solidFill>
                <a:latin typeface="Consolas"/>
              </a:rPr>
              <a:t>List&lt;</a:t>
            </a:r>
            <a:r>
              <a:rPr lang="hu-HU" sz="2800" b="0" dirty="0" err="1">
                <a:solidFill>
                  <a:srgbClr val="000000"/>
                </a:solidFill>
                <a:latin typeface="Consolas"/>
              </a:rPr>
              <a:t>Object</a:t>
            </a:r>
            <a:r>
              <a:rPr lang="hu-HU" sz="2800" b="0" dirty="0">
                <a:solidFill>
                  <a:srgbClr val="000000"/>
                </a:solidFill>
                <a:latin typeface="Consolas"/>
              </a:rPr>
              <a:t>&gt; </a:t>
            </a:r>
            <a:r>
              <a:rPr lang="hu-HU" sz="2800" b="0" dirty="0" err="1">
                <a:solidFill>
                  <a:srgbClr val="6A3E3E"/>
                </a:solidFill>
                <a:latin typeface="Consolas"/>
              </a:rPr>
              <a:t>ll</a:t>
            </a:r>
            <a:r>
              <a:rPr lang="hu-HU" sz="2800" b="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hu-HU" sz="2800" b="0" dirty="0" err="1">
                <a:solidFill>
                  <a:srgbClr val="7F0055"/>
                </a:solidFill>
                <a:latin typeface="Consolas"/>
              </a:rPr>
              <a:t>new</a:t>
            </a:r>
            <a:r>
              <a:rPr lang="hu-HU" sz="2800" b="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2800" b="0" dirty="0" err="1">
                <a:solidFill>
                  <a:srgbClr val="000000"/>
                </a:solidFill>
                <a:latin typeface="Consolas"/>
              </a:rPr>
              <a:t>LinkedList</a:t>
            </a:r>
            <a:r>
              <a:rPr lang="hu-HU" sz="2800" b="0" dirty="0">
                <a:solidFill>
                  <a:srgbClr val="000000"/>
                </a:solidFill>
                <a:latin typeface="Consolas"/>
              </a:rPr>
              <a:t>&lt;&gt;();</a:t>
            </a:r>
          </a:p>
          <a:p>
            <a:pPr marL="0" indent="0">
              <a:buNone/>
            </a:pPr>
            <a:endParaRPr lang="hu-HU" sz="2800" b="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4242574"/>
            <a:ext cx="5075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err="1"/>
              <a:t>interface</a:t>
            </a:r>
            <a:r>
              <a:rPr lang="hu-HU" sz="1600" dirty="0"/>
              <a:t> ami definiálja a szükséges Lista műveleteket</a:t>
            </a:r>
          </a:p>
          <a:p>
            <a:pPr algn="ctr"/>
            <a:r>
              <a:rPr lang="hu-HU" sz="1600" dirty="0"/>
              <a:t>ABSZTRAKT ADATSZERKEZET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372200" y="4581128"/>
            <a:ext cx="2600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különböző megvalósítások</a:t>
            </a:r>
          </a:p>
          <a:p>
            <a:pPr algn="ctr"/>
            <a:r>
              <a:rPr lang="hu-HU" sz="1600" dirty="0"/>
              <a:t>ADATSZERKEZET</a:t>
            </a:r>
          </a:p>
        </p:txBody>
      </p:sp>
      <p:cxnSp>
        <p:nvCxnSpPr>
          <p:cNvPr id="7" name="Egyenes összekötő nyíllal 6"/>
          <p:cNvCxnSpPr>
            <a:stCxn id="4" idx="0"/>
          </p:cNvCxnSpPr>
          <p:nvPr/>
        </p:nvCxnSpPr>
        <p:spPr bwMode="auto">
          <a:xfrm flipH="1" flipV="1">
            <a:off x="2339752" y="3861048"/>
            <a:ext cx="665506" cy="3815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Egyenes összekötő nyíllal 8"/>
          <p:cNvCxnSpPr>
            <a:stCxn id="5" idx="0"/>
          </p:cNvCxnSpPr>
          <p:nvPr/>
        </p:nvCxnSpPr>
        <p:spPr bwMode="auto">
          <a:xfrm flipH="1" flipV="1">
            <a:off x="6804248" y="3861048"/>
            <a:ext cx="868148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22197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620688"/>
            <a:ext cx="8676456" cy="4349750"/>
          </a:xfrm>
        </p:spPr>
        <p:txBody>
          <a:bodyPr/>
          <a:lstStyle/>
          <a:p>
            <a:pPr marL="0" indent="0">
              <a:buNone/>
            </a:pPr>
            <a:r>
              <a:rPr lang="en-US" sz="2400" b="0" dirty="0">
                <a:solidFill>
                  <a:srgbClr val="7F0055"/>
                </a:solidFill>
                <a:latin typeface="Consolas"/>
              </a:rPr>
              <a:t>private</a:t>
            </a:r>
            <a:r>
              <a:rPr lang="en-US" sz="2400" b="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400" b="0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2400" b="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400" b="0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2400" b="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latin typeface="Consolas"/>
              </a:rPr>
              <a:t>test_list</a:t>
            </a:r>
            <a:r>
              <a:rPr lang="en-US" sz="2400" b="0" dirty="0">
                <a:solidFill>
                  <a:srgbClr val="000000"/>
                </a:solidFill>
                <a:latin typeface="Consolas"/>
              </a:rPr>
              <a:t>(List&lt;Object&gt; </a:t>
            </a:r>
            <a:r>
              <a:rPr lang="en-US" sz="2400" b="0" dirty="0">
                <a:solidFill>
                  <a:srgbClr val="6A3E3E"/>
                </a:solidFill>
                <a:latin typeface="Consolas"/>
              </a:rPr>
              <a:t>l</a:t>
            </a:r>
            <a:r>
              <a:rPr lang="en-US" sz="2400" b="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 marL="0" indent="0">
              <a:buNone/>
            </a:pPr>
            <a:r>
              <a:rPr lang="hu-HU" sz="2400" b="0" dirty="0">
                <a:solidFill>
                  <a:srgbClr val="7F0055"/>
                </a:solidFill>
                <a:latin typeface="Consolas"/>
              </a:rPr>
              <a:t>	</a:t>
            </a:r>
            <a:r>
              <a:rPr lang="hu-HU" sz="2400" b="0" dirty="0" err="1">
                <a:solidFill>
                  <a:srgbClr val="7F0055"/>
                </a:solidFill>
                <a:latin typeface="Consolas"/>
              </a:rPr>
              <a:t>long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2400" b="0" dirty="0">
                <a:solidFill>
                  <a:srgbClr val="6A3E3E"/>
                </a:solidFill>
                <a:latin typeface="Consolas"/>
              </a:rPr>
              <a:t>t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hu-HU" sz="2400" b="0" dirty="0" err="1">
                <a:solidFill>
                  <a:srgbClr val="000000"/>
                </a:solidFill>
                <a:latin typeface="Consolas"/>
              </a:rPr>
              <a:t>System.</a:t>
            </a:r>
            <a:r>
              <a:rPr lang="hu-HU" sz="2400" b="0" i="1" dirty="0" err="1">
                <a:solidFill>
                  <a:srgbClr val="000000"/>
                </a:solidFill>
                <a:latin typeface="Consolas"/>
              </a:rPr>
              <a:t>currentTimeMillis</a:t>
            </a:r>
            <a:r>
              <a:rPr lang="hu-HU" sz="2400" b="0" i="1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pPr marL="0" indent="0">
              <a:buNone/>
            </a:pPr>
            <a:r>
              <a:rPr lang="hu-HU" sz="2400" b="0" dirty="0">
                <a:solidFill>
                  <a:srgbClr val="7F0055"/>
                </a:solidFill>
                <a:latin typeface="Consolas"/>
              </a:rPr>
              <a:t>	</a:t>
            </a:r>
            <a:r>
              <a:rPr lang="hu-HU" sz="2400" b="0" dirty="0" err="1">
                <a:solidFill>
                  <a:srgbClr val="7F0055"/>
                </a:solidFill>
                <a:latin typeface="Consolas"/>
              </a:rPr>
              <a:t>for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2400" b="0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2400" b="0" dirty="0">
                <a:solidFill>
                  <a:srgbClr val="6A3E3E"/>
                </a:solidFill>
                <a:latin typeface="Consolas"/>
              </a:rPr>
              <a:t>i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=0;</a:t>
            </a:r>
            <a:r>
              <a:rPr lang="hu-HU" sz="2400" b="0" dirty="0">
                <a:solidFill>
                  <a:srgbClr val="6A3E3E"/>
                </a:solidFill>
                <a:latin typeface="Consolas"/>
              </a:rPr>
              <a:t>i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&lt;100000;++</a:t>
            </a:r>
            <a:r>
              <a:rPr lang="hu-HU" sz="2400" b="0" dirty="0">
                <a:solidFill>
                  <a:srgbClr val="6A3E3E"/>
                </a:solidFill>
                <a:latin typeface="Consolas"/>
              </a:rPr>
              <a:t>i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hu-HU" sz="2400" b="0" dirty="0">
                <a:solidFill>
                  <a:srgbClr val="6A3E3E"/>
                </a:solidFill>
                <a:latin typeface="Consolas"/>
              </a:rPr>
              <a:t>		</a:t>
            </a:r>
            <a:r>
              <a:rPr lang="hu-HU" sz="2400" b="0" dirty="0" err="1">
                <a:solidFill>
                  <a:srgbClr val="6A3E3E"/>
                </a:solidFill>
                <a:latin typeface="Consolas"/>
              </a:rPr>
              <a:t>l</a:t>
            </a:r>
            <a:r>
              <a:rPr lang="hu-HU" sz="2400" b="0" dirty="0" err="1">
                <a:solidFill>
                  <a:srgbClr val="000000"/>
                </a:solidFill>
                <a:latin typeface="Consolas"/>
              </a:rPr>
              <a:t>.add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(0, </a:t>
            </a:r>
            <a:r>
              <a:rPr lang="hu-HU" sz="2400" b="0" dirty="0">
                <a:solidFill>
                  <a:srgbClr val="6A3E3E"/>
                </a:solidFill>
                <a:latin typeface="Consolas"/>
              </a:rPr>
              <a:t>i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marL="0" indent="0">
              <a:buNone/>
            </a:pPr>
            <a:r>
              <a:rPr lang="hu-HU" sz="2400" b="0" dirty="0">
                <a:solidFill>
                  <a:srgbClr val="000000"/>
                </a:solidFill>
                <a:latin typeface="Consolas"/>
              </a:rPr>
              <a:t>	</a:t>
            </a:r>
            <a:r>
              <a:rPr lang="hu-HU" sz="2400" b="0" dirty="0" err="1">
                <a:solidFill>
                  <a:srgbClr val="000000"/>
                </a:solidFill>
                <a:latin typeface="Consolas"/>
              </a:rPr>
              <a:t>System.</a:t>
            </a:r>
            <a:r>
              <a:rPr lang="hu-HU" sz="2400" b="0" i="1" dirty="0" err="1">
                <a:solidFill>
                  <a:srgbClr val="0000C0"/>
                </a:solidFill>
                <a:latin typeface="Consolas"/>
              </a:rPr>
              <a:t>out</a:t>
            </a:r>
            <a:r>
              <a:rPr lang="hu-HU" sz="2400" b="0" i="1" dirty="0" err="1">
                <a:solidFill>
                  <a:srgbClr val="000000"/>
                </a:solidFill>
                <a:latin typeface="Consolas"/>
              </a:rPr>
              <a:t>.println</a:t>
            </a:r>
            <a:r>
              <a:rPr lang="hu-HU" sz="2400" b="0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2400" b="0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2400" b="0" i="1" dirty="0" err="1">
                <a:solidFill>
                  <a:srgbClr val="2A00FF"/>
                </a:solidFill>
                <a:latin typeface="Consolas"/>
              </a:rPr>
              <a:t>insert</a:t>
            </a:r>
            <a:r>
              <a:rPr lang="hu-HU" sz="2400" b="0" i="1" dirty="0">
                <a:solidFill>
                  <a:srgbClr val="2A00FF"/>
                </a:solidFill>
                <a:latin typeface="Consolas"/>
              </a:rPr>
              <a:t>:"</a:t>
            </a:r>
            <a:r>
              <a:rPr lang="hu-HU" sz="2400" b="0" i="1" dirty="0">
                <a:solidFill>
                  <a:srgbClr val="000000"/>
                </a:solidFill>
                <a:latin typeface="Consolas"/>
              </a:rPr>
              <a:t>+</a:t>
            </a:r>
          </a:p>
          <a:p>
            <a:pPr marL="0" indent="0">
              <a:buNone/>
            </a:pPr>
            <a:r>
              <a:rPr lang="hu-HU" sz="2400" b="0" i="1" dirty="0">
                <a:solidFill>
                  <a:srgbClr val="000000"/>
                </a:solidFill>
                <a:latin typeface="Consolas"/>
              </a:rPr>
              <a:t>             (</a:t>
            </a:r>
            <a:r>
              <a:rPr lang="hu-HU" sz="2400" b="0" i="1" dirty="0" err="1">
                <a:solidFill>
                  <a:srgbClr val="000000"/>
                </a:solidFill>
                <a:latin typeface="Consolas"/>
              </a:rPr>
              <a:t>System.currentTimeMillis</a:t>
            </a:r>
            <a:r>
              <a:rPr lang="hu-HU" sz="2400" b="0" i="1" dirty="0">
                <a:solidFill>
                  <a:srgbClr val="000000"/>
                </a:solidFill>
                <a:latin typeface="Consolas"/>
              </a:rPr>
              <a:t>()</a:t>
            </a:r>
            <a:r>
              <a:rPr lang="hu-HU" sz="2400" b="0" i="1" dirty="0" err="1">
                <a:solidFill>
                  <a:srgbClr val="000000"/>
                </a:solidFill>
                <a:latin typeface="Consolas"/>
              </a:rPr>
              <a:t>-</a:t>
            </a:r>
            <a:r>
              <a:rPr lang="hu-HU" sz="2400" b="0" i="1" dirty="0" err="1">
                <a:solidFill>
                  <a:srgbClr val="6A3E3E"/>
                </a:solidFill>
                <a:latin typeface="Consolas"/>
              </a:rPr>
              <a:t>t</a:t>
            </a:r>
            <a:r>
              <a:rPr lang="hu-HU" sz="2400" b="0" i="1" dirty="0">
                <a:solidFill>
                  <a:srgbClr val="000000"/>
                </a:solidFill>
                <a:latin typeface="Consolas"/>
              </a:rPr>
              <a:t>)+</a:t>
            </a:r>
            <a:r>
              <a:rPr lang="hu-HU" sz="2400" b="0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2400" b="0" i="1" dirty="0" err="1">
                <a:solidFill>
                  <a:srgbClr val="2A00FF"/>
                </a:solidFill>
                <a:latin typeface="Consolas"/>
              </a:rPr>
              <a:t>ms</a:t>
            </a:r>
            <a:r>
              <a:rPr lang="hu-HU" sz="2400" b="0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2400" b="0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marL="0" indent="0">
              <a:buNone/>
            </a:pPr>
            <a:r>
              <a:rPr lang="hu-HU" sz="2400" b="0" dirty="0">
                <a:solidFill>
                  <a:srgbClr val="6A3E3E"/>
                </a:solidFill>
                <a:latin typeface="Consolas"/>
              </a:rPr>
              <a:t>	t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hu-HU" sz="2400" b="0" dirty="0" err="1">
                <a:solidFill>
                  <a:srgbClr val="000000"/>
                </a:solidFill>
                <a:latin typeface="Consolas"/>
              </a:rPr>
              <a:t>System.</a:t>
            </a:r>
            <a:r>
              <a:rPr lang="hu-HU" sz="2400" b="0" i="1" dirty="0" err="1">
                <a:solidFill>
                  <a:srgbClr val="000000"/>
                </a:solidFill>
                <a:latin typeface="Consolas"/>
              </a:rPr>
              <a:t>currentTimeMillis</a:t>
            </a:r>
            <a:r>
              <a:rPr lang="hu-HU" sz="2400" b="0" i="1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pPr marL="0" indent="0">
              <a:buNone/>
            </a:pPr>
            <a:r>
              <a:rPr lang="hu-HU" sz="2400" b="0" dirty="0">
                <a:solidFill>
                  <a:srgbClr val="7F0055"/>
                </a:solidFill>
                <a:latin typeface="Consolas"/>
              </a:rPr>
              <a:t>	</a:t>
            </a:r>
            <a:r>
              <a:rPr lang="hu-HU" sz="2400" b="0" dirty="0" err="1">
                <a:solidFill>
                  <a:srgbClr val="7F0055"/>
                </a:solidFill>
                <a:latin typeface="Consolas"/>
              </a:rPr>
              <a:t>for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2400" b="0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2400" b="0" dirty="0">
                <a:solidFill>
                  <a:srgbClr val="6A3E3E"/>
                </a:solidFill>
                <a:latin typeface="Consolas"/>
              </a:rPr>
              <a:t>i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=0;</a:t>
            </a:r>
            <a:r>
              <a:rPr lang="hu-HU" sz="2400" b="0" dirty="0">
                <a:solidFill>
                  <a:srgbClr val="6A3E3E"/>
                </a:solidFill>
                <a:latin typeface="Consolas"/>
              </a:rPr>
              <a:t>i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&lt;</a:t>
            </a:r>
            <a:r>
              <a:rPr lang="hu-HU" sz="2400" b="0" dirty="0" err="1">
                <a:solidFill>
                  <a:srgbClr val="6A3E3E"/>
                </a:solidFill>
                <a:latin typeface="Consolas"/>
              </a:rPr>
              <a:t>l</a:t>
            </a:r>
            <a:r>
              <a:rPr lang="hu-HU" sz="2400" b="0" dirty="0" err="1">
                <a:solidFill>
                  <a:srgbClr val="000000"/>
                </a:solidFill>
                <a:latin typeface="Consolas"/>
              </a:rPr>
              <a:t>.size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();++</a:t>
            </a:r>
            <a:r>
              <a:rPr lang="hu-HU" sz="2400" b="0" dirty="0" err="1">
                <a:solidFill>
                  <a:srgbClr val="6A3E3E"/>
                </a:solidFill>
                <a:latin typeface="Consolas"/>
              </a:rPr>
              <a:t>i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hu-HU" sz="2400" b="0" dirty="0">
                <a:solidFill>
                  <a:srgbClr val="6A3E3E"/>
                </a:solidFill>
                <a:latin typeface="Consolas"/>
              </a:rPr>
              <a:t>		</a:t>
            </a:r>
            <a:r>
              <a:rPr lang="hu-HU" sz="2400" b="0" dirty="0" err="1">
                <a:solidFill>
                  <a:srgbClr val="6A3E3E"/>
                </a:solidFill>
                <a:latin typeface="Consolas"/>
              </a:rPr>
              <a:t>l</a:t>
            </a:r>
            <a:r>
              <a:rPr lang="hu-HU" sz="2400" b="0" dirty="0" err="1">
                <a:solidFill>
                  <a:srgbClr val="000000"/>
                </a:solidFill>
                <a:latin typeface="Consolas"/>
              </a:rPr>
              <a:t>.get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2400" b="0" dirty="0">
                <a:solidFill>
                  <a:srgbClr val="6A3E3E"/>
                </a:solidFill>
                <a:latin typeface="Consolas"/>
              </a:rPr>
              <a:t>i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marL="0" indent="0">
              <a:buNone/>
            </a:pPr>
            <a:r>
              <a:rPr lang="hu-HU" sz="2400" b="0" dirty="0">
                <a:solidFill>
                  <a:srgbClr val="000000"/>
                </a:solidFill>
                <a:latin typeface="Consolas"/>
              </a:rPr>
              <a:t>	</a:t>
            </a:r>
            <a:r>
              <a:rPr lang="hu-HU" sz="2400" b="0" dirty="0" err="1">
                <a:solidFill>
                  <a:srgbClr val="000000"/>
                </a:solidFill>
                <a:latin typeface="Consolas"/>
              </a:rPr>
              <a:t>System.</a:t>
            </a:r>
            <a:r>
              <a:rPr lang="hu-HU" sz="2400" b="0" i="1" dirty="0" err="1">
                <a:solidFill>
                  <a:srgbClr val="0000C0"/>
                </a:solidFill>
                <a:latin typeface="Consolas"/>
              </a:rPr>
              <a:t>out</a:t>
            </a:r>
            <a:r>
              <a:rPr lang="hu-HU" sz="2400" b="0" i="1" dirty="0" err="1">
                <a:solidFill>
                  <a:srgbClr val="000000"/>
                </a:solidFill>
                <a:latin typeface="Consolas"/>
              </a:rPr>
              <a:t>.println</a:t>
            </a:r>
            <a:r>
              <a:rPr lang="hu-HU" sz="2400" b="0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2400" b="0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2400" b="0" i="1" dirty="0" err="1">
                <a:solidFill>
                  <a:srgbClr val="2A00FF"/>
                </a:solidFill>
                <a:latin typeface="Consolas"/>
              </a:rPr>
              <a:t>get</a:t>
            </a:r>
            <a:r>
              <a:rPr lang="hu-HU" sz="2400" b="0" i="1" dirty="0">
                <a:solidFill>
                  <a:srgbClr val="2A00FF"/>
                </a:solidFill>
                <a:latin typeface="Consolas"/>
              </a:rPr>
              <a:t>:"</a:t>
            </a:r>
            <a:r>
              <a:rPr lang="hu-HU" sz="2400" b="0" i="1" dirty="0">
                <a:solidFill>
                  <a:srgbClr val="000000"/>
                </a:solidFill>
                <a:latin typeface="Consolas"/>
              </a:rPr>
              <a:t>+</a:t>
            </a:r>
          </a:p>
          <a:p>
            <a:pPr marL="0" indent="0">
              <a:buNone/>
            </a:pPr>
            <a:r>
              <a:rPr lang="hu-HU" sz="2400" b="0" i="1" dirty="0">
                <a:solidFill>
                  <a:srgbClr val="000000"/>
                </a:solidFill>
                <a:latin typeface="Consolas"/>
              </a:rPr>
              <a:t>             (</a:t>
            </a:r>
            <a:r>
              <a:rPr lang="hu-HU" sz="2400" b="0" i="1" dirty="0" err="1">
                <a:solidFill>
                  <a:srgbClr val="000000"/>
                </a:solidFill>
                <a:latin typeface="Consolas"/>
              </a:rPr>
              <a:t>System.currentTimeMillis</a:t>
            </a:r>
            <a:r>
              <a:rPr lang="hu-HU" sz="2400" b="0" i="1" dirty="0">
                <a:solidFill>
                  <a:srgbClr val="000000"/>
                </a:solidFill>
                <a:latin typeface="Consolas"/>
              </a:rPr>
              <a:t>()</a:t>
            </a:r>
            <a:r>
              <a:rPr lang="hu-HU" sz="2400" b="0" i="1" dirty="0" err="1">
                <a:solidFill>
                  <a:srgbClr val="000000"/>
                </a:solidFill>
                <a:latin typeface="Consolas"/>
              </a:rPr>
              <a:t>-</a:t>
            </a:r>
            <a:r>
              <a:rPr lang="hu-HU" sz="2400" b="0" i="1" dirty="0" err="1">
                <a:solidFill>
                  <a:srgbClr val="6A3E3E"/>
                </a:solidFill>
                <a:latin typeface="Consolas"/>
              </a:rPr>
              <a:t>t</a:t>
            </a:r>
            <a:r>
              <a:rPr lang="hu-HU" sz="2400" b="0" i="1" dirty="0">
                <a:solidFill>
                  <a:srgbClr val="000000"/>
                </a:solidFill>
                <a:latin typeface="Consolas"/>
              </a:rPr>
              <a:t>)+</a:t>
            </a:r>
            <a:r>
              <a:rPr lang="hu-HU" sz="2400" b="0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2400" b="0" i="1" dirty="0" err="1">
                <a:solidFill>
                  <a:srgbClr val="2A00FF"/>
                </a:solidFill>
                <a:latin typeface="Consolas"/>
              </a:rPr>
              <a:t>ms</a:t>
            </a:r>
            <a:r>
              <a:rPr lang="hu-HU" sz="2400" b="0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2400" b="0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marL="0" indent="0">
              <a:buNone/>
            </a:pPr>
            <a:r>
              <a:rPr lang="hu-HU" sz="2400" b="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pPr marL="0" indent="0">
              <a:buNone/>
            </a:pPr>
            <a:endParaRPr lang="hu-HU" sz="2400" b="0" dirty="0"/>
          </a:p>
        </p:txBody>
      </p:sp>
    </p:spTree>
    <p:extLst>
      <p:ext uri="{BB962C8B-B14F-4D97-AF65-F5344CB8AC3E}">
        <p14:creationId xmlns:p14="http://schemas.microsoft.com/office/powerpoint/2010/main" val="2253943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763688" y="1628800"/>
            <a:ext cx="6678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i="1" dirty="0">
                <a:solidFill>
                  <a:srgbClr val="000000"/>
                </a:solidFill>
                <a:latin typeface="Consolas"/>
              </a:rPr>
              <a:t>test_</a:t>
            </a:r>
            <a:r>
              <a:rPr lang="hu-HU" sz="2400" i="1" dirty="0" err="1">
                <a:solidFill>
                  <a:srgbClr val="000000"/>
                </a:solidFill>
                <a:latin typeface="Consolas"/>
              </a:rPr>
              <a:t>list</a:t>
            </a:r>
            <a:r>
              <a:rPr lang="hu-HU" sz="2400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2400" i="1" dirty="0" err="1">
                <a:solidFill>
                  <a:srgbClr val="7F0055"/>
                </a:solidFill>
                <a:latin typeface="Consolas"/>
              </a:rPr>
              <a:t>new</a:t>
            </a:r>
            <a:r>
              <a:rPr lang="hu-HU" sz="2400" i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2400" i="1" dirty="0" err="1">
                <a:solidFill>
                  <a:srgbClr val="000000"/>
                </a:solidFill>
                <a:latin typeface="Consolas"/>
              </a:rPr>
              <a:t>ArrayList</a:t>
            </a:r>
            <a:r>
              <a:rPr lang="hu-HU" sz="2400" i="1" dirty="0">
                <a:solidFill>
                  <a:srgbClr val="000000"/>
                </a:solidFill>
                <a:latin typeface="Consolas"/>
              </a:rPr>
              <a:t>&lt;&gt;());</a:t>
            </a:r>
          </a:p>
          <a:p>
            <a:r>
              <a:rPr lang="hu-HU" sz="2400" dirty="0" err="1">
                <a:solidFill>
                  <a:srgbClr val="000000"/>
                </a:solidFill>
                <a:latin typeface="Consolas"/>
              </a:rPr>
              <a:t>insert</a:t>
            </a:r>
            <a:r>
              <a:rPr lang="hu-HU" sz="2400" dirty="0">
                <a:solidFill>
                  <a:srgbClr val="000000"/>
                </a:solidFill>
                <a:latin typeface="Consolas"/>
              </a:rPr>
              <a:t>: 1042ms</a:t>
            </a:r>
          </a:p>
          <a:p>
            <a:r>
              <a:rPr lang="hu-HU" sz="2400" dirty="0" err="1">
                <a:solidFill>
                  <a:srgbClr val="000000"/>
                </a:solidFill>
                <a:latin typeface="Consolas"/>
              </a:rPr>
              <a:t>get</a:t>
            </a:r>
            <a:r>
              <a:rPr lang="hu-HU" sz="2400" dirty="0">
                <a:solidFill>
                  <a:srgbClr val="000000"/>
                </a:solidFill>
                <a:latin typeface="Consolas"/>
              </a:rPr>
              <a:t>: 2ms</a:t>
            </a:r>
          </a:p>
          <a:p>
            <a:endParaRPr lang="hu-HU" sz="2400" i="1" dirty="0">
              <a:solidFill>
                <a:srgbClr val="000000"/>
              </a:solidFill>
              <a:latin typeface="Consolas"/>
            </a:endParaRPr>
          </a:p>
          <a:p>
            <a:endParaRPr lang="hu-HU" sz="2400" i="1" dirty="0">
              <a:solidFill>
                <a:srgbClr val="000000"/>
              </a:solidFill>
              <a:latin typeface="Consolas"/>
            </a:endParaRPr>
          </a:p>
          <a:p>
            <a:r>
              <a:rPr lang="hu-HU" sz="2400" i="1" dirty="0">
                <a:solidFill>
                  <a:srgbClr val="000000"/>
                </a:solidFill>
                <a:latin typeface="Consolas"/>
              </a:rPr>
              <a:t>test_</a:t>
            </a:r>
            <a:r>
              <a:rPr lang="hu-HU" sz="2400" i="1" dirty="0" err="1">
                <a:solidFill>
                  <a:srgbClr val="000000"/>
                </a:solidFill>
                <a:latin typeface="Consolas"/>
              </a:rPr>
              <a:t>list</a:t>
            </a:r>
            <a:r>
              <a:rPr lang="hu-HU" sz="2400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2400" i="1" dirty="0" err="1">
                <a:solidFill>
                  <a:srgbClr val="7F0055"/>
                </a:solidFill>
                <a:latin typeface="Consolas"/>
              </a:rPr>
              <a:t>new</a:t>
            </a:r>
            <a:r>
              <a:rPr lang="hu-HU" sz="2400" i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2400" i="1" dirty="0" err="1">
                <a:solidFill>
                  <a:srgbClr val="000000"/>
                </a:solidFill>
                <a:latin typeface="Consolas"/>
              </a:rPr>
              <a:t>LinkedList</a:t>
            </a:r>
            <a:r>
              <a:rPr lang="hu-HU" sz="2400" i="1" dirty="0">
                <a:solidFill>
                  <a:srgbClr val="000000"/>
                </a:solidFill>
                <a:latin typeface="Consolas"/>
              </a:rPr>
              <a:t>&lt;&gt;());</a:t>
            </a:r>
          </a:p>
          <a:p>
            <a:r>
              <a:rPr lang="hu-HU" sz="2400" dirty="0" err="1">
                <a:solidFill>
                  <a:srgbClr val="000000"/>
                </a:solidFill>
                <a:latin typeface="Consolas"/>
              </a:rPr>
              <a:t>insert</a:t>
            </a:r>
            <a:r>
              <a:rPr lang="hu-HU" sz="2400" dirty="0">
                <a:solidFill>
                  <a:srgbClr val="000000"/>
                </a:solidFill>
                <a:latin typeface="Consolas"/>
              </a:rPr>
              <a:t>: 5ms</a:t>
            </a:r>
          </a:p>
          <a:p>
            <a:r>
              <a:rPr lang="hu-HU" sz="2400" dirty="0" err="1">
                <a:solidFill>
                  <a:srgbClr val="000000"/>
                </a:solidFill>
                <a:latin typeface="Consolas"/>
              </a:rPr>
              <a:t>get</a:t>
            </a:r>
            <a:r>
              <a:rPr lang="hu-HU" sz="2400" dirty="0">
                <a:solidFill>
                  <a:srgbClr val="000000"/>
                </a:solidFill>
                <a:latin typeface="Consolas"/>
              </a:rPr>
              <a:t>: 4157ms</a:t>
            </a:r>
            <a:endParaRPr lang="hu-HU" sz="2400" i="1" dirty="0">
              <a:solidFill>
                <a:srgbClr val="000000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175425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258888" y="274638"/>
            <a:ext cx="7427912" cy="1143000"/>
          </a:xfrm>
        </p:spPr>
        <p:txBody>
          <a:bodyPr/>
          <a:lstStyle/>
          <a:p>
            <a:r>
              <a:rPr lang="hu-HU" dirty="0"/>
              <a:t>Adatszerkezetek</a:t>
            </a:r>
          </a:p>
        </p:txBody>
      </p:sp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84784"/>
            <a:ext cx="912125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927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7F8033-8E25-A042-8A86-F75EE34BB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Java </a:t>
            </a:r>
            <a:r>
              <a:rPr lang="en-GB" dirty="0" err="1"/>
              <a:t>tömbök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CEB213-A4CD-6947-9E92-12604D4BE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988840"/>
            <a:ext cx="7211144" cy="3961110"/>
          </a:xfrm>
        </p:spPr>
        <p:txBody>
          <a:bodyPr/>
          <a:lstStyle/>
          <a:p>
            <a:pPr marL="0" indent="0">
              <a:buNone/>
            </a:pPr>
            <a:r>
              <a:rPr lang="hu-HU" b="0" dirty="0"/>
              <a:t>Tömböket </a:t>
            </a:r>
          </a:p>
          <a:p>
            <a:pPr marL="0" indent="0">
              <a:buNone/>
            </a:pPr>
            <a:endParaRPr lang="hu-HU" sz="2400" b="0" dirty="0">
              <a:solidFill>
                <a:srgbClr val="7F0055"/>
              </a:solidFill>
              <a:latin typeface="Consolas"/>
            </a:endParaRPr>
          </a:p>
          <a:p>
            <a:pPr marL="0" indent="0" algn="ctr">
              <a:buNone/>
            </a:pPr>
            <a:r>
              <a:rPr lang="hu-HU" sz="2400" b="0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[] </a:t>
            </a:r>
            <a:r>
              <a:rPr lang="hu-HU" sz="2400" b="0" dirty="0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hu-HU" sz="2400" b="0" dirty="0" err="1">
                <a:solidFill>
                  <a:srgbClr val="7F0055"/>
                </a:solidFill>
                <a:latin typeface="Consolas"/>
              </a:rPr>
              <a:t>new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2400" b="0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[100000];</a:t>
            </a:r>
            <a:r>
              <a:rPr lang="hu-HU" b="0" dirty="0"/>
              <a:t> </a:t>
            </a:r>
          </a:p>
          <a:p>
            <a:pPr marL="0" indent="0">
              <a:buNone/>
            </a:pPr>
            <a:endParaRPr lang="hu-HU" b="0" dirty="0"/>
          </a:p>
          <a:p>
            <a:pPr marL="0" indent="0">
              <a:buNone/>
            </a:pPr>
            <a:r>
              <a:rPr lang="hu-HU" b="0" dirty="0"/>
              <a:t>is lehet használni, de csak akkor</a:t>
            </a:r>
          </a:p>
          <a:p>
            <a:pPr marL="0" indent="0">
              <a:buNone/>
            </a:pPr>
            <a:r>
              <a:rPr lang="hu-HU" b="0" dirty="0"/>
              <a:t>érdemes használni ha fix a méret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517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ArrayList</a:t>
            </a:r>
            <a:r>
              <a:rPr lang="hu-HU" dirty="0"/>
              <a:t> </a:t>
            </a:r>
            <a:r>
              <a:rPr lang="hu-HU" dirty="0" err="1"/>
              <a:t>vs</a:t>
            </a:r>
            <a:r>
              <a:rPr lang="hu-HU" dirty="0"/>
              <a:t> </a:t>
            </a:r>
            <a:r>
              <a:rPr lang="hu-HU" dirty="0" err="1"/>
              <a:t>LinkedList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b="0" dirty="0"/>
          </a:p>
          <a:p>
            <a:r>
              <a:rPr lang="hu-HU" b="0" dirty="0"/>
              <a:t>Általában </a:t>
            </a:r>
            <a:r>
              <a:rPr lang="hu-HU" b="0" dirty="0" err="1"/>
              <a:t>ArrayList</a:t>
            </a:r>
            <a:r>
              <a:rPr lang="hu-HU" b="0" dirty="0"/>
              <a:t> gyorsabb és kevesebb memóriát igényel</a:t>
            </a:r>
          </a:p>
          <a:p>
            <a:endParaRPr lang="hu-HU" b="0" dirty="0"/>
          </a:p>
          <a:p>
            <a:r>
              <a:rPr lang="hu-HU" b="0" dirty="0"/>
              <a:t>DE ha a módosító műveletek vannak többségben válasszuk a </a:t>
            </a:r>
            <a:r>
              <a:rPr lang="hu-HU" b="0" dirty="0" err="1"/>
              <a:t>LinkedList</a:t>
            </a:r>
            <a:r>
              <a:rPr lang="hu-HU" b="0" dirty="0"/>
              <a:t>-et!</a:t>
            </a:r>
          </a:p>
        </p:txBody>
      </p:sp>
    </p:spTree>
    <p:extLst>
      <p:ext uri="{BB962C8B-B14F-4D97-AF65-F5344CB8AC3E}">
        <p14:creationId xmlns:p14="http://schemas.microsoft.com/office/powerpoint/2010/main" val="537461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Iterátorok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47664" y="1484784"/>
            <a:ext cx="7427912" cy="4349750"/>
          </a:xfrm>
        </p:spPr>
        <p:txBody>
          <a:bodyPr/>
          <a:lstStyle/>
          <a:p>
            <a:pPr marL="0" indent="0">
              <a:buNone/>
            </a:pPr>
            <a:r>
              <a:rPr lang="hu-HU" sz="2800" b="0" dirty="0"/>
              <a:t>Az </a:t>
            </a:r>
            <a:r>
              <a:rPr lang="hu-HU" sz="2800" b="0" dirty="0" err="1"/>
              <a:t>iterátor</a:t>
            </a:r>
            <a:r>
              <a:rPr lang="hu-HU" sz="2800" b="0" dirty="0"/>
              <a:t> egy mutató az adatszerkezet egy elemére. Lista esetében előre(hátra) léptethetjük.</a:t>
            </a:r>
          </a:p>
          <a:p>
            <a:pPr marL="0" indent="0">
              <a:buNone/>
            </a:pPr>
            <a:r>
              <a:rPr lang="hu-HU" sz="2400" b="0" dirty="0"/>
              <a:t>JAVA:</a:t>
            </a:r>
          </a:p>
          <a:p>
            <a:pPr marL="0" indent="0">
              <a:buNone/>
            </a:pPr>
            <a:r>
              <a:rPr lang="hu-HU" sz="1800" b="0" dirty="0">
                <a:solidFill>
                  <a:srgbClr val="000000"/>
                </a:solidFill>
                <a:latin typeface="Consolas"/>
              </a:rPr>
              <a:t>	List&lt;</a:t>
            </a:r>
            <a:r>
              <a:rPr lang="hu-HU" sz="1800" b="0" dirty="0" err="1">
                <a:solidFill>
                  <a:srgbClr val="000000"/>
                </a:solidFill>
                <a:latin typeface="Consolas"/>
              </a:rPr>
              <a:t>String</a:t>
            </a:r>
            <a:r>
              <a:rPr lang="hu-HU" sz="1800" b="0" dirty="0">
                <a:solidFill>
                  <a:srgbClr val="000000"/>
                </a:solidFill>
                <a:latin typeface="Consolas"/>
              </a:rPr>
              <a:t>&gt; </a:t>
            </a:r>
            <a:r>
              <a:rPr lang="hu-HU" sz="1800" b="0" dirty="0" err="1">
                <a:solidFill>
                  <a:srgbClr val="6A3E3E"/>
                </a:solidFill>
                <a:latin typeface="Consolas"/>
              </a:rPr>
              <a:t>list</a:t>
            </a:r>
            <a:r>
              <a:rPr lang="hu-HU" sz="1800" b="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hu-HU" sz="1800" b="0" dirty="0" err="1">
                <a:solidFill>
                  <a:srgbClr val="7F0055"/>
                </a:solidFill>
                <a:latin typeface="Consolas"/>
              </a:rPr>
              <a:t>new</a:t>
            </a:r>
            <a:r>
              <a:rPr lang="hu-HU" sz="1800" b="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800" b="0" dirty="0" err="1">
                <a:solidFill>
                  <a:srgbClr val="000000"/>
                </a:solidFill>
                <a:latin typeface="Consolas"/>
              </a:rPr>
              <a:t>ArrayList</a:t>
            </a:r>
            <a:r>
              <a:rPr lang="hu-HU" sz="1800" b="0" dirty="0">
                <a:solidFill>
                  <a:srgbClr val="000000"/>
                </a:solidFill>
                <a:latin typeface="Consolas"/>
              </a:rPr>
              <a:t>&lt;&gt;();</a:t>
            </a:r>
          </a:p>
          <a:p>
            <a:pPr marL="0" indent="0">
              <a:buNone/>
            </a:pPr>
            <a:r>
              <a:rPr lang="hu-HU" sz="1800" b="0" dirty="0">
                <a:solidFill>
                  <a:srgbClr val="000000"/>
                </a:solidFill>
                <a:latin typeface="Consolas"/>
              </a:rPr>
              <a:t>	</a:t>
            </a:r>
            <a:r>
              <a:rPr lang="hu-HU" sz="1800" b="0" dirty="0" err="1">
                <a:solidFill>
                  <a:srgbClr val="000000"/>
                </a:solidFill>
                <a:latin typeface="Consolas"/>
              </a:rPr>
              <a:t>Iterator</a:t>
            </a:r>
            <a:r>
              <a:rPr lang="hu-HU" sz="1800" b="0" dirty="0">
                <a:solidFill>
                  <a:srgbClr val="000000"/>
                </a:solidFill>
                <a:latin typeface="Consolas"/>
              </a:rPr>
              <a:t>&lt;</a:t>
            </a:r>
            <a:r>
              <a:rPr lang="hu-HU" sz="1800" b="0" dirty="0" err="1">
                <a:solidFill>
                  <a:srgbClr val="000000"/>
                </a:solidFill>
                <a:latin typeface="Consolas"/>
              </a:rPr>
              <a:t>String</a:t>
            </a:r>
            <a:r>
              <a:rPr lang="hu-HU" sz="1800" b="0" dirty="0">
                <a:solidFill>
                  <a:srgbClr val="000000"/>
                </a:solidFill>
                <a:latin typeface="Consolas"/>
              </a:rPr>
              <a:t>&gt; </a:t>
            </a:r>
            <a:r>
              <a:rPr lang="hu-HU" sz="1800" b="0" dirty="0">
                <a:solidFill>
                  <a:srgbClr val="6A3E3E"/>
                </a:solidFill>
                <a:latin typeface="Consolas"/>
              </a:rPr>
              <a:t>i</a:t>
            </a:r>
            <a:r>
              <a:rPr lang="hu-HU" sz="1800" b="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hu-HU" sz="1800" b="0" dirty="0" err="1">
                <a:solidFill>
                  <a:srgbClr val="6A3E3E"/>
                </a:solidFill>
                <a:latin typeface="Consolas"/>
              </a:rPr>
              <a:t>list</a:t>
            </a:r>
            <a:r>
              <a:rPr lang="hu-HU" sz="1800" b="0" dirty="0" err="1">
                <a:solidFill>
                  <a:srgbClr val="000000"/>
                </a:solidFill>
                <a:latin typeface="Consolas"/>
              </a:rPr>
              <a:t>.iterator</a:t>
            </a:r>
            <a:r>
              <a:rPr lang="hu-HU" sz="1800" b="0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pPr marL="0" indent="0">
              <a:buNone/>
            </a:pPr>
            <a:r>
              <a:rPr lang="hu-HU" sz="1800" b="0" dirty="0">
                <a:solidFill>
                  <a:srgbClr val="7F0055"/>
                </a:solidFill>
                <a:latin typeface="Consolas"/>
              </a:rPr>
              <a:t>	</a:t>
            </a:r>
            <a:r>
              <a:rPr lang="hu-HU" sz="1800" b="0" dirty="0" err="1">
                <a:solidFill>
                  <a:srgbClr val="7F0055"/>
                </a:solidFill>
                <a:latin typeface="Consolas"/>
              </a:rPr>
              <a:t>while</a:t>
            </a:r>
            <a:r>
              <a:rPr lang="hu-HU" sz="1800" b="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800" b="0" dirty="0" err="1">
                <a:solidFill>
                  <a:srgbClr val="6A3E3E"/>
                </a:solidFill>
                <a:latin typeface="Consolas"/>
              </a:rPr>
              <a:t>i</a:t>
            </a:r>
            <a:r>
              <a:rPr lang="hu-HU" sz="1800" b="0" dirty="0" err="1">
                <a:solidFill>
                  <a:srgbClr val="000000"/>
                </a:solidFill>
                <a:latin typeface="Consolas"/>
              </a:rPr>
              <a:t>.hasNext</a:t>
            </a:r>
            <a:r>
              <a:rPr lang="hu-HU" sz="1800" b="0" dirty="0">
                <a:solidFill>
                  <a:srgbClr val="000000"/>
                </a:solidFill>
                <a:latin typeface="Consolas"/>
              </a:rPr>
              <a:t>()){</a:t>
            </a:r>
          </a:p>
          <a:p>
            <a:pPr marL="0" indent="0">
              <a:buNone/>
            </a:pPr>
            <a:r>
              <a:rPr lang="hu-HU" sz="1800" b="0" dirty="0">
                <a:solidFill>
                  <a:srgbClr val="6A3E3E"/>
                </a:solidFill>
                <a:latin typeface="Consolas"/>
              </a:rPr>
              <a:t>		</a:t>
            </a:r>
            <a:r>
              <a:rPr lang="hu-HU" sz="1800" b="0" dirty="0" err="1">
                <a:solidFill>
                  <a:srgbClr val="6A3E3E"/>
                </a:solidFill>
                <a:latin typeface="Consolas"/>
              </a:rPr>
              <a:t>i</a:t>
            </a:r>
            <a:r>
              <a:rPr lang="hu-HU" sz="1800" b="0" dirty="0" err="1">
                <a:solidFill>
                  <a:srgbClr val="000000"/>
                </a:solidFill>
                <a:latin typeface="Consolas"/>
              </a:rPr>
              <a:t>.next</a:t>
            </a:r>
            <a:r>
              <a:rPr lang="hu-HU" sz="1800" b="0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pPr marL="0" indent="0">
              <a:buNone/>
            </a:pPr>
            <a:r>
              <a:rPr lang="hu-HU" sz="1800" b="0" dirty="0">
                <a:solidFill>
                  <a:srgbClr val="000000"/>
                </a:solidFill>
                <a:latin typeface="Consolas"/>
              </a:rPr>
              <a:t>	}</a:t>
            </a:r>
          </a:p>
          <a:p>
            <a:pPr marL="0" indent="0">
              <a:buNone/>
            </a:pPr>
            <a:r>
              <a:rPr lang="hu-HU" sz="2400" b="0" dirty="0"/>
              <a:t>vagy összes elem bejárása:</a:t>
            </a:r>
          </a:p>
          <a:p>
            <a:pPr marL="0" indent="0">
              <a:buNone/>
            </a:pPr>
            <a:r>
              <a:rPr lang="hu-HU" sz="1800" b="0" dirty="0">
                <a:solidFill>
                  <a:srgbClr val="7F0055"/>
                </a:solidFill>
                <a:latin typeface="Consolas"/>
              </a:rPr>
              <a:t>	</a:t>
            </a:r>
            <a:r>
              <a:rPr lang="hu-HU" sz="1800" b="0" dirty="0" err="1">
                <a:solidFill>
                  <a:srgbClr val="7F0055"/>
                </a:solidFill>
                <a:latin typeface="Consolas"/>
              </a:rPr>
              <a:t>for</a:t>
            </a:r>
            <a:r>
              <a:rPr lang="hu-HU" sz="1800" b="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800" b="0" dirty="0" err="1">
                <a:solidFill>
                  <a:srgbClr val="000000"/>
                </a:solidFill>
                <a:latin typeface="Consolas"/>
              </a:rPr>
              <a:t>String</a:t>
            </a:r>
            <a:r>
              <a:rPr lang="hu-HU" sz="1800" b="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800" b="0" dirty="0">
                <a:solidFill>
                  <a:srgbClr val="6A3E3E"/>
                </a:solidFill>
                <a:latin typeface="Consolas"/>
              </a:rPr>
              <a:t>s</a:t>
            </a:r>
            <a:r>
              <a:rPr lang="hu-HU" sz="1800" b="0" dirty="0">
                <a:solidFill>
                  <a:srgbClr val="000000"/>
                </a:solidFill>
                <a:latin typeface="Consolas"/>
              </a:rPr>
              <a:t> : </a:t>
            </a:r>
            <a:r>
              <a:rPr lang="hu-HU" sz="1800" b="0" dirty="0" err="1">
                <a:solidFill>
                  <a:srgbClr val="6A3E3E"/>
                </a:solidFill>
                <a:latin typeface="Consolas"/>
              </a:rPr>
              <a:t>list</a:t>
            </a:r>
            <a:r>
              <a:rPr lang="hu-HU" sz="1800" b="0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hu-HU" sz="1800" b="0" dirty="0">
                <a:solidFill>
                  <a:srgbClr val="6A3E3E"/>
                </a:solidFill>
                <a:latin typeface="Consolas"/>
              </a:rPr>
              <a:t>		s</a:t>
            </a:r>
            <a:r>
              <a:rPr lang="hu-HU" sz="1800" b="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hu-HU" sz="1800" b="0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1800" b="0" dirty="0" err="1">
                <a:solidFill>
                  <a:srgbClr val="2A00FF"/>
                </a:solidFill>
                <a:latin typeface="Consolas"/>
              </a:rPr>
              <a:t>hi</a:t>
            </a:r>
            <a:r>
              <a:rPr lang="hu-HU" sz="1800" b="0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1800" b="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hu-HU" sz="2400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32116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2564904"/>
            <a:ext cx="7427912" cy="1143000"/>
          </a:xfrm>
        </p:spPr>
        <p:txBody>
          <a:bodyPr/>
          <a:lstStyle/>
          <a:p>
            <a:r>
              <a:rPr lang="hu-HU" cap="small" dirty="0"/>
              <a:t>Verem és Sor </a:t>
            </a:r>
          </a:p>
        </p:txBody>
      </p:sp>
    </p:spTree>
    <p:extLst>
      <p:ext uri="{BB962C8B-B14F-4D97-AF65-F5344CB8AC3E}">
        <p14:creationId xmlns:p14="http://schemas.microsoft.com/office/powerpoint/2010/main" val="1188102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8888" y="274638"/>
            <a:ext cx="7777608" cy="1143000"/>
          </a:xfrm>
        </p:spPr>
        <p:txBody>
          <a:bodyPr/>
          <a:lstStyle/>
          <a:p>
            <a:r>
              <a:rPr lang="hu-HU" dirty="0"/>
              <a:t>Verem(</a:t>
            </a:r>
            <a:r>
              <a:rPr lang="hu-HU" dirty="0" err="1"/>
              <a:t>Stack</a:t>
            </a:r>
            <a:r>
              <a:rPr lang="hu-HU" dirty="0"/>
              <a:t>) és Sor (</a:t>
            </a:r>
            <a:r>
              <a:rPr lang="hu-HU" dirty="0" err="1"/>
              <a:t>Queue</a:t>
            </a:r>
            <a:r>
              <a:rPr lang="hu-HU" dirty="0"/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800" b="0" dirty="0"/>
              <a:t>Olyan listák ahol a beszúrás és törlés csak meghatározott pozícióban történhet.</a:t>
            </a:r>
          </a:p>
          <a:p>
            <a:r>
              <a:rPr lang="hu-HU" sz="2800" b="0" dirty="0"/>
              <a:t>Verem: legutoljára beszúrt elemet vehetjük csak ki (</a:t>
            </a:r>
            <a:r>
              <a:rPr lang="hu-HU" sz="2800" b="0" dirty="0" err="1"/>
              <a:t>last-in</a:t>
            </a:r>
            <a:r>
              <a:rPr lang="hu-HU" sz="2800" b="0" dirty="0"/>
              <a:t>, </a:t>
            </a:r>
            <a:r>
              <a:rPr lang="hu-HU" sz="2800" b="0" dirty="0" err="1"/>
              <a:t>first-out</a:t>
            </a:r>
            <a:r>
              <a:rPr lang="hu-HU" sz="2800" b="0" dirty="0"/>
              <a:t> = LIFO)</a:t>
            </a:r>
          </a:p>
          <a:p>
            <a:r>
              <a:rPr lang="hu-HU" sz="2800" b="0" dirty="0"/>
              <a:t>Sor: legrégebbi elemet vehetjük csak ki (</a:t>
            </a:r>
            <a:r>
              <a:rPr lang="hu-HU" sz="2800" b="0" dirty="0" err="1"/>
              <a:t>first-in</a:t>
            </a:r>
            <a:r>
              <a:rPr lang="hu-HU" sz="2800" b="0" dirty="0"/>
              <a:t>, </a:t>
            </a:r>
            <a:r>
              <a:rPr lang="hu-HU" sz="2800" b="0" dirty="0" err="1"/>
              <a:t>first-out</a:t>
            </a:r>
            <a:r>
              <a:rPr lang="hu-HU" sz="2800" b="0" dirty="0"/>
              <a:t> = FIFO)</a:t>
            </a:r>
          </a:p>
          <a:p>
            <a:pPr marL="0" indent="0">
              <a:buNone/>
            </a:pPr>
            <a:endParaRPr lang="hu-HU" sz="2800" b="0" dirty="0"/>
          </a:p>
          <a:p>
            <a:pPr marL="0" indent="0">
              <a:buNone/>
            </a:pPr>
            <a:r>
              <a:rPr lang="hu-HU" sz="2800" b="0" dirty="0"/>
              <a:t>Speciális műveletigény miatt hatékonyabb (</a:t>
            </a:r>
            <a:r>
              <a:rPr lang="hu-HU" sz="2800" b="0" dirty="0" err="1"/>
              <a:t>spec</a:t>
            </a:r>
            <a:r>
              <a:rPr lang="hu-HU" sz="2800" b="0" dirty="0"/>
              <a:t>) megvalósítások!</a:t>
            </a:r>
          </a:p>
        </p:txBody>
      </p:sp>
    </p:spTree>
    <p:extLst>
      <p:ext uri="{BB962C8B-B14F-4D97-AF65-F5344CB8AC3E}">
        <p14:creationId xmlns:p14="http://schemas.microsoft.com/office/powerpoint/2010/main" val="3690342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8888" y="274638"/>
            <a:ext cx="7777608" cy="1143000"/>
          </a:xfrm>
        </p:spPr>
        <p:txBody>
          <a:bodyPr/>
          <a:lstStyle/>
          <a:p>
            <a:r>
              <a:rPr lang="hu-HU" dirty="0"/>
              <a:t>Verem(</a:t>
            </a:r>
            <a:r>
              <a:rPr lang="hu-HU" dirty="0" err="1"/>
              <a:t>Stack</a:t>
            </a:r>
            <a:r>
              <a:rPr lang="hu-HU" dirty="0"/>
              <a:t>) és Sor (</a:t>
            </a:r>
            <a:r>
              <a:rPr lang="hu-HU" dirty="0" err="1"/>
              <a:t>Queue</a:t>
            </a:r>
            <a:r>
              <a:rPr lang="hu-HU" dirty="0"/>
              <a:t>)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9458" name="Picture 2" descr="Image result for stack que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456" y="1443828"/>
            <a:ext cx="7238185" cy="314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Image result for stack of pla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580" y="4461025"/>
            <a:ext cx="2177404" cy="239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Image result for que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841" y="4776250"/>
            <a:ext cx="2771800" cy="208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859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Verem alkalmazások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11960" y="4149080"/>
            <a:ext cx="4474840" cy="1800870"/>
          </a:xfrm>
        </p:spPr>
        <p:txBody>
          <a:bodyPr/>
          <a:lstStyle/>
          <a:p>
            <a:pPr marL="0" indent="0">
              <a:buNone/>
            </a:pPr>
            <a:r>
              <a:rPr lang="hu-HU" sz="2800" b="0" dirty="0"/>
              <a:t>Fordítsunk meg egy szót:</a:t>
            </a:r>
          </a:p>
          <a:p>
            <a:pPr marL="0" indent="0">
              <a:buNone/>
            </a:pPr>
            <a:r>
              <a:rPr lang="hu-HU" b="0" dirty="0"/>
              <a:t>	alga → </a:t>
            </a:r>
            <a:r>
              <a:rPr lang="hu-HU" b="0" dirty="0" err="1"/>
              <a:t>agla</a:t>
            </a:r>
            <a:endParaRPr lang="hu-HU" b="0" dirty="0"/>
          </a:p>
        </p:txBody>
      </p:sp>
      <p:pic>
        <p:nvPicPr>
          <p:cNvPr id="8194" name="Picture 2" descr="Image result for u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8553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1" r="58729" b="68104"/>
          <a:stretch/>
        </p:blipFill>
        <p:spPr bwMode="auto">
          <a:xfrm>
            <a:off x="3635896" y="1685530"/>
            <a:ext cx="5433071" cy="145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r="79063" b="85001"/>
          <a:stretch/>
        </p:blipFill>
        <p:spPr bwMode="auto">
          <a:xfrm>
            <a:off x="899591" y="4437112"/>
            <a:ext cx="2736305" cy="49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76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Verem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Megvalósítás fix méretű tömbbel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2" y="2662461"/>
            <a:ext cx="9159662" cy="328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8585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Verem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64288" y="1600200"/>
            <a:ext cx="1522512" cy="4349750"/>
          </a:xfrm>
        </p:spPr>
        <p:txBody>
          <a:bodyPr/>
          <a:lstStyle/>
          <a:p>
            <a:pPr marL="0" indent="0">
              <a:buNone/>
            </a:pPr>
            <a:endParaRPr lang="hu-HU" i="1" dirty="0"/>
          </a:p>
          <a:p>
            <a:pPr marL="0" indent="0">
              <a:buNone/>
            </a:pPr>
            <a:endParaRPr lang="hu-HU" i="1" dirty="0"/>
          </a:p>
          <a:p>
            <a:pPr marL="0" indent="0">
              <a:buNone/>
            </a:pPr>
            <a:endParaRPr lang="hu-HU" i="1" dirty="0"/>
          </a:p>
          <a:p>
            <a:pPr marL="0" indent="0">
              <a:buNone/>
            </a:pPr>
            <a:r>
              <a:rPr lang="hu-HU" i="1" dirty="0"/>
              <a:t>O</a:t>
            </a:r>
            <a:r>
              <a:rPr lang="hu-HU" dirty="0"/>
              <a:t>(1)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68152"/>
            <a:ext cx="4875693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Egyenes összekötő nyíllal 5"/>
          <p:cNvCxnSpPr/>
          <p:nvPr/>
        </p:nvCxnSpPr>
        <p:spPr bwMode="auto">
          <a:xfrm flipH="1" flipV="1">
            <a:off x="5148064" y="2492896"/>
            <a:ext cx="1872208" cy="11521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Egyenes összekötő nyíllal 7"/>
          <p:cNvCxnSpPr/>
          <p:nvPr/>
        </p:nvCxnSpPr>
        <p:spPr bwMode="auto">
          <a:xfrm flipH="1">
            <a:off x="5148064" y="3645024"/>
            <a:ext cx="1872208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Egyenes összekötő nyíllal 9"/>
          <p:cNvCxnSpPr/>
          <p:nvPr/>
        </p:nvCxnSpPr>
        <p:spPr bwMode="auto">
          <a:xfrm flipH="1">
            <a:off x="5652120" y="3645024"/>
            <a:ext cx="1368152" cy="17281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45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Sor alkalmazások</a:t>
            </a:r>
          </a:p>
        </p:txBody>
      </p:sp>
      <p:pic>
        <p:nvPicPr>
          <p:cNvPr id="11266" name="Picture 2" descr="https://qph.ec.quoracdn.net/main-qimg-4c2ec933d908d2c74c81c5570378f87d-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69400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printer que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6" descr="Image result for printer que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8" descr="Image result for printer queu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1274" name="Picture 10" descr="Image result for printer que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40" y="3501007"/>
            <a:ext cx="7717976" cy="264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154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Adatszerkezetek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349750"/>
          </a:xfrm>
        </p:spPr>
        <p:txBody>
          <a:bodyPr/>
          <a:lstStyle/>
          <a:p>
            <a:pPr marL="0" indent="0" algn="just">
              <a:buNone/>
            </a:pPr>
            <a:r>
              <a:rPr lang="hu-HU" b="0" dirty="0"/>
              <a:t>Az </a:t>
            </a:r>
            <a:r>
              <a:rPr lang="hu-HU" i="1" dirty="0"/>
              <a:t>adatszerkezet </a:t>
            </a:r>
            <a:r>
              <a:rPr lang="hu-HU" b="0" dirty="0"/>
              <a:t>adatok tárolására és szervezésére szolgáló módszer, amely lehetővé teszi a hatékony hozzáférést és módosításokat.</a:t>
            </a:r>
          </a:p>
          <a:p>
            <a:pPr marL="0" indent="0" algn="just">
              <a:buNone/>
            </a:pPr>
            <a:endParaRPr lang="hu-HU" sz="2800" b="0" dirty="0"/>
          </a:p>
          <a:p>
            <a:pPr algn="just"/>
            <a:r>
              <a:rPr lang="hu-HU" b="0" dirty="0"/>
              <a:t>Az algoritmushoz válasszunk adatszerkezetet!</a:t>
            </a:r>
          </a:p>
          <a:p>
            <a:pPr algn="just"/>
            <a:r>
              <a:rPr lang="hu-HU" b="0" dirty="0"/>
              <a:t>Sőt van, hogy az algoritmus a megfelelő adatszerkezeten alapul.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354433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27912" cy="1143000"/>
          </a:xfrm>
        </p:spPr>
        <p:txBody>
          <a:bodyPr/>
          <a:lstStyle/>
          <a:p>
            <a:r>
              <a:rPr lang="hu-HU" dirty="0"/>
              <a:t>Sor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07" y="1152128"/>
            <a:ext cx="8884589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876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Sor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477741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6876256" y="1628800"/>
            <a:ext cx="1522512" cy="4349750"/>
          </a:xfrm>
        </p:spPr>
        <p:txBody>
          <a:bodyPr/>
          <a:lstStyle/>
          <a:p>
            <a:pPr marL="0" indent="0">
              <a:buNone/>
            </a:pPr>
            <a:endParaRPr lang="hu-HU" i="1" dirty="0"/>
          </a:p>
          <a:p>
            <a:pPr marL="0" indent="0">
              <a:buNone/>
            </a:pPr>
            <a:endParaRPr lang="hu-HU" i="1" dirty="0"/>
          </a:p>
          <a:p>
            <a:pPr marL="0" indent="0">
              <a:buNone/>
            </a:pPr>
            <a:endParaRPr lang="hu-HU" i="1" dirty="0"/>
          </a:p>
          <a:p>
            <a:pPr marL="0" indent="0">
              <a:buNone/>
            </a:pPr>
            <a:r>
              <a:rPr lang="hu-HU" i="1" dirty="0"/>
              <a:t>O</a:t>
            </a:r>
            <a:r>
              <a:rPr lang="hu-HU" dirty="0"/>
              <a:t>(1)</a:t>
            </a:r>
          </a:p>
        </p:txBody>
      </p:sp>
      <p:cxnSp>
        <p:nvCxnSpPr>
          <p:cNvPr id="6" name="Egyenes összekötő nyíllal 5"/>
          <p:cNvCxnSpPr/>
          <p:nvPr/>
        </p:nvCxnSpPr>
        <p:spPr bwMode="auto">
          <a:xfrm flipH="1" flipV="1">
            <a:off x="4860032" y="2780928"/>
            <a:ext cx="1872208" cy="8926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Egyenes összekötő nyíllal 6"/>
          <p:cNvCxnSpPr/>
          <p:nvPr/>
        </p:nvCxnSpPr>
        <p:spPr bwMode="auto">
          <a:xfrm flipH="1">
            <a:off x="4572000" y="3673624"/>
            <a:ext cx="2160240" cy="11235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3676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2564904"/>
            <a:ext cx="7427912" cy="1143000"/>
          </a:xfrm>
        </p:spPr>
        <p:txBody>
          <a:bodyPr/>
          <a:lstStyle/>
          <a:p>
            <a:r>
              <a:rPr lang="hu-HU" cap="small" dirty="0"/>
              <a:t>Prioritási Sor </a:t>
            </a:r>
          </a:p>
        </p:txBody>
      </p:sp>
    </p:spTree>
    <p:extLst>
      <p:ext uri="{BB962C8B-B14F-4D97-AF65-F5344CB8AC3E}">
        <p14:creationId xmlns:p14="http://schemas.microsoft.com/office/powerpoint/2010/main" val="12993323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Prioritási (elsőbbségi) sor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0" dirty="0"/>
              <a:t>Kulcsok érkezése sorrendje lényegtelen mindig maximális (minimális) elemet akarjuk kivenni</a:t>
            </a:r>
          </a:p>
          <a:p>
            <a:pPr marL="0" indent="0">
              <a:buNone/>
            </a:pPr>
            <a:endParaRPr lang="hu-HU" b="0" dirty="0"/>
          </a:p>
          <a:p>
            <a:pPr marL="0" indent="0">
              <a:buNone/>
            </a:pPr>
            <a:r>
              <a:rPr lang="hu-HU" b="0" dirty="0"/>
              <a:t>Műveletek:</a:t>
            </a:r>
          </a:p>
          <a:p>
            <a:pPr marL="0" indent="0">
              <a:buNone/>
            </a:pPr>
            <a:r>
              <a:rPr lang="hu-HU" b="0" dirty="0"/>
              <a:t>	BESZÚR(H,k)</a:t>
            </a:r>
          </a:p>
          <a:p>
            <a:pPr marL="0" indent="0">
              <a:buNone/>
            </a:pPr>
            <a:r>
              <a:rPr lang="hu-HU" b="0" dirty="0"/>
              <a:t>	MAX(H)</a:t>
            </a:r>
          </a:p>
          <a:p>
            <a:pPr marL="0" indent="0">
              <a:buNone/>
            </a:pPr>
            <a:r>
              <a:rPr lang="hu-HU" b="0" dirty="0"/>
              <a:t>	KIVESZ-MAX(H)</a:t>
            </a:r>
          </a:p>
          <a:p>
            <a:pPr marL="0" indent="0">
              <a:buNone/>
            </a:pPr>
            <a:endParaRPr lang="hu-HU" b="0" dirty="0"/>
          </a:p>
        </p:txBody>
      </p:sp>
    </p:spTree>
    <p:extLst>
      <p:ext uri="{BB962C8B-B14F-4D97-AF65-F5344CB8AC3E}">
        <p14:creationId xmlns:p14="http://schemas.microsoft.com/office/powerpoint/2010/main" val="2644176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Prioritási sor –</a:t>
            </a:r>
            <a:br>
              <a:rPr lang="hu-HU" dirty="0"/>
            </a:br>
            <a:r>
              <a:rPr lang="hu-HU" dirty="0" err="1"/>
              <a:t>naive</a:t>
            </a:r>
            <a:r>
              <a:rPr lang="hu-HU" dirty="0"/>
              <a:t> megvalósítás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07704" y="1600200"/>
            <a:ext cx="6779096" cy="4349750"/>
          </a:xfrm>
        </p:spPr>
        <p:txBody>
          <a:bodyPr/>
          <a:lstStyle/>
          <a:p>
            <a:pPr marL="0" indent="0">
              <a:buNone/>
            </a:pPr>
            <a:r>
              <a:rPr lang="hu-HU" sz="2800" b="0" dirty="0"/>
              <a:t>Verem? Sor?</a:t>
            </a:r>
          </a:p>
          <a:p>
            <a:pPr lvl="1"/>
            <a:r>
              <a:rPr lang="hu-HU" sz="2400" b="0" dirty="0"/>
              <a:t>nem az érkezési sorrend számít most!</a:t>
            </a:r>
          </a:p>
          <a:p>
            <a:pPr marL="0" indent="0">
              <a:buNone/>
            </a:pPr>
            <a:endParaRPr lang="hu-HU" sz="2800" b="0" dirty="0"/>
          </a:p>
          <a:p>
            <a:pPr marL="0" indent="0">
              <a:buNone/>
            </a:pPr>
            <a:r>
              <a:rPr lang="hu-HU" sz="2800" b="0" dirty="0"/>
              <a:t>Listás megvalósítás:</a:t>
            </a:r>
          </a:p>
          <a:p>
            <a:r>
              <a:rPr lang="hu-HU" sz="2800" b="0" dirty="0"/>
              <a:t>rendezetlen lista</a:t>
            </a:r>
          </a:p>
          <a:p>
            <a:pPr marL="457200" lvl="1" indent="0">
              <a:buNone/>
            </a:pPr>
            <a:r>
              <a:rPr lang="hu-HU" sz="2000" b="0" dirty="0"/>
              <a:t>BESZÚR(</a:t>
            </a:r>
            <a:r>
              <a:rPr lang="hu-HU" sz="2000" b="0" dirty="0" err="1"/>
              <a:t>H,k</a:t>
            </a:r>
            <a:r>
              <a:rPr lang="hu-HU" sz="2000" b="0" dirty="0"/>
              <a:t>) – </a:t>
            </a:r>
            <a:r>
              <a:rPr lang="hu-HU" sz="2000" b="0" i="1" dirty="0"/>
              <a:t>O</a:t>
            </a:r>
            <a:r>
              <a:rPr lang="hu-HU" sz="2000" b="0" dirty="0"/>
              <a:t>(1)</a:t>
            </a:r>
          </a:p>
          <a:p>
            <a:pPr marL="457200" lvl="1" indent="0">
              <a:buNone/>
            </a:pPr>
            <a:r>
              <a:rPr lang="hu-HU" sz="2000" b="0" dirty="0"/>
              <a:t>KIVESZ-MAX(H) – </a:t>
            </a:r>
            <a:r>
              <a:rPr lang="hu-HU" sz="2000" b="0" i="1" dirty="0"/>
              <a:t>O</a:t>
            </a:r>
            <a:r>
              <a:rPr lang="hu-HU" sz="2000" b="0" dirty="0"/>
              <a:t>(n)</a:t>
            </a:r>
          </a:p>
          <a:p>
            <a:r>
              <a:rPr lang="hu-HU" sz="2800" b="0" dirty="0"/>
              <a:t>rendezett lista</a:t>
            </a:r>
          </a:p>
          <a:p>
            <a:pPr marL="457200" lvl="1" indent="0">
              <a:buNone/>
            </a:pPr>
            <a:r>
              <a:rPr lang="hu-HU" sz="2000" b="0" dirty="0"/>
              <a:t>BESZÚR(</a:t>
            </a:r>
            <a:r>
              <a:rPr lang="hu-HU" sz="2000" b="0" dirty="0" err="1"/>
              <a:t>H,k</a:t>
            </a:r>
            <a:r>
              <a:rPr lang="hu-HU" sz="2000" b="0" dirty="0"/>
              <a:t>) – </a:t>
            </a:r>
            <a:r>
              <a:rPr lang="hu-HU" sz="2000" b="0" i="1" dirty="0"/>
              <a:t>O</a:t>
            </a:r>
            <a:r>
              <a:rPr lang="hu-HU" sz="2000" b="0" dirty="0"/>
              <a:t>(n)</a:t>
            </a:r>
          </a:p>
          <a:p>
            <a:pPr marL="457200" lvl="1" indent="0">
              <a:buNone/>
            </a:pPr>
            <a:r>
              <a:rPr lang="hu-HU" sz="2000" b="0" dirty="0"/>
              <a:t>KIVESZ-MAX(H) – </a:t>
            </a:r>
            <a:r>
              <a:rPr lang="hu-HU" sz="2000" b="0" i="1" dirty="0"/>
              <a:t>O</a:t>
            </a:r>
            <a:r>
              <a:rPr lang="hu-HU" sz="2000" b="0" dirty="0"/>
              <a:t>(1)</a:t>
            </a:r>
          </a:p>
          <a:p>
            <a:pPr marL="0" indent="0">
              <a:buNone/>
            </a:pPr>
            <a:endParaRPr lang="hu-HU" b="0" dirty="0"/>
          </a:p>
          <a:p>
            <a:pPr marL="0" indent="0">
              <a:buNone/>
            </a:pPr>
            <a:endParaRPr lang="hu-HU" b="0" dirty="0"/>
          </a:p>
        </p:txBody>
      </p:sp>
    </p:spTree>
    <p:extLst>
      <p:ext uri="{BB962C8B-B14F-4D97-AF65-F5344CB8AC3E}">
        <p14:creationId xmlns:p14="http://schemas.microsoft.com/office/powerpoint/2010/main" val="140561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Prioritási sor hatékony megvalósítása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0" dirty="0"/>
              <a:t>A </a:t>
            </a:r>
            <a:r>
              <a:rPr lang="hu-HU" dirty="0"/>
              <a:t>kupac</a:t>
            </a:r>
            <a:r>
              <a:rPr lang="hu-HU" b="0" dirty="0"/>
              <a:t> (</a:t>
            </a:r>
            <a:r>
              <a:rPr lang="hu-HU" b="0" dirty="0" err="1"/>
              <a:t>heap</a:t>
            </a:r>
            <a:r>
              <a:rPr lang="hu-HU" b="0" dirty="0"/>
              <a:t>) egy hatékony megvalósítása a prioritási sor absztrakt adatszerkezetnek.</a:t>
            </a:r>
          </a:p>
          <a:p>
            <a:pPr marL="0" indent="0">
              <a:buNone/>
            </a:pPr>
            <a:endParaRPr lang="hu-HU" b="0" dirty="0"/>
          </a:p>
          <a:p>
            <a:pPr marL="0" indent="0">
              <a:buNone/>
            </a:pPr>
            <a:r>
              <a:rPr lang="hu-HU" b="0" dirty="0"/>
              <a:t>A kupac egy </a:t>
            </a:r>
            <a:r>
              <a:rPr lang="hu-HU" i="1" dirty="0" smtClean="0"/>
              <a:t>majdnem teljes bináris </a:t>
            </a:r>
            <a:r>
              <a:rPr lang="hu-HU" i="1" dirty="0"/>
              <a:t>fa</a:t>
            </a:r>
            <a:r>
              <a:rPr lang="hu-HU" b="0" dirty="0"/>
              <a:t>, amelynek minden csúcsa legalább akkora, mint gyerekei → maximális elem a gyökérben van</a:t>
            </a:r>
          </a:p>
        </p:txBody>
      </p:sp>
    </p:spTree>
    <p:extLst>
      <p:ext uri="{BB962C8B-B14F-4D97-AF65-F5344CB8AC3E}">
        <p14:creationId xmlns:p14="http://schemas.microsoft.com/office/powerpoint/2010/main" val="34362388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Kupac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6120680" cy="401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3563888" y="6412686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>
                <a:solidFill>
                  <a:schemeClr val="bg1"/>
                </a:solidFill>
              </a:rPr>
              <a:t>https://visualgo.net/en/heap</a:t>
            </a:r>
          </a:p>
        </p:txBody>
      </p:sp>
    </p:spTree>
    <p:extLst>
      <p:ext uri="{BB962C8B-B14F-4D97-AF65-F5344CB8AC3E}">
        <p14:creationId xmlns:p14="http://schemas.microsoft.com/office/powerpoint/2010/main" val="28590110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910507" cy="1143000"/>
          </a:xfrm>
        </p:spPr>
        <p:txBody>
          <a:bodyPr/>
          <a:lstStyle/>
          <a:p>
            <a:r>
              <a:rPr lang="hu-HU" dirty="0"/>
              <a:t>Kupac tömbös megvalósítása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24" y="1124744"/>
            <a:ext cx="9221971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517232"/>
            <a:ext cx="16287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517232"/>
            <a:ext cx="16097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89587"/>
            <a:ext cx="2171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0436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0"/>
            <a:ext cx="7885112" cy="1143000"/>
          </a:xfrm>
        </p:spPr>
        <p:txBody>
          <a:bodyPr/>
          <a:lstStyle/>
          <a:p>
            <a:r>
              <a:rPr lang="hu-HU" dirty="0"/>
              <a:t>Kupactulajdonság fenntartása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04924"/>
            <a:ext cx="7549048" cy="585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5110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899592" y="0"/>
            <a:ext cx="78851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hu-HU" kern="0"/>
              <a:t>Kupactulajdonság fenntartása</a:t>
            </a:r>
            <a:endParaRPr lang="hu-HU" kern="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087" y="1143000"/>
            <a:ext cx="5682121" cy="37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301208"/>
            <a:ext cx="2057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505995"/>
            <a:ext cx="13335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Egyenes összekötő nyíllal 5"/>
          <p:cNvCxnSpPr/>
          <p:nvPr/>
        </p:nvCxnSpPr>
        <p:spPr bwMode="auto">
          <a:xfrm>
            <a:off x="3615308" y="5691733"/>
            <a:ext cx="16767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Szövegdoboz 7"/>
          <p:cNvSpPr txBox="1"/>
          <p:nvPr/>
        </p:nvSpPr>
        <p:spPr>
          <a:xfrm>
            <a:off x="3828362" y="5333146"/>
            <a:ext cx="1250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Mester 2.</a:t>
            </a:r>
          </a:p>
        </p:txBody>
      </p:sp>
    </p:spTree>
    <p:extLst>
      <p:ext uri="{BB962C8B-B14F-4D97-AF65-F5344CB8AC3E}">
        <p14:creationId xmlns:p14="http://schemas.microsoft.com/office/powerpoint/2010/main" val="348593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Absztrakt adatszerkezetek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0" dirty="0"/>
              <a:t>Adatok „dinamikus halmaza” (H)</a:t>
            </a:r>
          </a:p>
          <a:p>
            <a:r>
              <a:rPr lang="hu-HU" b="0" dirty="0"/>
              <a:t>kulcsmező (k)</a:t>
            </a:r>
          </a:p>
          <a:p>
            <a:r>
              <a:rPr lang="hu-HU" b="0" dirty="0"/>
              <a:t>kísérő adatok is társulhatnak hozzá, de ezzel általában nem foglalkozunk</a:t>
            </a:r>
          </a:p>
          <a:p>
            <a:endParaRPr lang="hu-HU" b="0" dirty="0"/>
          </a:p>
          <a:p>
            <a:r>
              <a:rPr lang="hu-HU" b="0" dirty="0"/>
              <a:t>Műveletei definiálják az absztrakt adatszerkezetet!</a:t>
            </a:r>
          </a:p>
          <a:p>
            <a:pPr marL="0" indent="0">
              <a:buNone/>
            </a:pPr>
            <a:endParaRPr lang="hu-HU" b="0" dirty="0"/>
          </a:p>
        </p:txBody>
      </p:sp>
    </p:spTree>
    <p:extLst>
      <p:ext uri="{BB962C8B-B14F-4D97-AF65-F5344CB8AC3E}">
        <p14:creationId xmlns:p14="http://schemas.microsoft.com/office/powerpoint/2010/main" val="31986630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Prioritási sor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331085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2996952"/>
            <a:ext cx="5771441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7319104" y="3501008"/>
            <a:ext cx="1666528" cy="2520280"/>
          </a:xfrm>
        </p:spPr>
        <p:txBody>
          <a:bodyPr/>
          <a:lstStyle/>
          <a:p>
            <a:pPr marL="0" indent="0">
              <a:buNone/>
            </a:pPr>
            <a:endParaRPr lang="hu-HU" i="1" dirty="0"/>
          </a:p>
          <a:p>
            <a:pPr marL="0" indent="0">
              <a:buNone/>
            </a:pPr>
            <a:endParaRPr lang="hu-HU" i="1" dirty="0"/>
          </a:p>
          <a:p>
            <a:pPr marL="0" indent="0">
              <a:buNone/>
            </a:pPr>
            <a:endParaRPr lang="hu-HU" i="1" dirty="0"/>
          </a:p>
          <a:p>
            <a:pPr marL="0" indent="0">
              <a:buNone/>
            </a:pPr>
            <a:r>
              <a:rPr lang="hu-HU" i="1" dirty="0"/>
              <a:t>O</a:t>
            </a:r>
            <a:r>
              <a:rPr lang="hu-HU" dirty="0"/>
              <a:t>(</a:t>
            </a:r>
            <a:r>
              <a:rPr lang="hu-HU" dirty="0" err="1"/>
              <a:t>log</a:t>
            </a:r>
            <a:r>
              <a:rPr lang="hu-HU" i="1" dirty="0" err="1"/>
              <a:t>n</a:t>
            </a:r>
            <a:r>
              <a:rPr lang="hu-HU" dirty="0"/>
              <a:t>)</a:t>
            </a:r>
          </a:p>
        </p:txBody>
      </p:sp>
      <p:cxnSp>
        <p:nvCxnSpPr>
          <p:cNvPr id="7" name="Egyenes összekötő nyíllal 6"/>
          <p:cNvCxnSpPr/>
          <p:nvPr/>
        </p:nvCxnSpPr>
        <p:spPr bwMode="auto">
          <a:xfrm flipH="1" flipV="1">
            <a:off x="6300192" y="4551858"/>
            <a:ext cx="1080120" cy="749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0142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ax Heap Deletion Animated Examp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84076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Prioritási sor – kivesz </a:t>
            </a:r>
            <a:r>
              <a:rPr lang="hu-HU" dirty="0" err="1"/>
              <a:t>max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154308" y="6412686"/>
            <a:ext cx="3339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>
                <a:solidFill>
                  <a:schemeClr val="bg1"/>
                </a:solidFill>
              </a:rPr>
              <a:t>Forrás: </a:t>
            </a:r>
            <a:r>
              <a:rPr lang="hu-HU" sz="1800" dirty="0" err="1">
                <a:solidFill>
                  <a:schemeClr val="bg1"/>
                </a:solidFill>
              </a:rPr>
              <a:t>www.tutorialspoint.com</a:t>
            </a:r>
            <a:endParaRPr lang="hu-H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21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Prioritási sor beszúrás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b="0" dirty="0"/>
              <a:t>Szúrjuk be levelet (tömb végére)</a:t>
            </a:r>
          </a:p>
          <a:p>
            <a:pPr marL="514350" indent="-514350">
              <a:buFont typeface="+mj-lt"/>
              <a:buAutoNum type="arabicPeriod"/>
            </a:pPr>
            <a:r>
              <a:rPr lang="hu-HU" b="0" dirty="0"/>
              <a:t>Szülővel való cserével emeljük a helyére a levelet</a:t>
            </a:r>
          </a:p>
          <a:p>
            <a:pPr marL="0" indent="0">
              <a:buNone/>
            </a:pPr>
            <a:endParaRPr lang="hu-HU" b="0" dirty="0"/>
          </a:p>
        </p:txBody>
      </p:sp>
      <p:pic>
        <p:nvPicPr>
          <p:cNvPr id="17413" name="Picture 5" descr="Max Heap Animated Examp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87432"/>
            <a:ext cx="6075040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artalom helye 2"/>
          <p:cNvSpPr txBox="1">
            <a:spLocks/>
          </p:cNvSpPr>
          <p:nvPr/>
        </p:nvSpPr>
        <p:spPr bwMode="auto">
          <a:xfrm>
            <a:off x="7164288" y="3187432"/>
            <a:ext cx="216024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hu-HU" i="1" kern="0" dirty="0"/>
              <a:t>O</a:t>
            </a:r>
            <a:r>
              <a:rPr lang="hu-HU" kern="0" dirty="0"/>
              <a:t>(</a:t>
            </a:r>
            <a:r>
              <a:rPr lang="hu-HU" kern="0" dirty="0" err="1"/>
              <a:t>log</a:t>
            </a:r>
            <a:r>
              <a:rPr lang="hu-HU" i="1" kern="0" dirty="0" err="1"/>
              <a:t>n</a:t>
            </a:r>
            <a:r>
              <a:rPr lang="hu-HU" kern="0" dirty="0"/>
              <a:t>)</a:t>
            </a:r>
          </a:p>
          <a:p>
            <a:pPr marL="0" indent="0">
              <a:buFontTx/>
              <a:buNone/>
            </a:pPr>
            <a:r>
              <a:rPr lang="hu-HU" sz="2000" b="0" kern="0" dirty="0"/>
              <a:t>a kupac magassága </a:t>
            </a:r>
            <a:r>
              <a:rPr lang="hu-HU" sz="2000" b="0" kern="0" dirty="0" err="1"/>
              <a:t>log</a:t>
            </a:r>
            <a:r>
              <a:rPr lang="hu-HU" sz="2000" b="0" i="1" kern="0" dirty="0" err="1"/>
              <a:t>n</a:t>
            </a:r>
            <a:endParaRPr lang="hu-HU" sz="2000" b="0" i="1" kern="0" dirty="0"/>
          </a:p>
        </p:txBody>
      </p:sp>
    </p:spTree>
    <p:extLst>
      <p:ext uri="{BB962C8B-B14F-4D97-AF65-F5344CB8AC3E}">
        <p14:creationId xmlns:p14="http://schemas.microsoft.com/office/powerpoint/2010/main" val="265002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Prioritási sor kupac megvalósítással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b="0" dirty="0"/>
          </a:p>
          <a:p>
            <a:pPr marL="0" indent="0">
              <a:buNone/>
            </a:pPr>
            <a:r>
              <a:rPr lang="hu-HU" b="0" dirty="0"/>
              <a:t>BESZÚR(H,k)		</a:t>
            </a:r>
            <a:r>
              <a:rPr lang="hu-HU" b="0" i="1" dirty="0"/>
              <a:t>O</a:t>
            </a:r>
            <a:r>
              <a:rPr lang="hu-HU" b="0" dirty="0"/>
              <a:t>(</a:t>
            </a:r>
            <a:r>
              <a:rPr lang="hu-HU" b="0" dirty="0" err="1"/>
              <a:t>log</a:t>
            </a:r>
            <a:r>
              <a:rPr lang="hu-HU" b="0" i="1" dirty="0" err="1"/>
              <a:t>n</a:t>
            </a:r>
            <a:r>
              <a:rPr lang="hu-HU" b="0" dirty="0"/>
              <a:t>)</a:t>
            </a:r>
          </a:p>
          <a:p>
            <a:pPr marL="0" indent="0">
              <a:buNone/>
            </a:pPr>
            <a:r>
              <a:rPr lang="hu-HU" b="0" dirty="0"/>
              <a:t>MAX(H)			</a:t>
            </a:r>
            <a:r>
              <a:rPr lang="el-GR" b="0" i="1" dirty="0"/>
              <a:t>Θ</a:t>
            </a:r>
            <a:r>
              <a:rPr lang="hu-HU" b="0" dirty="0"/>
              <a:t>(1)</a:t>
            </a:r>
          </a:p>
          <a:p>
            <a:pPr marL="0" indent="0">
              <a:buNone/>
            </a:pPr>
            <a:r>
              <a:rPr lang="hu-HU" b="0" dirty="0"/>
              <a:t>KIVESZ-MAX(H)</a:t>
            </a:r>
            <a:r>
              <a:rPr lang="hu-HU" b="0" i="1" dirty="0"/>
              <a:t>	O</a:t>
            </a:r>
            <a:r>
              <a:rPr lang="hu-HU" b="0" dirty="0"/>
              <a:t>(</a:t>
            </a:r>
            <a:r>
              <a:rPr lang="hu-HU" b="0" dirty="0" err="1"/>
              <a:t>log</a:t>
            </a:r>
            <a:r>
              <a:rPr lang="hu-HU" b="0" i="1" dirty="0" err="1"/>
              <a:t>n</a:t>
            </a:r>
            <a:r>
              <a:rPr lang="hu-HU" b="0" dirty="0"/>
              <a:t>)</a:t>
            </a:r>
          </a:p>
          <a:p>
            <a:pPr marL="0" indent="0">
              <a:buNone/>
            </a:pPr>
            <a:r>
              <a:rPr lang="hu-HU" b="0" dirty="0"/>
              <a:t>	</a:t>
            </a:r>
          </a:p>
          <a:p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82" y="4149080"/>
            <a:ext cx="3349451" cy="270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gyenes összekötő nyíllal 4"/>
          <p:cNvCxnSpPr/>
          <p:nvPr/>
        </p:nvCxnSpPr>
        <p:spPr bwMode="auto">
          <a:xfrm flipH="1">
            <a:off x="6228184" y="5239594"/>
            <a:ext cx="1329549" cy="11417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Egyenes összekötő nyíllal 5"/>
          <p:cNvCxnSpPr/>
          <p:nvPr/>
        </p:nvCxnSpPr>
        <p:spPr bwMode="auto">
          <a:xfrm flipH="1">
            <a:off x="6732240" y="5261048"/>
            <a:ext cx="825494" cy="238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Szövegdoboz 6"/>
          <p:cNvSpPr txBox="1"/>
          <p:nvPr/>
        </p:nvSpPr>
        <p:spPr>
          <a:xfrm>
            <a:off x="6897046" y="4869160"/>
            <a:ext cx="1347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i="1" dirty="0"/>
              <a:t>O</a:t>
            </a:r>
            <a:r>
              <a:rPr lang="hu-HU" sz="2000" dirty="0"/>
              <a:t>(log </a:t>
            </a:r>
            <a:r>
              <a:rPr lang="hu-HU" sz="2000" i="1" dirty="0"/>
              <a:t>n</a:t>
            </a:r>
            <a:r>
              <a:rPr lang="hu-HU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6815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404664"/>
            <a:ext cx="8640960" cy="4349750"/>
          </a:xfrm>
        </p:spPr>
        <p:txBody>
          <a:bodyPr/>
          <a:lstStyle/>
          <a:p>
            <a:pPr marL="0" indent="0">
              <a:buNone/>
            </a:pPr>
            <a:r>
              <a:rPr lang="hu-HU" sz="2400" b="0" dirty="0" err="1">
                <a:solidFill>
                  <a:srgbClr val="000000"/>
                </a:solidFill>
                <a:latin typeface="Consolas"/>
              </a:rPr>
              <a:t>Stack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&lt;Integer&gt; </a:t>
            </a:r>
            <a:r>
              <a:rPr lang="hu-HU" sz="2400" b="0" dirty="0">
                <a:solidFill>
                  <a:srgbClr val="6A3E3E"/>
                </a:solidFill>
                <a:latin typeface="Consolas"/>
              </a:rPr>
              <a:t>s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hu-HU" sz="2400" b="0" dirty="0" err="1">
                <a:solidFill>
                  <a:srgbClr val="7F0055"/>
                </a:solidFill>
                <a:latin typeface="Consolas"/>
              </a:rPr>
              <a:t>new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2400" b="0" dirty="0" err="1">
                <a:solidFill>
                  <a:srgbClr val="000000"/>
                </a:solidFill>
                <a:latin typeface="Consolas"/>
              </a:rPr>
              <a:t>Stack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&lt;&gt;();</a:t>
            </a:r>
          </a:p>
          <a:p>
            <a:pPr marL="0" indent="0">
              <a:buNone/>
            </a:pPr>
            <a:r>
              <a:rPr lang="hu-HU" sz="2400" b="0" dirty="0" err="1">
                <a:solidFill>
                  <a:srgbClr val="6A3E3E"/>
                </a:solidFill>
                <a:latin typeface="Consolas"/>
              </a:rPr>
              <a:t>s</a:t>
            </a:r>
            <a:r>
              <a:rPr lang="hu-HU" sz="2400" b="0" dirty="0" err="1">
                <a:solidFill>
                  <a:srgbClr val="000000"/>
                </a:solidFill>
                <a:latin typeface="Consolas"/>
              </a:rPr>
              <a:t>.push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(4);</a:t>
            </a:r>
            <a:r>
              <a:rPr lang="hu-HU" sz="2400" b="0" dirty="0" err="1">
                <a:solidFill>
                  <a:srgbClr val="6A3E3E"/>
                </a:solidFill>
                <a:latin typeface="Consolas"/>
              </a:rPr>
              <a:t>s</a:t>
            </a:r>
            <a:r>
              <a:rPr lang="hu-HU" sz="2400" b="0" dirty="0" err="1">
                <a:solidFill>
                  <a:srgbClr val="000000"/>
                </a:solidFill>
                <a:latin typeface="Consolas"/>
              </a:rPr>
              <a:t>.push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(3);</a:t>
            </a:r>
            <a:r>
              <a:rPr lang="hu-HU" sz="2400" b="0" dirty="0" err="1">
                <a:solidFill>
                  <a:srgbClr val="6A3E3E"/>
                </a:solidFill>
                <a:latin typeface="Consolas"/>
              </a:rPr>
              <a:t>s</a:t>
            </a:r>
            <a:r>
              <a:rPr lang="hu-HU" sz="2400" b="0" dirty="0" err="1">
                <a:solidFill>
                  <a:srgbClr val="000000"/>
                </a:solidFill>
                <a:latin typeface="Consolas"/>
              </a:rPr>
              <a:t>.push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(5);</a:t>
            </a:r>
          </a:p>
          <a:p>
            <a:pPr marL="0" indent="0">
              <a:buNone/>
            </a:pPr>
            <a:r>
              <a:rPr lang="hu-HU" sz="2400" b="0" dirty="0" err="1">
                <a:solidFill>
                  <a:srgbClr val="7F0055"/>
                </a:solidFill>
                <a:latin typeface="Consolas"/>
              </a:rPr>
              <a:t>while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(!</a:t>
            </a:r>
            <a:r>
              <a:rPr lang="hu-HU" sz="2400" b="0" dirty="0" err="1">
                <a:solidFill>
                  <a:srgbClr val="6A3E3E"/>
                </a:solidFill>
                <a:latin typeface="Consolas"/>
              </a:rPr>
              <a:t>s</a:t>
            </a:r>
            <a:r>
              <a:rPr lang="hu-HU" sz="2400" b="0" dirty="0" err="1">
                <a:solidFill>
                  <a:srgbClr val="000000"/>
                </a:solidFill>
                <a:latin typeface="Consolas"/>
              </a:rPr>
              <a:t>.isEmpty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())</a:t>
            </a:r>
          </a:p>
          <a:p>
            <a:pPr marL="0" indent="0">
              <a:buNone/>
            </a:pPr>
            <a:r>
              <a:rPr lang="hu-HU" sz="2400" b="0" dirty="0">
                <a:solidFill>
                  <a:srgbClr val="000000"/>
                </a:solidFill>
                <a:latin typeface="Consolas"/>
              </a:rPr>
              <a:t>	</a:t>
            </a:r>
            <a:r>
              <a:rPr lang="hu-HU" sz="2400" b="0" dirty="0" err="1">
                <a:solidFill>
                  <a:srgbClr val="000000"/>
                </a:solidFill>
                <a:latin typeface="Consolas"/>
              </a:rPr>
              <a:t>System.</a:t>
            </a:r>
            <a:r>
              <a:rPr lang="hu-HU" sz="2400" b="0" i="1" dirty="0" err="1">
                <a:solidFill>
                  <a:srgbClr val="0000C0"/>
                </a:solidFill>
                <a:latin typeface="Consolas"/>
              </a:rPr>
              <a:t>out</a:t>
            </a:r>
            <a:r>
              <a:rPr lang="hu-HU" sz="2400" b="0" i="1" dirty="0" err="1">
                <a:solidFill>
                  <a:srgbClr val="000000"/>
                </a:solidFill>
                <a:latin typeface="Consolas"/>
              </a:rPr>
              <a:t>.print</a:t>
            </a:r>
            <a:r>
              <a:rPr lang="hu-HU" sz="2400" b="0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2400" b="0" i="1" dirty="0" err="1">
                <a:solidFill>
                  <a:srgbClr val="6A3E3E"/>
                </a:solidFill>
                <a:latin typeface="Consolas"/>
              </a:rPr>
              <a:t>s</a:t>
            </a:r>
            <a:r>
              <a:rPr lang="hu-HU" sz="2400" b="0" i="1" dirty="0" err="1">
                <a:solidFill>
                  <a:srgbClr val="000000"/>
                </a:solidFill>
                <a:latin typeface="Consolas"/>
              </a:rPr>
              <a:t>.pop</a:t>
            </a:r>
            <a:r>
              <a:rPr lang="hu-HU" sz="2400" b="0" i="1" dirty="0">
                <a:solidFill>
                  <a:srgbClr val="000000"/>
                </a:solidFill>
                <a:latin typeface="Consolas"/>
              </a:rPr>
              <a:t>()+</a:t>
            </a:r>
            <a:r>
              <a:rPr lang="hu-HU" sz="2400" b="0" i="1" dirty="0">
                <a:solidFill>
                  <a:srgbClr val="2A00FF"/>
                </a:solidFill>
                <a:latin typeface="Consolas"/>
              </a:rPr>
              <a:t>" "</a:t>
            </a:r>
            <a:r>
              <a:rPr lang="hu-HU" sz="2400" b="0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marL="0" indent="0">
              <a:buNone/>
            </a:pPr>
            <a:endParaRPr lang="hu-HU" sz="2400" b="0" dirty="0">
              <a:latin typeface="Consolas"/>
            </a:endParaRPr>
          </a:p>
          <a:p>
            <a:pPr marL="0" indent="0">
              <a:buNone/>
            </a:pPr>
            <a:r>
              <a:rPr lang="hu-HU" sz="2400" b="0" dirty="0" err="1">
                <a:solidFill>
                  <a:srgbClr val="000000"/>
                </a:solidFill>
                <a:latin typeface="Consolas"/>
              </a:rPr>
              <a:t>Queue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&lt;Integer&gt; </a:t>
            </a:r>
            <a:r>
              <a:rPr lang="hu-HU" sz="2400" b="0" dirty="0">
                <a:solidFill>
                  <a:srgbClr val="6A3E3E"/>
                </a:solidFill>
                <a:latin typeface="Consolas"/>
              </a:rPr>
              <a:t>q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hu-HU" sz="2400" b="0" dirty="0" err="1">
                <a:solidFill>
                  <a:srgbClr val="7F0055"/>
                </a:solidFill>
                <a:latin typeface="Consolas"/>
              </a:rPr>
              <a:t>new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2400" b="0" dirty="0" err="1">
                <a:solidFill>
                  <a:srgbClr val="000000"/>
                </a:solidFill>
                <a:latin typeface="Consolas"/>
              </a:rPr>
              <a:t>ArrayDeque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&lt;&gt;();</a:t>
            </a:r>
          </a:p>
          <a:p>
            <a:pPr marL="0" indent="0">
              <a:buNone/>
            </a:pPr>
            <a:r>
              <a:rPr lang="hu-HU" sz="2400" b="0" dirty="0" err="1">
                <a:solidFill>
                  <a:srgbClr val="6A3E3E"/>
                </a:solidFill>
                <a:latin typeface="Consolas"/>
              </a:rPr>
              <a:t>q</a:t>
            </a:r>
            <a:r>
              <a:rPr lang="hu-HU" sz="2400" b="0" dirty="0" err="1">
                <a:solidFill>
                  <a:srgbClr val="000000"/>
                </a:solidFill>
                <a:latin typeface="Consolas"/>
              </a:rPr>
              <a:t>.add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(4);</a:t>
            </a:r>
            <a:r>
              <a:rPr lang="hu-HU" sz="2400" b="0" dirty="0" err="1">
                <a:solidFill>
                  <a:srgbClr val="6A3E3E"/>
                </a:solidFill>
                <a:latin typeface="Consolas"/>
              </a:rPr>
              <a:t>q</a:t>
            </a:r>
            <a:r>
              <a:rPr lang="hu-HU" sz="2400" b="0" dirty="0" err="1">
                <a:solidFill>
                  <a:srgbClr val="000000"/>
                </a:solidFill>
                <a:latin typeface="Consolas"/>
              </a:rPr>
              <a:t>.add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(3);</a:t>
            </a:r>
            <a:r>
              <a:rPr lang="hu-HU" sz="2400" b="0" dirty="0" err="1">
                <a:solidFill>
                  <a:srgbClr val="6A3E3E"/>
                </a:solidFill>
                <a:latin typeface="Consolas"/>
              </a:rPr>
              <a:t>q</a:t>
            </a:r>
            <a:r>
              <a:rPr lang="hu-HU" sz="2400" b="0" dirty="0" err="1">
                <a:solidFill>
                  <a:srgbClr val="000000"/>
                </a:solidFill>
                <a:latin typeface="Consolas"/>
              </a:rPr>
              <a:t>.add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(5);</a:t>
            </a:r>
          </a:p>
          <a:p>
            <a:pPr marL="0" indent="0">
              <a:buNone/>
            </a:pPr>
            <a:r>
              <a:rPr lang="hu-HU" sz="2400" b="0" dirty="0" err="1">
                <a:solidFill>
                  <a:srgbClr val="7F0055"/>
                </a:solidFill>
                <a:latin typeface="Consolas"/>
              </a:rPr>
              <a:t>while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(!</a:t>
            </a:r>
            <a:r>
              <a:rPr lang="hu-HU" sz="2400" b="0" dirty="0" err="1">
                <a:solidFill>
                  <a:srgbClr val="6A3E3E"/>
                </a:solidFill>
                <a:latin typeface="Consolas"/>
              </a:rPr>
              <a:t>q</a:t>
            </a:r>
            <a:r>
              <a:rPr lang="hu-HU" sz="2400" b="0" dirty="0" err="1">
                <a:solidFill>
                  <a:srgbClr val="000000"/>
                </a:solidFill>
                <a:latin typeface="Consolas"/>
              </a:rPr>
              <a:t>.isEmpty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())</a:t>
            </a:r>
          </a:p>
          <a:p>
            <a:pPr marL="0" indent="0">
              <a:buNone/>
            </a:pPr>
            <a:r>
              <a:rPr lang="hu-HU" sz="2400" b="0" dirty="0">
                <a:solidFill>
                  <a:srgbClr val="000000"/>
                </a:solidFill>
                <a:latin typeface="Consolas"/>
              </a:rPr>
              <a:t>	</a:t>
            </a:r>
            <a:r>
              <a:rPr lang="hu-HU" sz="2400" b="0" dirty="0" err="1">
                <a:solidFill>
                  <a:srgbClr val="000000"/>
                </a:solidFill>
                <a:latin typeface="Consolas"/>
              </a:rPr>
              <a:t>System.</a:t>
            </a:r>
            <a:r>
              <a:rPr lang="hu-HU" sz="2400" b="0" i="1" dirty="0" err="1">
                <a:solidFill>
                  <a:srgbClr val="0000C0"/>
                </a:solidFill>
                <a:latin typeface="Consolas"/>
              </a:rPr>
              <a:t>out</a:t>
            </a:r>
            <a:r>
              <a:rPr lang="hu-HU" sz="2400" b="0" i="1" dirty="0" err="1">
                <a:solidFill>
                  <a:srgbClr val="000000"/>
                </a:solidFill>
                <a:latin typeface="Consolas"/>
              </a:rPr>
              <a:t>.print</a:t>
            </a:r>
            <a:r>
              <a:rPr lang="hu-HU" sz="2400" b="0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2400" b="0" i="1" dirty="0" err="1">
                <a:solidFill>
                  <a:srgbClr val="6A3E3E"/>
                </a:solidFill>
                <a:latin typeface="Consolas"/>
              </a:rPr>
              <a:t>q</a:t>
            </a:r>
            <a:r>
              <a:rPr lang="hu-HU" sz="2400" b="0" i="1" dirty="0" err="1">
                <a:solidFill>
                  <a:srgbClr val="000000"/>
                </a:solidFill>
                <a:latin typeface="Consolas"/>
              </a:rPr>
              <a:t>.poll</a:t>
            </a:r>
            <a:r>
              <a:rPr lang="hu-HU" sz="2400" b="0" i="1" dirty="0">
                <a:solidFill>
                  <a:srgbClr val="000000"/>
                </a:solidFill>
                <a:latin typeface="Consolas"/>
              </a:rPr>
              <a:t>()+</a:t>
            </a:r>
            <a:r>
              <a:rPr lang="hu-HU" sz="2400" b="0" i="1" dirty="0">
                <a:solidFill>
                  <a:srgbClr val="2A00FF"/>
                </a:solidFill>
                <a:latin typeface="Consolas"/>
              </a:rPr>
              <a:t>" "</a:t>
            </a:r>
            <a:r>
              <a:rPr lang="hu-HU" sz="2400" b="0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marL="0" indent="0">
              <a:buNone/>
            </a:pPr>
            <a:endParaRPr lang="hu-HU" sz="2400" b="0" dirty="0">
              <a:latin typeface="Consolas"/>
            </a:endParaRPr>
          </a:p>
          <a:p>
            <a:pPr marL="0" indent="0">
              <a:buNone/>
            </a:pPr>
            <a:r>
              <a:rPr lang="hu-HU" sz="2400" b="0" dirty="0" err="1">
                <a:solidFill>
                  <a:srgbClr val="000000"/>
                </a:solidFill>
                <a:latin typeface="Consolas"/>
              </a:rPr>
              <a:t>PriorityQueue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&lt;Integer&gt; </a:t>
            </a:r>
            <a:r>
              <a:rPr lang="hu-HU" sz="2400" b="0" dirty="0" err="1">
                <a:solidFill>
                  <a:srgbClr val="6A3E3E"/>
                </a:solidFill>
                <a:latin typeface="Consolas"/>
              </a:rPr>
              <a:t>pq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hu-HU" sz="2400" b="0" dirty="0" err="1">
                <a:solidFill>
                  <a:srgbClr val="7F0055"/>
                </a:solidFill>
                <a:latin typeface="Consolas"/>
              </a:rPr>
              <a:t>new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2400" b="0" dirty="0" err="1">
                <a:solidFill>
                  <a:srgbClr val="000000"/>
                </a:solidFill>
                <a:latin typeface="Consolas"/>
              </a:rPr>
              <a:t>PriorityQueue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&lt;&gt;();</a:t>
            </a:r>
          </a:p>
          <a:p>
            <a:pPr marL="0" indent="0">
              <a:buNone/>
            </a:pPr>
            <a:r>
              <a:rPr lang="hu-HU" sz="2400" b="0" dirty="0" err="1">
                <a:solidFill>
                  <a:srgbClr val="6A3E3E"/>
                </a:solidFill>
                <a:latin typeface="Consolas"/>
              </a:rPr>
              <a:t>pq</a:t>
            </a:r>
            <a:r>
              <a:rPr lang="hu-HU" sz="2400" b="0" dirty="0" err="1">
                <a:solidFill>
                  <a:srgbClr val="000000"/>
                </a:solidFill>
                <a:latin typeface="Consolas"/>
              </a:rPr>
              <a:t>.add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(4);</a:t>
            </a:r>
            <a:r>
              <a:rPr lang="hu-HU" sz="2400" b="0" dirty="0" err="1">
                <a:solidFill>
                  <a:srgbClr val="6A3E3E"/>
                </a:solidFill>
                <a:latin typeface="Consolas"/>
              </a:rPr>
              <a:t>pq</a:t>
            </a:r>
            <a:r>
              <a:rPr lang="hu-HU" sz="2400" b="0" dirty="0" err="1">
                <a:solidFill>
                  <a:srgbClr val="000000"/>
                </a:solidFill>
                <a:latin typeface="Consolas"/>
              </a:rPr>
              <a:t>.add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(3);</a:t>
            </a:r>
            <a:r>
              <a:rPr lang="hu-HU" sz="2400" b="0" dirty="0" err="1">
                <a:solidFill>
                  <a:srgbClr val="6A3E3E"/>
                </a:solidFill>
                <a:latin typeface="Consolas"/>
              </a:rPr>
              <a:t>pq</a:t>
            </a:r>
            <a:r>
              <a:rPr lang="hu-HU" sz="2400" b="0" dirty="0" err="1">
                <a:solidFill>
                  <a:srgbClr val="000000"/>
                </a:solidFill>
                <a:latin typeface="Consolas"/>
              </a:rPr>
              <a:t>.add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(5);</a:t>
            </a:r>
          </a:p>
          <a:p>
            <a:pPr marL="0" indent="0">
              <a:buNone/>
            </a:pPr>
            <a:r>
              <a:rPr lang="hu-HU" sz="2400" b="0" dirty="0" err="1">
                <a:solidFill>
                  <a:srgbClr val="7F0055"/>
                </a:solidFill>
                <a:latin typeface="Consolas"/>
              </a:rPr>
              <a:t>while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(!</a:t>
            </a:r>
            <a:r>
              <a:rPr lang="hu-HU" sz="2400" b="0" dirty="0" err="1">
                <a:solidFill>
                  <a:srgbClr val="6A3E3E"/>
                </a:solidFill>
                <a:latin typeface="Consolas"/>
              </a:rPr>
              <a:t>pq</a:t>
            </a:r>
            <a:r>
              <a:rPr lang="hu-HU" sz="2400" b="0" dirty="0" err="1">
                <a:solidFill>
                  <a:srgbClr val="000000"/>
                </a:solidFill>
                <a:latin typeface="Consolas"/>
              </a:rPr>
              <a:t>.isEmpty</a:t>
            </a:r>
            <a:r>
              <a:rPr lang="hu-HU" sz="2400" b="0" dirty="0">
                <a:solidFill>
                  <a:srgbClr val="000000"/>
                </a:solidFill>
                <a:latin typeface="Consolas"/>
              </a:rPr>
              <a:t>())</a:t>
            </a:r>
          </a:p>
          <a:p>
            <a:pPr marL="0" indent="0">
              <a:buNone/>
            </a:pPr>
            <a:r>
              <a:rPr lang="hu-HU" sz="2400" b="0" dirty="0">
                <a:solidFill>
                  <a:srgbClr val="000000"/>
                </a:solidFill>
                <a:latin typeface="Consolas"/>
              </a:rPr>
              <a:t>	</a:t>
            </a:r>
            <a:r>
              <a:rPr lang="hu-HU" sz="2400" b="0" dirty="0" err="1">
                <a:solidFill>
                  <a:srgbClr val="000000"/>
                </a:solidFill>
                <a:latin typeface="Consolas"/>
              </a:rPr>
              <a:t>System.</a:t>
            </a:r>
            <a:r>
              <a:rPr lang="hu-HU" sz="2400" b="0" i="1" dirty="0" err="1">
                <a:solidFill>
                  <a:srgbClr val="0000C0"/>
                </a:solidFill>
                <a:latin typeface="Consolas"/>
              </a:rPr>
              <a:t>out</a:t>
            </a:r>
            <a:r>
              <a:rPr lang="hu-HU" sz="2400" b="0" i="1" dirty="0" err="1">
                <a:solidFill>
                  <a:srgbClr val="000000"/>
                </a:solidFill>
                <a:latin typeface="Consolas"/>
              </a:rPr>
              <a:t>.print</a:t>
            </a:r>
            <a:r>
              <a:rPr lang="hu-HU" sz="2400" b="0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2400" b="0" i="1" dirty="0" err="1">
                <a:solidFill>
                  <a:srgbClr val="6A3E3E"/>
                </a:solidFill>
                <a:latin typeface="Consolas"/>
              </a:rPr>
              <a:t>pq</a:t>
            </a:r>
            <a:r>
              <a:rPr lang="hu-HU" sz="2400" b="0" i="1" dirty="0" err="1">
                <a:solidFill>
                  <a:srgbClr val="000000"/>
                </a:solidFill>
                <a:latin typeface="Consolas"/>
              </a:rPr>
              <a:t>.poll</a:t>
            </a:r>
            <a:r>
              <a:rPr lang="hu-HU" sz="2400" b="0" i="1" dirty="0">
                <a:solidFill>
                  <a:srgbClr val="000000"/>
                </a:solidFill>
                <a:latin typeface="Consolas"/>
              </a:rPr>
              <a:t>()+</a:t>
            </a:r>
            <a:r>
              <a:rPr lang="hu-HU" sz="2400" b="0" i="1" dirty="0">
                <a:solidFill>
                  <a:srgbClr val="2A00FF"/>
                </a:solidFill>
                <a:latin typeface="Consolas"/>
              </a:rPr>
              <a:t>" "</a:t>
            </a:r>
            <a:r>
              <a:rPr lang="hu-HU" sz="2400" b="0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marL="0" indent="0">
              <a:buNone/>
            </a:pPr>
            <a:endParaRPr lang="hu-HU" sz="2400" b="0" dirty="0"/>
          </a:p>
        </p:txBody>
      </p:sp>
    </p:spTree>
    <p:extLst>
      <p:ext uri="{BB962C8B-B14F-4D97-AF65-F5344CB8AC3E}">
        <p14:creationId xmlns:p14="http://schemas.microsoft.com/office/powerpoint/2010/main" val="35088568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Minden programozási nyelven megvalósítottak!!!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978348"/>
              </p:ext>
            </p:extLst>
          </p:nvPr>
        </p:nvGraphicFramePr>
        <p:xfrm>
          <a:off x="8034" y="1700808"/>
          <a:ext cx="9135966" cy="466611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226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11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546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26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226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77686"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Java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hlinkClick r:id="rId2"/>
                        </a:rPr>
                        <a:t>C++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std</a:t>
                      </a:r>
                      <a:r>
                        <a:rPr lang="hu-HU" dirty="0"/>
                        <a:t>::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hlinkClick r:id="rId3"/>
                        </a:rPr>
                        <a:t>C#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python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hlinkClick r:id="rId4"/>
                        </a:rPr>
                        <a:t>Scala</a:t>
                      </a:r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7686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Közvetlen</a:t>
                      </a:r>
                      <a:r>
                        <a:rPr lang="hu-HU" sz="1600" baseline="0" dirty="0"/>
                        <a:t> elérésű </a:t>
                      </a:r>
                      <a:r>
                        <a:rPr lang="hu-HU" sz="1600" dirty="0"/>
                        <a:t>lista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/>
                        <a:t>ArrayList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/>
                        <a:t>vector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List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/>
                        <a:t>ArrayBuffer</a:t>
                      </a:r>
                      <a:endParaRPr lang="hu-H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7686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Láncolt lista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/>
                        <a:t>LinkedList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/>
                        <a:t>list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/>
                        <a:t>LinkedList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/>
                        <a:t>deque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/>
                        <a:t>LinkedList</a:t>
                      </a:r>
                      <a:endParaRPr lang="hu-H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7686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Verem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/>
                        <a:t>Stack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/>
                        <a:t>stack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/>
                        <a:t>Stack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hlinkClick r:id="rId5"/>
                        </a:rPr>
                        <a:t>list.pop()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/>
                        <a:t>Stack</a:t>
                      </a:r>
                      <a:endParaRPr lang="hu-H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7686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/>
                        <a:t>ArrayDeque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/>
                        <a:t>queue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/>
                        <a:t>Queue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/>
                        <a:t>queue</a:t>
                      </a:r>
                      <a:r>
                        <a:rPr lang="hu-HU" sz="1600" dirty="0"/>
                        <a:t>.</a:t>
                      </a:r>
                    </a:p>
                    <a:p>
                      <a:pPr algn="ctr"/>
                      <a:r>
                        <a:rPr lang="hu-HU" sz="1600" dirty="0" err="1"/>
                        <a:t>LifoQueue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/>
                        <a:t>Queue</a:t>
                      </a:r>
                      <a:endParaRPr lang="hu-H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7686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Prioritási 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/>
                        <a:t>PriorityQueue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/>
                        <a:t>priority</a:t>
                      </a:r>
                      <a:r>
                        <a:rPr lang="hu-HU" sz="1600" dirty="0"/>
                        <a:t>_</a:t>
                      </a:r>
                      <a:r>
                        <a:rPr lang="hu-HU" sz="1600" dirty="0" err="1"/>
                        <a:t>queue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/>
                        <a:t>SortedList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/>
                        <a:t>queue</a:t>
                      </a:r>
                      <a:r>
                        <a:rPr lang="hu-HU" sz="1600" dirty="0"/>
                        <a:t>.</a:t>
                      </a:r>
                    </a:p>
                    <a:p>
                      <a:pPr algn="ctr"/>
                      <a:r>
                        <a:rPr lang="hu-HU" sz="1600" dirty="0" err="1"/>
                        <a:t>PriorityQueue</a:t>
                      </a:r>
                      <a:endParaRPr lang="hu-H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/>
                        <a:t>PriorityQueue</a:t>
                      </a:r>
                      <a:endParaRPr lang="hu-H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3650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Összegzés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349750"/>
          </a:xfrm>
        </p:spPr>
        <p:txBody>
          <a:bodyPr/>
          <a:lstStyle/>
          <a:p>
            <a:r>
              <a:rPr lang="hu-HU" b="0" dirty="0"/>
              <a:t>Absztrakt adatszerkezet megválasztása az algoritmus fontos építőeleme</a:t>
            </a:r>
          </a:p>
          <a:p>
            <a:r>
              <a:rPr lang="hu-HU" b="0" dirty="0"/>
              <a:t>Algoritmus igényei szerint a különböző megvalósítások közül válasszunk!</a:t>
            </a:r>
          </a:p>
          <a:p>
            <a:r>
              <a:rPr lang="hu-HU" b="0" dirty="0"/>
              <a:t>lista, sor, verem, prioritási sor (kupac)</a:t>
            </a:r>
          </a:p>
        </p:txBody>
      </p:sp>
    </p:spTree>
    <p:extLst>
      <p:ext uri="{BB962C8B-B14F-4D97-AF65-F5344CB8AC3E}">
        <p14:creationId xmlns:p14="http://schemas.microsoft.com/office/powerpoint/2010/main" val="1271364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331640" y="1556792"/>
            <a:ext cx="6462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u-HU" sz="3200" dirty="0"/>
              <a:t>Leggyakoribb műveletek:</a:t>
            </a:r>
          </a:p>
          <a:p>
            <a:pPr marL="0" indent="0">
              <a:buNone/>
            </a:pPr>
            <a:endParaRPr lang="hu-HU" sz="3200" dirty="0"/>
          </a:p>
          <a:p>
            <a:pPr marL="0" indent="0">
              <a:buNone/>
            </a:pPr>
            <a:r>
              <a:rPr lang="hu-HU" sz="3200" dirty="0"/>
              <a:t>	KERES(H,k)</a:t>
            </a:r>
          </a:p>
          <a:p>
            <a:pPr marL="0" indent="0">
              <a:buNone/>
            </a:pPr>
            <a:r>
              <a:rPr lang="hu-HU" sz="3200" dirty="0"/>
              <a:t>	BESZÚR(H,k)</a:t>
            </a:r>
          </a:p>
          <a:p>
            <a:pPr marL="0" indent="0">
              <a:buNone/>
            </a:pPr>
            <a:r>
              <a:rPr lang="hu-HU" sz="3200" dirty="0"/>
              <a:t>	TÖRÖL(H,k)</a:t>
            </a:r>
          </a:p>
          <a:p>
            <a:pPr marL="0" indent="0">
              <a:buNone/>
            </a:pPr>
            <a:r>
              <a:rPr lang="hu-HU" sz="3200" dirty="0"/>
              <a:t>	MIN(H)</a:t>
            </a:r>
          </a:p>
          <a:p>
            <a:pPr marL="0" indent="0">
              <a:buNone/>
            </a:pPr>
            <a:r>
              <a:rPr lang="hu-HU" sz="3200" dirty="0"/>
              <a:t>	MAX(H)</a:t>
            </a:r>
          </a:p>
          <a:p>
            <a:pPr marL="0" indent="0">
              <a:buNone/>
            </a:pPr>
            <a:r>
              <a:rPr lang="hu-HU" sz="3200" dirty="0"/>
              <a:t>	ELÖZŐ(H,k)</a:t>
            </a:r>
          </a:p>
          <a:p>
            <a:pPr marL="0" indent="0">
              <a:buNone/>
            </a:pPr>
            <a:r>
              <a:rPr lang="hu-HU" sz="3200" dirty="0"/>
              <a:t>	KÖV(H,k)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258888" y="274638"/>
            <a:ext cx="7427912" cy="1143000"/>
          </a:xfrm>
        </p:spPr>
        <p:txBody>
          <a:bodyPr/>
          <a:lstStyle/>
          <a:p>
            <a:r>
              <a:rPr lang="hu-HU" dirty="0"/>
              <a:t>Absztrakt adatszerkezetek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5796136" y="4941168"/>
            <a:ext cx="3010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lekérdező műveletek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5940504" y="3349917"/>
            <a:ext cx="2940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módosító műveletek</a:t>
            </a:r>
          </a:p>
        </p:txBody>
      </p:sp>
      <p:cxnSp>
        <p:nvCxnSpPr>
          <p:cNvPr id="9" name="Egyenes összekötő nyíllal 8"/>
          <p:cNvCxnSpPr>
            <a:stCxn id="7" idx="1"/>
          </p:cNvCxnSpPr>
          <p:nvPr/>
        </p:nvCxnSpPr>
        <p:spPr bwMode="auto">
          <a:xfrm flipH="1" flipV="1">
            <a:off x="5004048" y="3349917"/>
            <a:ext cx="936456" cy="2308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Egyenes összekötő nyíllal 10"/>
          <p:cNvCxnSpPr>
            <a:stCxn id="7" idx="1"/>
          </p:cNvCxnSpPr>
          <p:nvPr/>
        </p:nvCxnSpPr>
        <p:spPr bwMode="auto">
          <a:xfrm flipH="1">
            <a:off x="4716016" y="3580750"/>
            <a:ext cx="1224488" cy="1362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Egyenes összekötő nyíllal 12"/>
          <p:cNvCxnSpPr/>
          <p:nvPr/>
        </p:nvCxnSpPr>
        <p:spPr bwMode="auto">
          <a:xfrm flipH="1" flipV="1">
            <a:off x="4716016" y="2780928"/>
            <a:ext cx="1080120" cy="2391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Egyenes összekötő nyíllal 14"/>
          <p:cNvCxnSpPr/>
          <p:nvPr/>
        </p:nvCxnSpPr>
        <p:spPr bwMode="auto">
          <a:xfrm flipH="1" flipV="1">
            <a:off x="3707904" y="4221088"/>
            <a:ext cx="2088232" cy="9509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Egyenes összekötő nyíllal 17"/>
          <p:cNvCxnSpPr>
            <a:stCxn id="6" idx="1"/>
          </p:cNvCxnSpPr>
          <p:nvPr/>
        </p:nvCxnSpPr>
        <p:spPr bwMode="auto">
          <a:xfrm flipH="1" flipV="1">
            <a:off x="3923928" y="4696544"/>
            <a:ext cx="1872208" cy="4754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Egyenes összekötő nyíllal 19"/>
          <p:cNvCxnSpPr>
            <a:stCxn id="6" idx="1"/>
          </p:cNvCxnSpPr>
          <p:nvPr/>
        </p:nvCxnSpPr>
        <p:spPr bwMode="auto">
          <a:xfrm flipH="1">
            <a:off x="4716016" y="5172001"/>
            <a:ext cx="1080120" cy="1292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Egyenes összekötő nyíllal 21"/>
          <p:cNvCxnSpPr>
            <a:stCxn id="6" idx="1"/>
          </p:cNvCxnSpPr>
          <p:nvPr/>
        </p:nvCxnSpPr>
        <p:spPr bwMode="auto">
          <a:xfrm flipH="1">
            <a:off x="4283968" y="5172001"/>
            <a:ext cx="1512168" cy="5612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4928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Adatszerkezetek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9632" y="1412776"/>
            <a:ext cx="7427912" cy="4349750"/>
          </a:xfrm>
        </p:spPr>
        <p:txBody>
          <a:bodyPr/>
          <a:lstStyle/>
          <a:p>
            <a:r>
              <a:rPr lang="hu-HU" b="0" dirty="0"/>
              <a:t>Minden absztrakt adatszerkezetnek számtalan megvalósítása lehet</a:t>
            </a:r>
          </a:p>
          <a:p>
            <a:r>
              <a:rPr lang="hu-HU" b="0" dirty="0"/>
              <a:t>Egy programozási nyelven is lehet több megvalósítás</a:t>
            </a:r>
          </a:p>
          <a:p>
            <a:pPr lvl="1"/>
            <a:r>
              <a:rPr lang="hu-HU" b="0" dirty="0"/>
              <a:t>bizonyos műveletek hatékonyabbak</a:t>
            </a:r>
          </a:p>
          <a:p>
            <a:pPr lvl="1"/>
            <a:r>
              <a:rPr lang="hu-HU" b="0" dirty="0"/>
              <a:t>megfelelő absztrakt adatszerkezet megválasztása fontos az algoritmushoz,</a:t>
            </a:r>
          </a:p>
          <a:p>
            <a:pPr lvl="1"/>
            <a:r>
              <a:rPr lang="hu-HU" b="0" dirty="0"/>
              <a:t>megfelelő </a:t>
            </a:r>
            <a:r>
              <a:rPr lang="hu-HU" b="0" dirty="0" smtClean="0"/>
              <a:t>adatszerkezet megválasztása </a:t>
            </a:r>
            <a:r>
              <a:rPr lang="hu-HU" b="0" dirty="0"/>
              <a:t>kulcs az optimális futásidőhöz! </a:t>
            </a:r>
          </a:p>
        </p:txBody>
      </p:sp>
      <p:pic>
        <p:nvPicPr>
          <p:cNvPr id="2050" name="Picture 2" descr="Image result for no free lun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66" y="4508029"/>
            <a:ext cx="1610477" cy="172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839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2564904"/>
            <a:ext cx="7427912" cy="1143000"/>
          </a:xfrm>
        </p:spPr>
        <p:txBody>
          <a:bodyPr/>
          <a:lstStyle/>
          <a:p>
            <a:r>
              <a:rPr lang="hu-HU" cap="small" dirty="0"/>
              <a:t>Lista</a:t>
            </a:r>
          </a:p>
        </p:txBody>
      </p:sp>
    </p:spTree>
    <p:extLst>
      <p:ext uri="{BB962C8B-B14F-4D97-AF65-F5344CB8AC3E}">
        <p14:creationId xmlns:p14="http://schemas.microsoft.com/office/powerpoint/2010/main" val="2912866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8888" y="116632"/>
            <a:ext cx="7427912" cy="1143000"/>
          </a:xfrm>
        </p:spPr>
        <p:txBody>
          <a:bodyPr/>
          <a:lstStyle/>
          <a:p>
            <a:r>
              <a:rPr lang="hu-HU" dirty="0"/>
              <a:t>Lista –</a:t>
            </a:r>
            <a:br>
              <a:rPr lang="hu-HU" dirty="0"/>
            </a:br>
            <a:r>
              <a:rPr lang="hu-HU" dirty="0"/>
              <a:t>absztrakt adatszerkezet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8888" y="1484784"/>
            <a:ext cx="7427912" cy="4349750"/>
          </a:xfrm>
        </p:spPr>
        <p:txBody>
          <a:bodyPr/>
          <a:lstStyle/>
          <a:p>
            <a:pPr marL="0" indent="0">
              <a:buNone/>
            </a:pPr>
            <a:r>
              <a:rPr lang="hu-HU" b="0" dirty="0"/>
              <a:t>Az adatok lineáris sorrendben követik egymást. Egy kulcs többször is előfordulhat.</a:t>
            </a:r>
          </a:p>
          <a:p>
            <a:pPr marL="0" indent="0">
              <a:buNone/>
            </a:pPr>
            <a:r>
              <a:rPr lang="hu-HU" b="0" dirty="0"/>
              <a:t>Műveletei:</a:t>
            </a:r>
          </a:p>
          <a:p>
            <a:pPr marL="0" indent="0">
              <a:buNone/>
            </a:pPr>
            <a:r>
              <a:rPr lang="hu-HU" sz="2800" b="0" dirty="0"/>
              <a:t>	ÉRTÉK(H,i): i. pozíción (index) a kulcs, 	ÉRTÉKAD(H,i,k)</a:t>
            </a:r>
          </a:p>
          <a:p>
            <a:pPr marL="0" indent="0">
              <a:buNone/>
            </a:pPr>
            <a:r>
              <a:rPr lang="hu-HU" sz="2800" b="0" dirty="0"/>
              <a:t>	KERES(H,k): </a:t>
            </a:r>
            <a:r>
              <a:rPr lang="hu-HU" sz="2400" b="0" dirty="0"/>
              <a:t>első k értékű elem pozíciója</a:t>
            </a:r>
            <a:endParaRPr lang="hu-HU" sz="2800" b="0" dirty="0"/>
          </a:p>
          <a:p>
            <a:pPr marL="0" indent="0">
              <a:buNone/>
            </a:pPr>
            <a:r>
              <a:rPr lang="hu-HU" sz="2800" b="0" dirty="0"/>
              <a:t>	BESZÚR(H,k, i): </a:t>
            </a:r>
            <a:r>
              <a:rPr lang="hu-HU" sz="2800" b="0" dirty="0" err="1"/>
              <a:t>i</a:t>
            </a:r>
            <a:r>
              <a:rPr lang="hu-HU" sz="2800" b="0" dirty="0"/>
              <a:t>. pozíció után beszúr</a:t>
            </a:r>
          </a:p>
          <a:p>
            <a:pPr marL="0" indent="0">
              <a:buNone/>
            </a:pPr>
            <a:r>
              <a:rPr lang="hu-HU" sz="2800" b="0" dirty="0"/>
              <a:t>	TÖRÖL(H,k): első k értékű elem törlése</a:t>
            </a:r>
          </a:p>
        </p:txBody>
      </p:sp>
    </p:spTree>
    <p:extLst>
      <p:ext uri="{BB962C8B-B14F-4D97-AF65-F5344CB8AC3E}">
        <p14:creationId xmlns:p14="http://schemas.microsoft.com/office/powerpoint/2010/main" val="3544092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8316416" cy="1143000"/>
          </a:xfrm>
        </p:spPr>
        <p:txBody>
          <a:bodyPr/>
          <a:lstStyle/>
          <a:p>
            <a:r>
              <a:rPr lang="hu-HU" dirty="0"/>
              <a:t>Lista –</a:t>
            </a:r>
            <a:br>
              <a:rPr lang="hu-HU" dirty="0"/>
            </a:br>
            <a:r>
              <a:rPr lang="hu-HU" sz="4000" dirty="0" smtClean="0"/>
              <a:t>közvetlen </a:t>
            </a:r>
            <a:r>
              <a:rPr lang="hu-HU" sz="4000" dirty="0"/>
              <a:t>eléréssel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174937"/>
              </p:ext>
            </p:extLst>
          </p:nvPr>
        </p:nvGraphicFramePr>
        <p:xfrm>
          <a:off x="2987824" y="1772816"/>
          <a:ext cx="41052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6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6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6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6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artalom helye 2"/>
          <p:cNvSpPr txBox="1">
            <a:spLocks/>
          </p:cNvSpPr>
          <p:nvPr/>
        </p:nvSpPr>
        <p:spPr bwMode="auto">
          <a:xfrm>
            <a:off x="1258888" y="2636912"/>
            <a:ext cx="7427912" cy="319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hu-HU" b="0" kern="0" dirty="0"/>
              <a:t>Adatok összefüggő memóriaterületen, minden index közvetlen elérésű, azaz közvetlenül olvasható/írható </a:t>
            </a:r>
          </a:p>
          <a:p>
            <a:pPr marL="0" indent="0">
              <a:buFontTx/>
              <a:buNone/>
            </a:pPr>
            <a:r>
              <a:rPr lang="hu-HU" sz="2800" b="0" kern="0" dirty="0"/>
              <a:t>	ÉRTÉK(H,i)	</a:t>
            </a:r>
            <a:r>
              <a:rPr lang="hu-HU" sz="2800" b="0" i="1" kern="0" dirty="0"/>
              <a:t>O</a:t>
            </a:r>
            <a:r>
              <a:rPr lang="hu-HU" sz="2800" b="0" kern="0" dirty="0"/>
              <a:t>(1)</a:t>
            </a:r>
          </a:p>
          <a:p>
            <a:pPr marL="0" indent="0">
              <a:buFontTx/>
              <a:buNone/>
            </a:pPr>
            <a:r>
              <a:rPr lang="hu-HU" sz="2800" b="0" kern="0" dirty="0"/>
              <a:t>	KERES(H,k)	</a:t>
            </a:r>
            <a:r>
              <a:rPr lang="hu-HU" sz="2800" b="0" i="1" kern="0" dirty="0"/>
              <a:t>O</a:t>
            </a:r>
            <a:r>
              <a:rPr lang="hu-HU" sz="2800" b="0" kern="0" dirty="0"/>
              <a:t>(</a:t>
            </a:r>
            <a:r>
              <a:rPr lang="hu-HU" sz="2800" b="0" i="1" kern="0" dirty="0"/>
              <a:t>n</a:t>
            </a:r>
            <a:r>
              <a:rPr lang="hu-HU" sz="2800" b="0" kern="0" dirty="0"/>
              <a:t>)</a:t>
            </a:r>
          </a:p>
          <a:p>
            <a:pPr marL="0" indent="0">
              <a:buFontTx/>
              <a:buNone/>
            </a:pPr>
            <a:r>
              <a:rPr lang="hu-HU" sz="2800" b="0" kern="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97731105"/>
      </p:ext>
    </p:extLst>
  </p:cSld>
  <p:clrMapOvr>
    <a:masterClrMapping/>
  </p:clrMapOvr>
</p:sld>
</file>

<file path=ppt/theme/theme1.xml><?xml version="1.0" encoding="utf-8"?>
<a:theme xmlns:a="http://schemas.openxmlformats.org/drawingml/2006/main" name="2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Szte-template</Template>
  <TotalTime>35806</TotalTime>
  <Words>852</Words>
  <Application>Microsoft Office PowerPoint</Application>
  <PresentationFormat>Diavetítés a képernyőre (4:3 oldalarány)</PresentationFormat>
  <Paragraphs>324</Paragraphs>
  <Slides>46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46</vt:i4>
      </vt:variant>
    </vt:vector>
  </HeadingPairs>
  <TitlesOfParts>
    <vt:vector size="47" baseType="lpstr">
      <vt:lpstr>2_Alapértelmezett terv</vt:lpstr>
      <vt:lpstr>Algoritmusok és Adatszerkezetek I.</vt:lpstr>
      <vt:lpstr>Adatszerkezetek</vt:lpstr>
      <vt:lpstr>Adatszerkezetek</vt:lpstr>
      <vt:lpstr>Absztrakt adatszerkezetek</vt:lpstr>
      <vt:lpstr>Absztrakt adatszerkezetek</vt:lpstr>
      <vt:lpstr>Adatszerkezetek</vt:lpstr>
      <vt:lpstr>Lista</vt:lpstr>
      <vt:lpstr>Lista – absztrakt adatszerkezet</vt:lpstr>
      <vt:lpstr>Lista – közvetlen eléréssel</vt:lpstr>
      <vt:lpstr>PowerPoint bemutató</vt:lpstr>
      <vt:lpstr>Lista – közvetlen eléréssel</vt:lpstr>
      <vt:lpstr>Lista – láncolt listás megvalósítás</vt:lpstr>
      <vt:lpstr>Lista – láncolt listás megvalósítás</vt:lpstr>
      <vt:lpstr>Lista – láncolt listás megvalósítás</vt:lpstr>
      <vt:lpstr>Lista – láncolt listás megvalósítás</vt:lpstr>
      <vt:lpstr>Lista megvalósítások</vt:lpstr>
      <vt:lpstr>Lista – JAVA megvalósítások</vt:lpstr>
      <vt:lpstr>PowerPoint bemutató</vt:lpstr>
      <vt:lpstr>PowerPoint bemutató</vt:lpstr>
      <vt:lpstr>Java tömbök</vt:lpstr>
      <vt:lpstr>ArrayList vs LinkedList</vt:lpstr>
      <vt:lpstr>Iterátorok</vt:lpstr>
      <vt:lpstr>Verem és Sor </vt:lpstr>
      <vt:lpstr>Verem(Stack) és Sor (Queue)</vt:lpstr>
      <vt:lpstr>Verem(Stack) és Sor (Queue)</vt:lpstr>
      <vt:lpstr>Verem alkalmazások</vt:lpstr>
      <vt:lpstr>Verem</vt:lpstr>
      <vt:lpstr>Verem</vt:lpstr>
      <vt:lpstr>Sor alkalmazások</vt:lpstr>
      <vt:lpstr>Sor</vt:lpstr>
      <vt:lpstr>Sor</vt:lpstr>
      <vt:lpstr>Prioritási Sor </vt:lpstr>
      <vt:lpstr>Prioritási (elsőbbségi) sor</vt:lpstr>
      <vt:lpstr>Prioritási sor – naive megvalósítás</vt:lpstr>
      <vt:lpstr>Prioritási sor hatékony megvalósítása</vt:lpstr>
      <vt:lpstr>Kupac</vt:lpstr>
      <vt:lpstr>Kupac tömbös megvalósítása</vt:lpstr>
      <vt:lpstr>Kupactulajdonság fenntartása</vt:lpstr>
      <vt:lpstr>PowerPoint bemutató</vt:lpstr>
      <vt:lpstr>Prioritási sor</vt:lpstr>
      <vt:lpstr>Prioritási sor – kivesz max</vt:lpstr>
      <vt:lpstr>Prioritási sor beszúrás</vt:lpstr>
      <vt:lpstr>Prioritási sor kupac megvalósítással</vt:lpstr>
      <vt:lpstr>PowerPoint bemutató</vt:lpstr>
      <vt:lpstr>Minden programozási nyelven megvalósítottak!!!</vt:lpstr>
      <vt:lpstr>Összegzés</vt:lpstr>
    </vt:vector>
  </TitlesOfParts>
  <Company>RGAI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Bevezetés</dc:title>
  <dc:creator>rfarkas</dc:creator>
  <cp:lastModifiedBy>Farkas Richárd</cp:lastModifiedBy>
  <cp:revision>237</cp:revision>
  <dcterms:created xsi:type="dcterms:W3CDTF">2013-02-04T20:13:58Z</dcterms:created>
  <dcterms:modified xsi:type="dcterms:W3CDTF">2018-10-02T15:23:42Z</dcterms:modified>
</cp:coreProperties>
</file>