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256" r:id="rId2"/>
    <p:sldId id="521" r:id="rId3"/>
    <p:sldId id="519" r:id="rId4"/>
    <p:sldId id="522" r:id="rId5"/>
    <p:sldId id="548" r:id="rId6"/>
    <p:sldId id="523" r:id="rId7"/>
    <p:sldId id="524" r:id="rId8"/>
    <p:sldId id="525" r:id="rId9"/>
    <p:sldId id="526" r:id="rId10"/>
    <p:sldId id="530" r:id="rId11"/>
    <p:sldId id="527" r:id="rId12"/>
    <p:sldId id="528" r:id="rId13"/>
    <p:sldId id="529" r:id="rId14"/>
    <p:sldId id="520" r:id="rId15"/>
    <p:sldId id="531" r:id="rId16"/>
    <p:sldId id="532" r:id="rId17"/>
    <p:sldId id="533" r:id="rId18"/>
    <p:sldId id="534" r:id="rId19"/>
    <p:sldId id="535" r:id="rId20"/>
    <p:sldId id="536" r:id="rId21"/>
    <p:sldId id="537" r:id="rId22"/>
    <p:sldId id="538" r:id="rId23"/>
    <p:sldId id="539" r:id="rId24"/>
    <p:sldId id="540" r:id="rId25"/>
    <p:sldId id="541" r:id="rId26"/>
    <p:sldId id="542" r:id="rId27"/>
    <p:sldId id="543" r:id="rId28"/>
    <p:sldId id="544" r:id="rId29"/>
    <p:sldId id="545" r:id="rId30"/>
    <p:sldId id="547" r:id="rId31"/>
    <p:sldId id="518" r:id="rId32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86"/>
    <p:restoredTop sz="50000" autoAdjust="0"/>
  </p:normalViewPr>
  <p:slideViewPr>
    <p:cSldViewPr>
      <p:cViewPr varScale="1">
        <p:scale>
          <a:sx n="139" d="100"/>
          <a:sy n="139" d="100"/>
        </p:scale>
        <p:origin x="16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/>
              <a:t>Mintaszöveg szerkesztése</a:t>
            </a:r>
          </a:p>
          <a:p>
            <a:pPr lvl="1"/>
            <a:r>
              <a:rPr lang="hu-HU" altLang="hu-HU" noProof="0"/>
              <a:t>Második szint</a:t>
            </a:r>
          </a:p>
          <a:p>
            <a:pPr lvl="2"/>
            <a:r>
              <a:rPr lang="hu-HU" altLang="hu-HU" noProof="0"/>
              <a:t>Harmadik szint</a:t>
            </a:r>
          </a:p>
          <a:p>
            <a:pPr lvl="3"/>
            <a:r>
              <a:rPr lang="hu-HU" altLang="hu-HU" noProof="0"/>
              <a:t>Negyedik szint</a:t>
            </a:r>
          </a:p>
          <a:p>
            <a:pPr lvl="4"/>
            <a:r>
              <a:rPr lang="hu-HU" altLang="hu-HU" noProof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A634A0-59D3-4E16-9E7B-DB8CB5FCB5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287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869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5402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6753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5419725" cy="56753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735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4155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01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527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463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18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3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227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601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go.net/en/sorti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49275"/>
            <a:ext cx="7772400" cy="1470025"/>
          </a:xfrm>
        </p:spPr>
        <p:txBody>
          <a:bodyPr/>
          <a:lstStyle/>
          <a:p>
            <a:pPr eaLnBrk="1" hangingPunct="1"/>
            <a:r>
              <a:rPr lang="hu-HU" altLang="hu-HU" dirty="0"/>
              <a:t>Algoritmusok és Adatszerkezetek I.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708920"/>
            <a:ext cx="7128792" cy="1752600"/>
          </a:xfrm>
        </p:spPr>
        <p:txBody>
          <a:bodyPr/>
          <a:lstStyle/>
          <a:p>
            <a:pPr eaLnBrk="1" hangingPunct="1"/>
            <a:r>
              <a:rPr lang="hu-HU" altLang="hu-HU" dirty="0"/>
              <a:t>Rendező algoritmusok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067944" y="4653136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/>
              <a:t>2018. </a:t>
            </a:r>
            <a:r>
              <a:rPr lang="hu-HU" sz="1800"/>
              <a:t>október 30.</a:t>
            </a:r>
            <a:endParaRPr lang="hu-H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Helyben</a:t>
            </a:r>
            <a:r>
              <a:rPr lang="en-US" dirty="0"/>
              <a:t> </a:t>
            </a:r>
            <a:r>
              <a:rPr lang="en-US" dirty="0" err="1"/>
              <a:t>rendezés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349750"/>
          </a:xfrm>
        </p:spPr>
        <p:txBody>
          <a:bodyPr/>
          <a:lstStyle/>
          <a:p>
            <a:pPr marL="0" indent="0">
              <a:buNone/>
            </a:pPr>
            <a:r>
              <a:rPr lang="en-US" b="0" dirty="0" err="1"/>
              <a:t>Rendező</a:t>
            </a:r>
            <a:r>
              <a:rPr lang="en-US" b="0" dirty="0"/>
              <a:t> </a:t>
            </a:r>
            <a:r>
              <a:rPr lang="en-US" b="0" dirty="0" err="1"/>
              <a:t>algoritmusok</a:t>
            </a:r>
            <a:r>
              <a:rPr lang="en-US" b="0" dirty="0"/>
              <a:t> </a:t>
            </a:r>
            <a:r>
              <a:rPr lang="en-US" b="0" dirty="0" err="1"/>
              <a:t>memóriaigénye</a:t>
            </a: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 err="1"/>
              <a:t>Beszúró</a:t>
            </a:r>
            <a:r>
              <a:rPr lang="en-US" b="0" dirty="0"/>
              <a:t> </a:t>
            </a:r>
            <a:r>
              <a:rPr lang="en-US" b="0" dirty="0" err="1"/>
              <a:t>rendezés</a:t>
            </a:r>
            <a:r>
              <a:rPr lang="en-US" b="0" dirty="0"/>
              <a:t>	</a:t>
            </a:r>
            <a:r>
              <a:rPr lang="en-US" b="0" i="1" dirty="0"/>
              <a:t>O</a:t>
            </a:r>
            <a:r>
              <a:rPr lang="en-US" b="0" dirty="0"/>
              <a:t>(1)</a:t>
            </a:r>
          </a:p>
          <a:p>
            <a:pPr marL="0" indent="0">
              <a:buNone/>
            </a:pPr>
            <a:r>
              <a:rPr lang="en-US" b="0" dirty="0" err="1"/>
              <a:t>Összefésülő</a:t>
            </a:r>
            <a:r>
              <a:rPr lang="en-US" b="0" dirty="0"/>
              <a:t> </a:t>
            </a:r>
            <a:r>
              <a:rPr lang="en-US" b="0" dirty="0" err="1"/>
              <a:t>rendezés</a:t>
            </a:r>
            <a:r>
              <a:rPr lang="en-US" b="0" dirty="0"/>
              <a:t> </a:t>
            </a:r>
            <a:r>
              <a:rPr lang="en-US" b="0" i="1" dirty="0"/>
              <a:t>O</a:t>
            </a:r>
            <a:r>
              <a:rPr lang="en-US" b="0" dirty="0"/>
              <a:t>(</a:t>
            </a:r>
            <a:r>
              <a:rPr lang="en-US" b="0" i="1" dirty="0"/>
              <a:t>n</a:t>
            </a:r>
            <a:r>
              <a:rPr lang="en-US" b="0" dirty="0"/>
              <a:t>)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i="1" dirty="0" err="1"/>
              <a:t>Helyben</a:t>
            </a:r>
            <a:r>
              <a:rPr lang="en-US" i="1" dirty="0"/>
              <a:t> </a:t>
            </a:r>
            <a:r>
              <a:rPr lang="en-US" i="1" dirty="0" err="1"/>
              <a:t>rendezés</a:t>
            </a:r>
            <a:r>
              <a:rPr lang="en-US" b="0" dirty="0"/>
              <a:t>: </a:t>
            </a:r>
            <a:r>
              <a:rPr lang="en-US" b="0" dirty="0" err="1"/>
              <a:t>bemeneti</a:t>
            </a:r>
            <a:r>
              <a:rPr lang="en-US" b="0" dirty="0"/>
              <a:t> </a:t>
            </a:r>
            <a:r>
              <a:rPr lang="en-US" b="0" dirty="0" err="1"/>
              <a:t>tömbön</a:t>
            </a:r>
            <a:r>
              <a:rPr lang="en-US" b="0" dirty="0"/>
              <a:t> </a:t>
            </a:r>
            <a:r>
              <a:rPr lang="en-US" b="0" dirty="0" err="1"/>
              <a:t>felül</a:t>
            </a:r>
            <a:r>
              <a:rPr lang="en-US" b="0" dirty="0"/>
              <a:t> </a:t>
            </a:r>
            <a:r>
              <a:rPr lang="en-US" b="0" dirty="0" err="1"/>
              <a:t>legfeljebb</a:t>
            </a:r>
            <a:r>
              <a:rPr lang="en-US" b="0" dirty="0"/>
              <a:t> </a:t>
            </a:r>
            <a:r>
              <a:rPr lang="en-US" b="0" dirty="0" err="1"/>
              <a:t>konstans</a:t>
            </a:r>
            <a:r>
              <a:rPr lang="en-US" b="0" dirty="0"/>
              <a:t> </a:t>
            </a:r>
            <a:r>
              <a:rPr lang="en-US" b="0" dirty="0" err="1"/>
              <a:t>méretű</a:t>
            </a:r>
            <a:r>
              <a:rPr lang="en-US" b="0" dirty="0"/>
              <a:t> </a:t>
            </a:r>
            <a:r>
              <a:rPr lang="en-US" b="0" dirty="0" err="1"/>
              <a:t>tár</a:t>
            </a:r>
            <a:r>
              <a:rPr lang="en-US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232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Kupac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6120680" cy="401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563888" y="6412686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>
                <a:solidFill>
                  <a:schemeClr val="bg1"/>
                </a:solidFill>
              </a:rPr>
              <a:t>https://visualgo.net/en/heap</a:t>
            </a:r>
          </a:p>
        </p:txBody>
      </p:sp>
    </p:spTree>
    <p:extLst>
      <p:ext uri="{BB962C8B-B14F-4D97-AF65-F5344CB8AC3E}">
        <p14:creationId xmlns:p14="http://schemas.microsoft.com/office/powerpoint/2010/main" val="315804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116632"/>
            <a:ext cx="7427912" cy="1143000"/>
          </a:xfrm>
        </p:spPr>
        <p:txBody>
          <a:bodyPr/>
          <a:lstStyle/>
          <a:p>
            <a:r>
              <a:rPr lang="en-US" dirty="0" err="1"/>
              <a:t>Kupacrendezés</a:t>
            </a:r>
            <a:br>
              <a:rPr lang="en-US" dirty="0"/>
            </a:br>
            <a:r>
              <a:rPr lang="en-US" dirty="0"/>
              <a:t>(heap sort)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628800"/>
            <a:ext cx="7431722" cy="29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7154" y="4804836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O</a:t>
            </a:r>
            <a:r>
              <a:rPr lang="en-US" sz="2800" dirty="0"/>
              <a:t>(</a:t>
            </a:r>
            <a:r>
              <a:rPr lang="en-US" sz="2800" i="1" dirty="0" err="1"/>
              <a:t>n</a:t>
            </a:r>
            <a:r>
              <a:rPr lang="en-US" sz="2800" dirty="0" err="1"/>
              <a:t>log</a:t>
            </a:r>
            <a:r>
              <a:rPr lang="en-US" sz="2800" i="1" dirty="0" err="1"/>
              <a:t>n</a:t>
            </a:r>
            <a:r>
              <a:rPr lang="en-US" sz="28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800" y="5330308"/>
            <a:ext cx="30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Helyben</a:t>
            </a:r>
            <a:r>
              <a:rPr lang="en-US" sz="2800" dirty="0"/>
              <a:t> </a:t>
            </a:r>
            <a:r>
              <a:rPr lang="en-US" sz="2800" dirty="0" err="1"/>
              <a:t>rendezés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701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-37645"/>
            <a:ext cx="7776864" cy="68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38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70" y="2623351"/>
            <a:ext cx="7383030" cy="319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561584" cy="1143000"/>
          </a:xfrm>
        </p:spPr>
        <p:txBody>
          <a:bodyPr/>
          <a:lstStyle/>
          <a:p>
            <a:r>
              <a:rPr lang="hu-HU" dirty="0"/>
              <a:t>Rendezés bináris keresőfával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tree</a:t>
            </a:r>
            <a:r>
              <a:rPr lang="hu-HU" dirty="0"/>
              <a:t> sort)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254" y="1228950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err="1"/>
              <a:t>if</a:t>
            </a:r>
            <a:r>
              <a:rPr lang="hu-HU" sz="2400" b="0" dirty="0"/>
              <a:t> </a:t>
            </a:r>
            <a:r>
              <a:rPr lang="hu-HU" sz="2400" b="0" i="1" dirty="0"/>
              <a:t>x</a:t>
            </a:r>
            <a:r>
              <a:rPr lang="hu-HU" sz="2400" b="0" dirty="0"/>
              <a:t>≠NIL</a:t>
            </a:r>
          </a:p>
          <a:p>
            <a:pPr marL="0" indent="0">
              <a:buNone/>
            </a:pPr>
            <a:r>
              <a:rPr lang="hu-HU" sz="2400" b="0" dirty="0"/>
              <a:t>  </a:t>
            </a:r>
            <a:r>
              <a:rPr lang="hu-HU" sz="2400" dirty="0" err="1"/>
              <a:t>then</a:t>
            </a:r>
            <a:r>
              <a:rPr lang="hu-HU" sz="2400" b="0" dirty="0"/>
              <a:t> FABEJÁRÁS(</a:t>
            </a:r>
            <a:r>
              <a:rPr lang="hu-HU" sz="2400" b="0" i="1" dirty="0"/>
              <a:t>bal</a:t>
            </a:r>
            <a:r>
              <a:rPr lang="hu-HU" sz="2400" b="0" dirty="0"/>
              <a:t>[x])</a:t>
            </a:r>
          </a:p>
          <a:p>
            <a:pPr marL="0" indent="0">
              <a:buNone/>
            </a:pPr>
            <a:r>
              <a:rPr lang="hu-HU" sz="2400" b="0" dirty="0"/>
              <a:t>           </a:t>
            </a:r>
            <a:r>
              <a:rPr lang="hu-HU" sz="2400" b="0" dirty="0" err="1"/>
              <a:t>muvelet</a:t>
            </a:r>
            <a:r>
              <a:rPr lang="hu-HU" sz="2400" b="0" dirty="0"/>
              <a:t>(</a:t>
            </a:r>
            <a:r>
              <a:rPr lang="hu-HU" sz="2400" b="0" i="1" dirty="0"/>
              <a:t>kulcs</a:t>
            </a:r>
            <a:r>
              <a:rPr lang="hu-HU" sz="2400" b="0" dirty="0"/>
              <a:t>[x])</a:t>
            </a:r>
          </a:p>
          <a:p>
            <a:pPr marL="0" indent="0">
              <a:buNone/>
            </a:pPr>
            <a:r>
              <a:rPr lang="hu-HU" sz="2400" b="0" dirty="0"/>
              <a:t>           FABEJÁRÁS(</a:t>
            </a:r>
            <a:r>
              <a:rPr lang="hu-HU" sz="2400" b="0" i="1" dirty="0"/>
              <a:t>jobb</a:t>
            </a:r>
            <a:r>
              <a:rPr lang="hu-HU" sz="2400" b="0" dirty="0"/>
              <a:t>[x])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724386" y="56106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2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973116" y="56211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3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189140" y="56211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5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765204" y="56211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7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477172" y="56211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5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020530" y="56211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8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972858" y="41490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2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6221588" y="41596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3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6437612" y="41596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5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7013676" y="41596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7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725644" y="41596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5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7269002" y="41596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8</a:t>
            </a:r>
            <a:endParaRPr lang="hu-HU" dirty="0"/>
          </a:p>
        </p:txBody>
      </p:sp>
      <p:sp>
        <p:nvSpPr>
          <p:cNvPr id="28" name="TextBox 27"/>
          <p:cNvSpPr txBox="1"/>
          <p:nvPr/>
        </p:nvSpPr>
        <p:spPr>
          <a:xfrm>
            <a:off x="3616216" y="5572779"/>
            <a:ext cx="3506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piros-fekete</a:t>
            </a:r>
            <a:r>
              <a:rPr lang="en-US" sz="1800" dirty="0"/>
              <a:t> </a:t>
            </a:r>
            <a:r>
              <a:rPr lang="en-US" sz="1800" dirty="0" err="1"/>
              <a:t>fával</a:t>
            </a:r>
            <a:r>
              <a:rPr lang="en-US" sz="1800" dirty="0"/>
              <a:t>:</a:t>
            </a:r>
            <a:r>
              <a:rPr lang="en-US" sz="2800" i="1" dirty="0"/>
              <a:t> O</a:t>
            </a:r>
            <a:r>
              <a:rPr lang="en-US" sz="2800" dirty="0"/>
              <a:t>(</a:t>
            </a:r>
            <a:r>
              <a:rPr lang="en-US" sz="2800" i="1" dirty="0" err="1"/>
              <a:t>n</a:t>
            </a:r>
            <a:r>
              <a:rPr lang="en-US" sz="2800" dirty="0" err="1"/>
              <a:t>log</a:t>
            </a:r>
            <a:r>
              <a:rPr lang="en-US" sz="2800" i="1" dirty="0" err="1"/>
              <a:t>n</a:t>
            </a:r>
            <a:r>
              <a:rPr lang="en-US" sz="2800" dirty="0"/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8008" y="6261153"/>
            <a:ext cx="9005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Helyben</a:t>
            </a:r>
            <a:r>
              <a:rPr lang="en-US" sz="2800" dirty="0"/>
              <a:t> </a:t>
            </a:r>
            <a:r>
              <a:rPr lang="en-US" sz="2800" dirty="0" err="1"/>
              <a:t>rendezés</a:t>
            </a:r>
            <a:r>
              <a:rPr lang="en-US" sz="2800" dirty="0"/>
              <a:t>, de </a:t>
            </a:r>
            <a:r>
              <a:rPr lang="en-US" sz="2800" dirty="0" err="1"/>
              <a:t>pointerek</a:t>
            </a:r>
            <a:r>
              <a:rPr lang="en-US" sz="2800" dirty="0"/>
              <a:t> </a:t>
            </a:r>
            <a:r>
              <a:rPr lang="en-US" sz="2800" dirty="0" err="1"/>
              <a:t>miatt</a:t>
            </a:r>
            <a:r>
              <a:rPr lang="en-US" sz="2800" dirty="0"/>
              <a:t> </a:t>
            </a:r>
            <a:r>
              <a:rPr lang="en-US" sz="2800" dirty="0" err="1"/>
              <a:t>nagyobb</a:t>
            </a:r>
            <a:r>
              <a:rPr lang="en-US" sz="2800" dirty="0"/>
              <a:t> </a:t>
            </a:r>
            <a:r>
              <a:rPr lang="en-US" sz="2800" dirty="0" err="1"/>
              <a:t>tárigény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965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116632"/>
            <a:ext cx="7427912" cy="1143000"/>
          </a:xfrm>
        </p:spPr>
        <p:txBody>
          <a:bodyPr/>
          <a:lstStyle/>
          <a:p>
            <a:r>
              <a:rPr lang="en-US" dirty="0" err="1"/>
              <a:t>Gyorsrendezés</a:t>
            </a:r>
            <a:br>
              <a:rPr lang="en-US" dirty="0"/>
            </a:br>
            <a:r>
              <a:rPr lang="en-US" dirty="0"/>
              <a:t>(quick sort)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1475656" y="1772816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Felosztás: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i="1" dirty="0"/>
              <a:t>A</a:t>
            </a:r>
            <a:r>
              <a:rPr lang="en-US" b="0" dirty="0"/>
              <a:t>[</a:t>
            </a:r>
            <a:r>
              <a:rPr lang="en-US" b="0" i="1" dirty="0"/>
              <a:t>p</a:t>
            </a:r>
            <a:r>
              <a:rPr lang="is-IS" b="0" dirty="0"/>
              <a:t>…</a:t>
            </a:r>
            <a:r>
              <a:rPr lang="en-US" b="0" i="1" dirty="0"/>
              <a:t>r</a:t>
            </a:r>
            <a:r>
              <a:rPr lang="en-US" b="0" dirty="0"/>
              <a:t>] </a:t>
            </a:r>
            <a:r>
              <a:rPr lang="en-US" b="0" dirty="0" err="1"/>
              <a:t>tömböt</a:t>
            </a:r>
            <a:r>
              <a:rPr lang="en-US" b="0" dirty="0"/>
              <a:t> </a:t>
            </a:r>
            <a:r>
              <a:rPr lang="en-US" b="0" dirty="0" err="1"/>
              <a:t>két</a:t>
            </a:r>
            <a:r>
              <a:rPr lang="en-US" b="0" dirty="0"/>
              <a:t> (</a:t>
            </a:r>
            <a:r>
              <a:rPr lang="en-US" b="0" dirty="0" err="1"/>
              <a:t>esetleg</a:t>
            </a:r>
            <a:r>
              <a:rPr lang="en-US" b="0" dirty="0"/>
              <a:t> </a:t>
            </a:r>
            <a:r>
              <a:rPr lang="en-US" b="0" dirty="0" err="1"/>
              <a:t>üres</a:t>
            </a:r>
            <a:r>
              <a:rPr lang="en-US" b="0" dirty="0"/>
              <a:t>) </a:t>
            </a:r>
            <a:r>
              <a:rPr lang="en-US" b="0" i="1" dirty="0"/>
              <a:t>A</a:t>
            </a:r>
            <a:r>
              <a:rPr lang="en-US" b="0" dirty="0"/>
              <a:t>[</a:t>
            </a:r>
            <a:r>
              <a:rPr lang="en-US" b="0" i="1" dirty="0"/>
              <a:t>p</a:t>
            </a:r>
            <a:r>
              <a:rPr lang="is-IS" b="0" i="1" dirty="0"/>
              <a:t>…</a:t>
            </a:r>
            <a:r>
              <a:rPr lang="en-US" b="0" i="1" dirty="0"/>
              <a:t>q-</a:t>
            </a:r>
            <a:r>
              <a:rPr lang="en-US" b="0" dirty="0"/>
              <a:t>1] </a:t>
            </a:r>
            <a:r>
              <a:rPr lang="en-US" b="0" dirty="0" err="1"/>
              <a:t>és</a:t>
            </a:r>
            <a:r>
              <a:rPr lang="en-US" b="0" dirty="0"/>
              <a:t> </a:t>
            </a:r>
            <a:r>
              <a:rPr lang="en-US" b="0" i="1" dirty="0"/>
              <a:t>A</a:t>
            </a:r>
            <a:r>
              <a:rPr lang="en-US" b="0" dirty="0"/>
              <a:t>[</a:t>
            </a:r>
            <a:r>
              <a:rPr lang="en-US" b="0" i="1" dirty="0"/>
              <a:t>q</a:t>
            </a:r>
            <a:r>
              <a:rPr lang="en-US" b="0" dirty="0"/>
              <a:t>+1</a:t>
            </a:r>
            <a:r>
              <a:rPr lang="is-IS" b="0" dirty="0"/>
              <a:t>…</a:t>
            </a:r>
            <a:r>
              <a:rPr lang="en-US" b="0" i="1" dirty="0"/>
              <a:t>r</a:t>
            </a:r>
            <a:r>
              <a:rPr lang="en-US" b="0" dirty="0"/>
              <a:t>] </a:t>
            </a:r>
            <a:r>
              <a:rPr lang="en-US" b="0" dirty="0" err="1"/>
              <a:t>résztömbre</a:t>
            </a:r>
            <a:r>
              <a:rPr lang="en-US" b="0" dirty="0"/>
              <a:t> </a:t>
            </a:r>
            <a:r>
              <a:rPr lang="en-US" b="0" dirty="0" err="1"/>
              <a:t>osztjuk</a:t>
            </a:r>
            <a:r>
              <a:rPr lang="en-US" b="0" dirty="0"/>
              <a:t> </a:t>
            </a:r>
            <a:r>
              <a:rPr lang="en-US" b="0" dirty="0" err="1"/>
              <a:t>úgy</a:t>
            </a:r>
            <a:r>
              <a:rPr lang="en-US" b="0" dirty="0"/>
              <a:t>, </a:t>
            </a:r>
            <a:r>
              <a:rPr lang="en-US" b="0" dirty="0" err="1"/>
              <a:t>hogy</a:t>
            </a:r>
            <a:r>
              <a:rPr lang="en-US" b="0" dirty="0"/>
              <a:t> </a:t>
            </a:r>
            <a:r>
              <a:rPr lang="en-US" b="0" dirty="0" err="1"/>
              <a:t>az</a:t>
            </a:r>
            <a:r>
              <a:rPr lang="en-US" b="0" dirty="0"/>
              <a:t> </a:t>
            </a:r>
          </a:p>
          <a:p>
            <a:pPr marL="0" indent="0">
              <a:buNone/>
            </a:pPr>
            <a:r>
              <a:rPr lang="en-US" b="0" i="1" dirty="0"/>
              <a:t>A</a:t>
            </a:r>
            <a:r>
              <a:rPr lang="en-US" b="0" dirty="0"/>
              <a:t>[</a:t>
            </a:r>
            <a:r>
              <a:rPr lang="en-US" b="0" i="1" dirty="0"/>
              <a:t>p</a:t>
            </a:r>
            <a:r>
              <a:rPr lang="is-IS" b="0" i="1" dirty="0"/>
              <a:t>…</a:t>
            </a:r>
            <a:r>
              <a:rPr lang="en-US" b="0" dirty="0"/>
              <a:t> </a:t>
            </a:r>
            <a:r>
              <a:rPr lang="en-US" b="0" i="1" dirty="0"/>
              <a:t>q</a:t>
            </a:r>
            <a:r>
              <a:rPr lang="en-US" b="0" dirty="0"/>
              <a:t>−1] </a:t>
            </a:r>
            <a:r>
              <a:rPr lang="en-US" b="0" dirty="0" err="1"/>
              <a:t>minden</a:t>
            </a:r>
            <a:r>
              <a:rPr lang="en-US" b="0" dirty="0"/>
              <a:t> </a:t>
            </a:r>
            <a:r>
              <a:rPr lang="en-US" b="0" dirty="0" err="1"/>
              <a:t>eleme</a:t>
            </a:r>
            <a:r>
              <a:rPr lang="en-US" b="0" dirty="0"/>
              <a:t> </a:t>
            </a:r>
            <a:r>
              <a:rPr lang="en-US" b="0" dirty="0" err="1"/>
              <a:t>kisebb</a:t>
            </a:r>
            <a:r>
              <a:rPr lang="en-US" b="0" dirty="0"/>
              <a:t> </a:t>
            </a:r>
            <a:r>
              <a:rPr lang="en-US" b="0" dirty="0" err="1"/>
              <a:t>vagy</a:t>
            </a:r>
            <a:r>
              <a:rPr lang="en-US" b="0" dirty="0"/>
              <a:t> </a:t>
            </a:r>
            <a:r>
              <a:rPr lang="en-US" b="0" dirty="0" err="1"/>
              <a:t>egyenlő</a:t>
            </a:r>
            <a:r>
              <a:rPr lang="en-US" b="0" dirty="0"/>
              <a:t> </a:t>
            </a:r>
            <a:r>
              <a:rPr lang="en-US" b="0" i="1" dirty="0"/>
              <a:t>A</a:t>
            </a:r>
            <a:r>
              <a:rPr lang="en-US" b="0" dirty="0"/>
              <a:t>[</a:t>
            </a:r>
            <a:r>
              <a:rPr lang="en-US" b="0" i="1" dirty="0"/>
              <a:t>q</a:t>
            </a:r>
            <a:r>
              <a:rPr lang="en-US" b="0" dirty="0"/>
              <a:t>]-</a:t>
            </a:r>
            <a:r>
              <a:rPr lang="en-US" b="0" dirty="0" err="1"/>
              <a:t>nál</a:t>
            </a:r>
            <a:r>
              <a:rPr lang="en-US" b="0" dirty="0"/>
              <a:t> </a:t>
            </a:r>
            <a:r>
              <a:rPr lang="en-US" b="0" dirty="0" err="1"/>
              <a:t>és</a:t>
            </a:r>
            <a:r>
              <a:rPr lang="en-US" b="0" dirty="0"/>
              <a:t> </a:t>
            </a:r>
            <a:r>
              <a:rPr lang="en-US" b="0" i="1" dirty="0"/>
              <a:t>A</a:t>
            </a:r>
            <a:r>
              <a:rPr lang="en-US" b="0" dirty="0"/>
              <a:t>[</a:t>
            </a:r>
            <a:r>
              <a:rPr lang="en-US" b="0" i="1" dirty="0"/>
              <a:t>q</a:t>
            </a:r>
            <a:r>
              <a:rPr lang="en-US" b="0" dirty="0"/>
              <a:t>+1</a:t>
            </a:r>
            <a:r>
              <a:rPr lang="is-IS" b="0" dirty="0"/>
              <a:t>…</a:t>
            </a:r>
            <a:r>
              <a:rPr lang="en-US" b="0" i="1" dirty="0"/>
              <a:t>r</a:t>
            </a:r>
            <a:r>
              <a:rPr lang="en-US" b="0" dirty="0"/>
              <a:t>] </a:t>
            </a:r>
            <a:r>
              <a:rPr lang="en-US" b="0" dirty="0" err="1"/>
              <a:t>minden</a:t>
            </a:r>
            <a:r>
              <a:rPr lang="en-US" b="0" dirty="0"/>
              <a:t> </a:t>
            </a:r>
            <a:r>
              <a:rPr lang="en-US" b="0" dirty="0" err="1"/>
              <a:t>eleme</a:t>
            </a:r>
            <a:r>
              <a:rPr lang="en-US" b="0" dirty="0"/>
              <a:t> </a:t>
            </a:r>
            <a:r>
              <a:rPr lang="en-US" b="0" dirty="0" err="1"/>
              <a:t>nagyobb</a:t>
            </a:r>
            <a:r>
              <a:rPr lang="en-US" b="0" dirty="0"/>
              <a:t> </a:t>
            </a:r>
            <a:r>
              <a:rPr lang="en-US" b="0" i="1" dirty="0"/>
              <a:t>A</a:t>
            </a:r>
            <a:r>
              <a:rPr lang="en-US" b="0" dirty="0"/>
              <a:t>[</a:t>
            </a:r>
            <a:r>
              <a:rPr lang="en-US" b="0" i="1" dirty="0"/>
              <a:t>q</a:t>
            </a:r>
            <a:r>
              <a:rPr lang="en-US" b="0" dirty="0"/>
              <a:t>]-</a:t>
            </a:r>
            <a:r>
              <a:rPr lang="en-US" b="0" dirty="0" err="1"/>
              <a:t>nál</a:t>
            </a:r>
            <a:r>
              <a:rPr lang="en-US" b="0" dirty="0"/>
              <a:t>. A </a:t>
            </a:r>
            <a:r>
              <a:rPr lang="en-US" b="0" i="1" dirty="0"/>
              <a:t>q </a:t>
            </a:r>
            <a:r>
              <a:rPr lang="en-US" b="0" dirty="0"/>
              <a:t>index </a:t>
            </a:r>
            <a:r>
              <a:rPr lang="en-US" b="0" dirty="0" err="1"/>
              <a:t>kiszámítása</a:t>
            </a:r>
            <a:r>
              <a:rPr lang="en-US" b="0" dirty="0"/>
              <a:t> </a:t>
            </a:r>
            <a:r>
              <a:rPr lang="en-US" b="0" dirty="0" err="1"/>
              <a:t>része</a:t>
            </a:r>
            <a:r>
              <a:rPr lang="en-US" b="0" dirty="0"/>
              <a:t> a </a:t>
            </a:r>
            <a:r>
              <a:rPr lang="en-US" b="0" dirty="0" err="1"/>
              <a:t>felosztó</a:t>
            </a:r>
            <a:r>
              <a:rPr lang="en-US" b="0" dirty="0"/>
              <a:t> </a:t>
            </a:r>
            <a:r>
              <a:rPr lang="en-US" b="0" dirty="0" err="1"/>
              <a:t>eljárásnak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22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Gyorsrendezés</a:t>
            </a:r>
            <a:br>
              <a:rPr lang="en-US" dirty="0"/>
            </a:br>
            <a:r>
              <a:rPr lang="en-US" dirty="0"/>
              <a:t>(quick sort)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Uralkodás</a:t>
            </a:r>
            <a:r>
              <a:rPr lang="en-US" dirty="0"/>
              <a:t>: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i="1" dirty="0"/>
              <a:t>A</a:t>
            </a:r>
            <a:r>
              <a:rPr lang="en-US" b="0" dirty="0"/>
              <a:t>[</a:t>
            </a:r>
            <a:r>
              <a:rPr lang="en-US" b="0" i="1" dirty="0"/>
              <a:t>p</a:t>
            </a:r>
            <a:r>
              <a:rPr lang="is-IS" b="0" i="1" dirty="0"/>
              <a:t>…</a:t>
            </a:r>
            <a:r>
              <a:rPr lang="en-US" b="0" i="1" dirty="0"/>
              <a:t>q</a:t>
            </a:r>
            <a:r>
              <a:rPr lang="en-US" b="0" dirty="0"/>
              <a:t>−1] </a:t>
            </a:r>
            <a:r>
              <a:rPr lang="en-US" b="0" dirty="0" err="1"/>
              <a:t>és</a:t>
            </a:r>
            <a:r>
              <a:rPr lang="en-US" b="0" dirty="0"/>
              <a:t> </a:t>
            </a:r>
            <a:r>
              <a:rPr lang="en-US" b="0" i="1" dirty="0"/>
              <a:t>A</a:t>
            </a:r>
            <a:r>
              <a:rPr lang="en-US" b="0" dirty="0"/>
              <a:t>[</a:t>
            </a:r>
            <a:r>
              <a:rPr lang="en-US" b="0" i="1" dirty="0"/>
              <a:t>q</a:t>
            </a:r>
            <a:r>
              <a:rPr lang="en-US" b="0" dirty="0"/>
              <a:t>+1</a:t>
            </a:r>
            <a:r>
              <a:rPr lang="is-IS" b="0" dirty="0"/>
              <a:t>…</a:t>
            </a:r>
            <a:r>
              <a:rPr lang="en-US" b="0" i="1" dirty="0"/>
              <a:t>r</a:t>
            </a:r>
            <a:r>
              <a:rPr lang="en-US" b="0" dirty="0"/>
              <a:t>] </a:t>
            </a:r>
            <a:r>
              <a:rPr lang="en-US" b="0" dirty="0" err="1"/>
              <a:t>résztömböket</a:t>
            </a:r>
            <a:r>
              <a:rPr lang="en-US" b="0" dirty="0"/>
              <a:t> a </a:t>
            </a:r>
            <a:r>
              <a:rPr lang="en-US" b="0" dirty="0" err="1"/>
              <a:t>gyorsrendezés</a:t>
            </a:r>
            <a:r>
              <a:rPr lang="en-US" b="0" dirty="0"/>
              <a:t> </a:t>
            </a:r>
            <a:r>
              <a:rPr lang="en-US" b="0" dirty="0" err="1"/>
              <a:t>rekurzív</a:t>
            </a:r>
            <a:r>
              <a:rPr lang="en-US" b="0" dirty="0"/>
              <a:t> </a:t>
            </a:r>
            <a:r>
              <a:rPr lang="en-US" b="0" dirty="0" err="1"/>
              <a:t>hívásával</a:t>
            </a:r>
            <a:r>
              <a:rPr lang="en-US" b="0" dirty="0"/>
              <a:t> </a:t>
            </a:r>
            <a:r>
              <a:rPr lang="en-US" b="0" dirty="0" err="1"/>
              <a:t>rendezzük</a:t>
            </a:r>
            <a:r>
              <a:rPr lang="en-US" b="0" dirty="0"/>
              <a:t>. </a:t>
            </a:r>
          </a:p>
          <a:p>
            <a:r>
              <a:rPr lang="en-US" dirty="0" err="1"/>
              <a:t>Összevonás</a:t>
            </a:r>
            <a:r>
              <a:rPr lang="en-US" dirty="0"/>
              <a:t>: </a:t>
            </a:r>
            <a:r>
              <a:rPr lang="en-US" b="0" dirty="0" err="1"/>
              <a:t>helyben</a:t>
            </a:r>
            <a:r>
              <a:rPr lang="en-US" b="0" dirty="0"/>
              <a:t> </a:t>
            </a:r>
            <a:r>
              <a:rPr lang="en-US" b="0" dirty="0" err="1"/>
              <a:t>rendezés</a:t>
            </a:r>
            <a:r>
              <a:rPr lang="en-US" b="0" dirty="0"/>
              <a:t>, </a:t>
            </a:r>
            <a:r>
              <a:rPr lang="en-US" b="0" dirty="0" err="1"/>
              <a:t>nincs</a:t>
            </a:r>
            <a:r>
              <a:rPr lang="en-US" b="0" dirty="0"/>
              <a:t> </a:t>
            </a:r>
            <a:r>
              <a:rPr lang="en-US" b="0" dirty="0" err="1"/>
              <a:t>szükség</a:t>
            </a:r>
            <a:r>
              <a:rPr lang="en-US" b="0" dirty="0"/>
              <a:t> </a:t>
            </a:r>
            <a:r>
              <a:rPr lang="en-US" b="0" dirty="0" err="1"/>
              <a:t>egyesítésre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58540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0"/>
            <a:ext cx="4303666" cy="2085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204864"/>
            <a:ext cx="5157200" cy="3924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2564904"/>
            <a:ext cx="31918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pivot (</a:t>
            </a:r>
            <a:r>
              <a:rPr lang="en-US" sz="2000" dirty="0" err="1"/>
              <a:t>őrszem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bárhogyan</a:t>
            </a:r>
            <a:r>
              <a:rPr lang="en-US" sz="2000" dirty="0"/>
              <a:t> </a:t>
            </a:r>
            <a:r>
              <a:rPr lang="en-US" sz="2000" dirty="0" err="1"/>
              <a:t>választhajuk</a:t>
            </a:r>
            <a:r>
              <a:rPr lang="en-US" sz="2000" dirty="0"/>
              <a:t>,</a:t>
            </a:r>
          </a:p>
          <a:p>
            <a:r>
              <a:rPr lang="en-US" sz="2000" dirty="0"/>
              <a:t>pl. </a:t>
            </a:r>
            <a:r>
              <a:rPr lang="en-US" sz="2000" dirty="0" err="1"/>
              <a:t>első</a:t>
            </a:r>
            <a:r>
              <a:rPr lang="en-US" sz="2000" dirty="0"/>
              <a:t> </a:t>
            </a:r>
            <a:r>
              <a:rPr lang="en-US" sz="2000" dirty="0" err="1"/>
              <a:t>elem</a:t>
            </a:r>
            <a:r>
              <a:rPr lang="en-US" sz="2000" dirty="0"/>
              <a:t> </a:t>
            </a:r>
            <a:r>
              <a:rPr lang="en-US" sz="2000" dirty="0" err="1"/>
              <a:t>vagy</a:t>
            </a:r>
            <a:r>
              <a:rPr lang="en-US" sz="2000" dirty="0"/>
              <a:t> </a:t>
            </a:r>
            <a:r>
              <a:rPr lang="en-US" sz="2000" dirty="0" err="1"/>
              <a:t>véletlen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563888" y="2780928"/>
            <a:ext cx="2376264" cy="1840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28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-26042"/>
            <a:ext cx="3528392" cy="67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70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Gyorsrendezés</a:t>
            </a:r>
            <a:r>
              <a:rPr lang="en-US" dirty="0"/>
              <a:t> </a:t>
            </a:r>
            <a:r>
              <a:rPr lang="en-US" dirty="0" err="1"/>
              <a:t>helyessége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68760"/>
            <a:ext cx="5819736" cy="470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1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Rendezési feladat</a:t>
            </a:r>
            <a:br>
              <a:rPr lang="hu-HU" dirty="0"/>
            </a:br>
            <a:r>
              <a:rPr lang="hu-HU" dirty="0"/>
              <a:t>(sort)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Bemenet: </a:t>
            </a:r>
            <a:r>
              <a:rPr lang="hu-HU" b="0" dirty="0"/>
              <a:t>egy </a:t>
            </a:r>
            <a:r>
              <a:rPr lang="hu-HU" b="0" i="1" dirty="0"/>
              <a:t>n </a:t>
            </a:r>
            <a:r>
              <a:rPr lang="hu-HU" b="0" dirty="0"/>
              <a:t>számból álló </a:t>
            </a:r>
            <a:r>
              <a:rPr lang="hu-HU" b="0" i="1" dirty="0"/>
              <a:t>a</a:t>
            </a:r>
            <a:r>
              <a:rPr lang="hu-HU" b="0" baseline="-25000" dirty="0"/>
              <a:t>1</a:t>
            </a:r>
            <a:r>
              <a:rPr lang="hu-HU" b="0" dirty="0"/>
              <a:t>, </a:t>
            </a:r>
            <a:r>
              <a:rPr lang="hu-HU" b="0" i="1" dirty="0"/>
              <a:t>a</a:t>
            </a:r>
            <a:r>
              <a:rPr lang="hu-HU" b="0" baseline="-25000" dirty="0"/>
              <a:t>2</a:t>
            </a:r>
            <a:r>
              <a:rPr lang="hu-HU" b="0" dirty="0"/>
              <a:t>, . . . , </a:t>
            </a:r>
            <a:r>
              <a:rPr lang="hu-HU" b="0" i="1" dirty="0"/>
              <a:t>a</a:t>
            </a:r>
            <a:r>
              <a:rPr lang="hu-HU" b="0" i="1" baseline="-25000" dirty="0"/>
              <a:t>n</a:t>
            </a:r>
            <a:r>
              <a:rPr lang="hu-HU" b="0" dirty="0"/>
              <a:t> tömb.</a:t>
            </a:r>
          </a:p>
          <a:p>
            <a:r>
              <a:rPr lang="es-ES" dirty="0"/>
              <a:t>Kimenet: </a:t>
            </a:r>
            <a:r>
              <a:rPr lang="es-ES" b="0" dirty="0"/>
              <a:t>a bemen</a:t>
            </a:r>
            <a:r>
              <a:rPr lang="hu-HU" b="0" dirty="0"/>
              <a:t>ő</a:t>
            </a:r>
            <a:r>
              <a:rPr lang="es-ES" b="0" dirty="0"/>
              <a:t> </a:t>
            </a:r>
            <a:r>
              <a:rPr lang="es-ES" b="0" dirty="0" err="1"/>
              <a:t>tömb</a:t>
            </a:r>
            <a:r>
              <a:rPr lang="es-ES" b="0" dirty="0"/>
              <a:t> elemeinek olyan </a:t>
            </a:r>
            <a:r>
              <a:rPr lang="hu-HU" b="0" i="1" dirty="0"/>
              <a:t>a</a:t>
            </a:r>
            <a:r>
              <a:rPr lang="hu-HU" b="0" baseline="-25000" dirty="0"/>
              <a:t>1</a:t>
            </a:r>
            <a:r>
              <a:rPr lang="hu-HU" b="0" dirty="0"/>
              <a:t>, </a:t>
            </a:r>
            <a:r>
              <a:rPr lang="hu-HU" b="0" i="1" dirty="0"/>
              <a:t>a</a:t>
            </a:r>
            <a:r>
              <a:rPr lang="hu-HU" b="0" baseline="-25000" dirty="0"/>
              <a:t>2</a:t>
            </a:r>
            <a:r>
              <a:rPr lang="hu-HU" b="0" dirty="0"/>
              <a:t>, . . . , </a:t>
            </a:r>
            <a:r>
              <a:rPr lang="hu-HU" b="0" i="1" dirty="0"/>
              <a:t>a</a:t>
            </a:r>
            <a:r>
              <a:rPr lang="hu-HU" b="0" i="1" baseline="-25000" dirty="0"/>
              <a:t>n </a:t>
            </a:r>
            <a:r>
              <a:rPr lang="hu-HU" b="0" dirty="0"/>
              <a:t>permutációja (átrendezése), amelyre </a:t>
            </a:r>
            <a:r>
              <a:rPr lang="hu-HU" b="0" i="1" dirty="0"/>
              <a:t>a</a:t>
            </a:r>
            <a:r>
              <a:rPr lang="hu-HU" b="0" baseline="-25000" dirty="0"/>
              <a:t>1</a:t>
            </a:r>
            <a:r>
              <a:rPr lang="hu-HU" b="0" dirty="0"/>
              <a:t> ≤ </a:t>
            </a:r>
            <a:r>
              <a:rPr lang="hu-HU" b="0" i="1" dirty="0"/>
              <a:t>a</a:t>
            </a:r>
            <a:r>
              <a:rPr lang="hu-HU" b="0" baseline="-25000" dirty="0"/>
              <a:t>2</a:t>
            </a:r>
            <a:r>
              <a:rPr lang="hu-HU" b="0" dirty="0"/>
              <a:t> ≤ . . . ≤ </a:t>
            </a:r>
            <a:r>
              <a:rPr lang="hu-HU" b="0" i="1" dirty="0"/>
              <a:t>a</a:t>
            </a:r>
            <a:r>
              <a:rPr lang="hu-HU" b="0" i="1" baseline="-25000" dirty="0"/>
              <a:t>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4781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Gyorsrendezés</a:t>
            </a:r>
            <a:r>
              <a:rPr lang="en-US" dirty="0"/>
              <a:t> </a:t>
            </a:r>
            <a:r>
              <a:rPr lang="en-US" dirty="0" err="1"/>
              <a:t>futásideje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Legrosszabb</a:t>
            </a:r>
            <a:r>
              <a:rPr lang="en-US" dirty="0"/>
              <a:t> </a:t>
            </a:r>
            <a:r>
              <a:rPr lang="en-US" dirty="0" err="1"/>
              <a:t>eset</a:t>
            </a:r>
            <a:r>
              <a:rPr lang="en-US" dirty="0"/>
              <a:t>: </a:t>
            </a:r>
            <a:r>
              <a:rPr lang="en-US" b="0" dirty="0" err="1"/>
              <a:t>minden</a:t>
            </a:r>
            <a:r>
              <a:rPr lang="en-US" b="0" dirty="0"/>
              <a:t> </a:t>
            </a:r>
            <a:r>
              <a:rPr lang="en-US" b="0" cap="small" dirty="0" err="1"/>
              <a:t>Feloszt</a:t>
            </a:r>
            <a:r>
              <a:rPr lang="en-US" b="0" cap="small" dirty="0"/>
              <a:t> </a:t>
            </a:r>
            <a:r>
              <a:rPr lang="en-US" b="0" dirty="0" err="1"/>
              <a:t>egy</a:t>
            </a:r>
            <a:r>
              <a:rPr lang="en-US" b="0" dirty="0"/>
              <a:t> 0 </a:t>
            </a:r>
            <a:r>
              <a:rPr lang="en-US" b="0" dirty="0" err="1"/>
              <a:t>és</a:t>
            </a:r>
            <a:r>
              <a:rPr lang="en-US" b="0" dirty="0"/>
              <a:t> </a:t>
            </a:r>
            <a:r>
              <a:rPr lang="en-US" b="0" dirty="0" err="1"/>
              <a:t>egy</a:t>
            </a:r>
            <a:r>
              <a:rPr lang="en-US" b="0" dirty="0"/>
              <a:t> n-1 </a:t>
            </a:r>
            <a:r>
              <a:rPr lang="en-US" b="0" dirty="0" err="1"/>
              <a:t>méretű</a:t>
            </a:r>
            <a:r>
              <a:rPr lang="en-US" b="0" dirty="0"/>
              <a:t> </a:t>
            </a:r>
            <a:r>
              <a:rPr lang="en-US" b="0" dirty="0" err="1"/>
              <a:t>résztömbre</a:t>
            </a:r>
            <a:r>
              <a:rPr lang="en-US" b="0" dirty="0"/>
              <a:t> </a:t>
            </a:r>
            <a:r>
              <a:rPr lang="en-US" b="0" dirty="0" err="1"/>
              <a:t>oszt</a:t>
            </a:r>
            <a:endParaRPr lang="en-US" b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Legjobb</a:t>
            </a:r>
            <a:r>
              <a:rPr lang="en-US" dirty="0"/>
              <a:t> </a:t>
            </a:r>
            <a:r>
              <a:rPr lang="en-US" dirty="0" err="1"/>
              <a:t>eset</a:t>
            </a:r>
            <a:r>
              <a:rPr lang="en-US" dirty="0"/>
              <a:t>: </a:t>
            </a:r>
            <a:r>
              <a:rPr lang="en-US" b="0" dirty="0" err="1"/>
              <a:t>minden</a:t>
            </a:r>
            <a:r>
              <a:rPr lang="en-US" b="0" dirty="0"/>
              <a:t> </a:t>
            </a:r>
            <a:r>
              <a:rPr lang="en-US" b="0" cap="small" dirty="0" err="1"/>
              <a:t>Feloszt</a:t>
            </a:r>
            <a:r>
              <a:rPr lang="en-US" b="0" cap="small" dirty="0"/>
              <a:t> </a:t>
            </a:r>
            <a:r>
              <a:rPr lang="en-US" b="0" dirty="0" err="1"/>
              <a:t>felezi</a:t>
            </a:r>
            <a:r>
              <a:rPr lang="en-US" b="0" dirty="0"/>
              <a:t> a </a:t>
            </a:r>
            <a:r>
              <a:rPr lang="en-US" b="0" dirty="0" err="1"/>
              <a:t>tömböt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148" y="2507640"/>
            <a:ext cx="3696410" cy="100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558" y="2924944"/>
            <a:ext cx="1497385" cy="417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148" y="4725144"/>
            <a:ext cx="2360834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669" y="4845980"/>
            <a:ext cx="1700539" cy="38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0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Átlagos</a:t>
            </a:r>
            <a:r>
              <a:rPr lang="en-US" dirty="0"/>
              <a:t> </a:t>
            </a:r>
            <a:r>
              <a:rPr lang="en-US" dirty="0" err="1"/>
              <a:t>eset</a:t>
            </a:r>
            <a:r>
              <a:rPr lang="en-US" dirty="0"/>
              <a:t>: </a:t>
            </a:r>
            <a:r>
              <a:rPr lang="en-US" b="0" dirty="0" err="1"/>
              <a:t>közelebb</a:t>
            </a:r>
            <a:r>
              <a:rPr lang="en-US" b="0" dirty="0"/>
              <a:t> a </a:t>
            </a:r>
            <a:r>
              <a:rPr lang="en-US" b="0" dirty="0" err="1"/>
              <a:t>legjobb</a:t>
            </a:r>
            <a:r>
              <a:rPr lang="en-US" b="0" dirty="0"/>
              <a:t> </a:t>
            </a:r>
            <a:r>
              <a:rPr lang="en-US" b="0" dirty="0" err="1"/>
              <a:t>esethez</a:t>
            </a:r>
            <a:endParaRPr lang="en-US" b="0" dirty="0"/>
          </a:p>
          <a:p>
            <a:r>
              <a:rPr lang="en-US" b="0" dirty="0" err="1"/>
              <a:t>bármilyen</a:t>
            </a:r>
            <a:r>
              <a:rPr lang="en-US" b="0" dirty="0"/>
              <a:t> </a:t>
            </a:r>
            <a:r>
              <a:rPr lang="en-US" b="0" dirty="0" err="1"/>
              <a:t>állandó</a:t>
            </a:r>
            <a:r>
              <a:rPr lang="en-US" b="0" dirty="0"/>
              <a:t> </a:t>
            </a:r>
            <a:r>
              <a:rPr lang="en-US" b="0" dirty="0" err="1"/>
              <a:t>arányú</a:t>
            </a:r>
            <a:r>
              <a:rPr lang="en-US" b="0" dirty="0"/>
              <a:t> </a:t>
            </a:r>
            <a:r>
              <a:rPr lang="en-US" b="0" dirty="0" err="1"/>
              <a:t>felosztás</a:t>
            </a:r>
            <a:r>
              <a:rPr lang="en-US" b="0" dirty="0"/>
              <a:t> </a:t>
            </a:r>
            <a:r>
              <a:rPr lang="en-US" b="0" dirty="0" err="1"/>
              <a:t>esetén</a:t>
            </a:r>
            <a:r>
              <a:rPr lang="en-US" b="0" dirty="0"/>
              <a:t> </a:t>
            </a:r>
            <a:r>
              <a:rPr lang="en-US" b="0" i="1" dirty="0"/>
              <a:t>O</a:t>
            </a:r>
            <a:r>
              <a:rPr lang="en-US" b="0" dirty="0"/>
              <a:t>(</a:t>
            </a:r>
            <a:r>
              <a:rPr lang="en-US" b="0" i="1" dirty="0" err="1"/>
              <a:t>n</a:t>
            </a:r>
            <a:r>
              <a:rPr lang="en-US" b="0" dirty="0" err="1"/>
              <a:t>log</a:t>
            </a:r>
            <a:r>
              <a:rPr lang="en-US" b="0" i="1" dirty="0" err="1"/>
              <a:t>n</a:t>
            </a:r>
            <a:r>
              <a:rPr lang="en-US" b="0" dirty="0"/>
              <a:t>), pl. </a:t>
            </a:r>
          </a:p>
          <a:p>
            <a:r>
              <a:rPr lang="en-US" b="0" dirty="0" err="1"/>
              <a:t>nem</a:t>
            </a:r>
            <a:r>
              <a:rPr lang="en-US" b="0" dirty="0"/>
              <a:t> </a:t>
            </a:r>
            <a:r>
              <a:rPr lang="en-US" b="0" dirty="0" err="1"/>
              <a:t>baj</a:t>
            </a:r>
            <a:r>
              <a:rPr lang="en-US" b="0" dirty="0"/>
              <a:t> ha </a:t>
            </a:r>
            <a:r>
              <a:rPr lang="en-US" b="0" dirty="0" err="1"/>
              <a:t>vannak</a:t>
            </a:r>
            <a:r>
              <a:rPr lang="en-US" b="0" dirty="0"/>
              <a:t> </a:t>
            </a:r>
            <a:r>
              <a:rPr lang="en-US" b="0" dirty="0" err="1"/>
              <a:t>rossz</a:t>
            </a:r>
            <a:r>
              <a:rPr lang="en-US" b="0" dirty="0"/>
              <a:t> </a:t>
            </a:r>
            <a:r>
              <a:rPr lang="en-US" b="0" dirty="0" err="1"/>
              <a:t>felosztások</a:t>
            </a: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58888" y="116632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/>
              <a:t>Gyorsrendezés</a:t>
            </a:r>
            <a:r>
              <a:rPr lang="en-US" kern="0" dirty="0"/>
              <a:t> </a:t>
            </a:r>
            <a:r>
              <a:rPr lang="en-US" kern="0" dirty="0" err="1"/>
              <a:t>futásideje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272" y="2891228"/>
            <a:ext cx="2743505" cy="108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773" y="3949604"/>
            <a:ext cx="7438997" cy="239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27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Összehasonlító</a:t>
            </a:r>
            <a:r>
              <a:rPr lang="en-US" dirty="0"/>
              <a:t> </a:t>
            </a:r>
            <a:r>
              <a:rPr lang="en-US" dirty="0" err="1"/>
              <a:t>rendezések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Összehasonlító</a:t>
            </a:r>
            <a:r>
              <a:rPr lang="en-US" i="1" dirty="0"/>
              <a:t> </a:t>
            </a:r>
            <a:r>
              <a:rPr lang="en-US" i="1" dirty="0" err="1"/>
              <a:t>rendezés</a:t>
            </a:r>
            <a:r>
              <a:rPr lang="en-US" b="0" dirty="0"/>
              <a:t>: </a:t>
            </a:r>
            <a:r>
              <a:rPr lang="en-US" b="0" dirty="0" err="1"/>
              <a:t>rendezéshez</a:t>
            </a:r>
            <a:r>
              <a:rPr lang="en-US" b="0" dirty="0"/>
              <a:t> </a:t>
            </a:r>
            <a:r>
              <a:rPr lang="en-US" b="0" dirty="0" err="1"/>
              <a:t>elemek</a:t>
            </a:r>
            <a:r>
              <a:rPr lang="en-US" b="0" dirty="0"/>
              <a:t> </a:t>
            </a:r>
            <a:r>
              <a:rPr lang="en-US" b="0" dirty="0" err="1"/>
              <a:t>párjainak</a:t>
            </a:r>
            <a:r>
              <a:rPr lang="en-US" b="0" dirty="0"/>
              <a:t> &lt; = &gt; </a:t>
            </a:r>
            <a:r>
              <a:rPr lang="en-US" b="0" dirty="0" err="1"/>
              <a:t>műveleteit</a:t>
            </a:r>
            <a:r>
              <a:rPr lang="en-US" b="0" dirty="0"/>
              <a:t> </a:t>
            </a:r>
            <a:r>
              <a:rPr lang="en-US" b="0" dirty="0" err="1"/>
              <a:t>használjuk</a:t>
            </a:r>
            <a:endParaRPr lang="en-US" b="0" dirty="0"/>
          </a:p>
          <a:p>
            <a:endParaRPr lang="en-US" b="0" dirty="0"/>
          </a:p>
          <a:p>
            <a:r>
              <a:rPr lang="en-US" b="0" dirty="0" err="1"/>
              <a:t>Eddigi</a:t>
            </a:r>
            <a:r>
              <a:rPr lang="en-US" b="0" dirty="0"/>
              <a:t> </a:t>
            </a:r>
            <a:r>
              <a:rPr lang="en-US" b="0" dirty="0" err="1"/>
              <a:t>rendező</a:t>
            </a:r>
            <a:r>
              <a:rPr lang="en-US" b="0" dirty="0"/>
              <a:t> </a:t>
            </a:r>
            <a:r>
              <a:rPr lang="en-US" b="0" dirty="0" err="1"/>
              <a:t>algoritmusok</a:t>
            </a:r>
            <a:r>
              <a:rPr lang="en-US" b="0" dirty="0"/>
              <a:t> mind </a:t>
            </a:r>
            <a:r>
              <a:rPr lang="en-US" b="0" dirty="0" err="1"/>
              <a:t>összehasonlító</a:t>
            </a:r>
            <a:r>
              <a:rPr lang="en-US" b="0" dirty="0"/>
              <a:t> </a:t>
            </a:r>
            <a:r>
              <a:rPr lang="en-US" b="0" dirty="0" err="1"/>
              <a:t>rendezések</a:t>
            </a:r>
            <a:r>
              <a:rPr lang="en-US" b="0" dirty="0"/>
              <a:t> </a:t>
            </a:r>
            <a:r>
              <a:rPr lang="en-US" b="0" dirty="0" err="1"/>
              <a:t>voltak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64333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Összehasonlító</a:t>
            </a:r>
            <a:r>
              <a:rPr lang="en-US" dirty="0"/>
              <a:t> </a:t>
            </a:r>
            <a:r>
              <a:rPr lang="en-US" dirty="0" err="1"/>
              <a:t>rendezések</a:t>
            </a:r>
            <a:r>
              <a:rPr lang="en-US" dirty="0"/>
              <a:t> </a:t>
            </a:r>
            <a:r>
              <a:rPr lang="en-US" dirty="0" err="1"/>
              <a:t>futásidejének</a:t>
            </a:r>
            <a:r>
              <a:rPr lang="en-US" dirty="0"/>
              <a:t> </a:t>
            </a:r>
            <a:r>
              <a:rPr lang="en-US" dirty="0" err="1"/>
              <a:t>alsó</a:t>
            </a:r>
            <a:r>
              <a:rPr lang="en-US" dirty="0"/>
              <a:t> </a:t>
            </a:r>
            <a:r>
              <a:rPr lang="en-US" dirty="0" err="1"/>
              <a:t>korlátja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1382202"/>
            <a:ext cx="7190174" cy="3252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2064" y="4725144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Bármely</a:t>
            </a:r>
            <a:r>
              <a:rPr lang="en-US" sz="2800" dirty="0"/>
              <a:t> </a:t>
            </a:r>
            <a:r>
              <a:rPr lang="en-US" sz="2800" dirty="0" err="1"/>
              <a:t>összehasonlító</a:t>
            </a:r>
            <a:r>
              <a:rPr lang="en-US" sz="2800" dirty="0"/>
              <a:t> </a:t>
            </a:r>
            <a:r>
              <a:rPr lang="en-US" sz="2800" dirty="0" err="1"/>
              <a:t>rendező</a:t>
            </a:r>
            <a:r>
              <a:rPr lang="en-US" sz="2800" dirty="0"/>
              <a:t> </a:t>
            </a:r>
            <a:r>
              <a:rPr lang="en-US" sz="2800" dirty="0" err="1"/>
              <a:t>algoritmus</a:t>
            </a:r>
            <a:r>
              <a:rPr lang="en-US" sz="2800" dirty="0"/>
              <a:t> a </a:t>
            </a:r>
            <a:r>
              <a:rPr lang="en-US" sz="2800" dirty="0" err="1"/>
              <a:t>legrosszabb</a:t>
            </a:r>
            <a:r>
              <a:rPr lang="en-US" sz="2800" dirty="0"/>
              <a:t> </a:t>
            </a:r>
            <a:r>
              <a:rPr lang="en-US" sz="2800" dirty="0" err="1"/>
              <a:t>esetben</a:t>
            </a:r>
            <a:r>
              <a:rPr lang="en-US" sz="2800" dirty="0"/>
              <a:t> </a:t>
            </a:r>
            <a:r>
              <a:rPr lang="en-US" sz="2800" dirty="0" err="1"/>
              <a:t>Ω</a:t>
            </a:r>
            <a:r>
              <a:rPr lang="en-US" sz="2800" dirty="0"/>
              <a:t>(</a:t>
            </a:r>
            <a:r>
              <a:rPr lang="en-US" sz="2800" i="1" dirty="0" err="1"/>
              <a:t>n</a:t>
            </a:r>
            <a:r>
              <a:rPr lang="en-US" sz="2800" dirty="0" err="1"/>
              <a:t>log</a:t>
            </a:r>
            <a:r>
              <a:rPr lang="en-US" sz="2800" i="1" dirty="0" err="1"/>
              <a:t>n</a:t>
            </a:r>
            <a:r>
              <a:rPr lang="en-US" sz="2800" dirty="0"/>
              <a:t>) </a:t>
            </a:r>
            <a:r>
              <a:rPr lang="en-US" sz="2800" dirty="0" err="1"/>
              <a:t>összehasonlítást</a:t>
            </a:r>
            <a:r>
              <a:rPr lang="en-US" sz="2800" dirty="0"/>
              <a:t> </a:t>
            </a:r>
            <a:r>
              <a:rPr lang="en-US" sz="2800" dirty="0" err="1"/>
              <a:t>végez</a:t>
            </a:r>
            <a:r>
              <a:rPr lang="en-US" sz="2800" dirty="0"/>
              <a:t>!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7288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Leszámláló</a:t>
            </a:r>
            <a:r>
              <a:rPr lang="en-US" dirty="0"/>
              <a:t> </a:t>
            </a:r>
            <a:r>
              <a:rPr lang="en-US" dirty="0" err="1"/>
              <a:t>rendezés</a:t>
            </a:r>
            <a:br>
              <a:rPr lang="en-US" dirty="0"/>
            </a:br>
            <a:r>
              <a:rPr lang="en-US" dirty="0"/>
              <a:t>(counting sort)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600200"/>
            <a:ext cx="7705600" cy="4349750"/>
          </a:xfrm>
        </p:spPr>
        <p:txBody>
          <a:bodyPr/>
          <a:lstStyle/>
          <a:p>
            <a:pPr marL="0" indent="0">
              <a:buNone/>
            </a:pPr>
            <a:r>
              <a:rPr lang="en-US" i="1" u="sng" dirty="0"/>
              <a:t>HA</a:t>
            </a:r>
            <a:r>
              <a:rPr lang="en-US" dirty="0"/>
              <a:t>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i="1" dirty="0"/>
              <a:t>n </a:t>
            </a:r>
            <a:r>
              <a:rPr lang="en-US" b="0" dirty="0" err="1"/>
              <a:t>bemeneti</a:t>
            </a:r>
            <a:r>
              <a:rPr lang="en-US" b="0" dirty="0"/>
              <a:t> </a:t>
            </a:r>
            <a:r>
              <a:rPr lang="en-US" b="0" dirty="0" err="1"/>
              <a:t>elem</a:t>
            </a:r>
            <a:r>
              <a:rPr lang="en-US" b="0" dirty="0"/>
              <a:t> </a:t>
            </a:r>
            <a:r>
              <a:rPr lang="en-US" b="0" dirty="0" err="1"/>
              <a:t>mindegyike</a:t>
            </a:r>
            <a:r>
              <a:rPr lang="en-US" b="0" dirty="0"/>
              <a:t> 0 </a:t>
            </a:r>
            <a:r>
              <a:rPr lang="en-US" b="0" dirty="0" err="1"/>
              <a:t>és</a:t>
            </a:r>
            <a:r>
              <a:rPr lang="en-US" b="0" dirty="0"/>
              <a:t> </a:t>
            </a:r>
            <a:r>
              <a:rPr lang="en-US" b="0" i="1" dirty="0"/>
              <a:t>k </a:t>
            </a:r>
            <a:r>
              <a:rPr lang="en-US" b="0" dirty="0" err="1"/>
              <a:t>közötti</a:t>
            </a:r>
            <a:r>
              <a:rPr lang="en-US" b="0" dirty="0"/>
              <a:t> </a:t>
            </a:r>
            <a:r>
              <a:rPr lang="en-US" b="0" dirty="0" err="1"/>
              <a:t>egész</a:t>
            </a:r>
            <a:r>
              <a:rPr lang="en-US" b="0" dirty="0"/>
              <a:t> </a:t>
            </a:r>
            <a:r>
              <a:rPr lang="en-US" b="0" dirty="0" err="1"/>
              <a:t>szám</a:t>
            </a:r>
            <a:r>
              <a:rPr lang="en-US" b="0" dirty="0"/>
              <a:t>, </a:t>
            </a:r>
            <a:r>
              <a:rPr lang="en-US" b="0" dirty="0" err="1"/>
              <a:t>ahol</a:t>
            </a:r>
            <a:r>
              <a:rPr lang="en-US" b="0" dirty="0"/>
              <a:t> </a:t>
            </a:r>
            <a:r>
              <a:rPr lang="en-US" b="0" i="1" dirty="0"/>
              <a:t>k </a:t>
            </a:r>
            <a:r>
              <a:rPr lang="en-US" b="0" dirty="0" err="1"/>
              <a:t>egy</a:t>
            </a:r>
            <a:r>
              <a:rPr lang="en-US" b="0" dirty="0"/>
              <a:t> </a:t>
            </a:r>
            <a:r>
              <a:rPr lang="en-US" b="0" dirty="0" err="1"/>
              <a:t>egész</a:t>
            </a:r>
            <a:r>
              <a:rPr lang="en-US" b="0" dirty="0"/>
              <a:t>.</a:t>
            </a:r>
          </a:p>
          <a:p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28" y="2708920"/>
            <a:ext cx="7616231" cy="396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5592142"/>
            <a:ext cx="15632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/>
              <a:t>Θ</a:t>
            </a:r>
            <a:r>
              <a:rPr lang="en-US" sz="3200" dirty="0"/>
              <a:t>(</a:t>
            </a:r>
            <a:r>
              <a:rPr lang="en-US" sz="3200" i="1" dirty="0" err="1"/>
              <a:t>n</a:t>
            </a:r>
            <a:r>
              <a:rPr lang="en-US" sz="3200" dirty="0" err="1"/>
              <a:t>+</a:t>
            </a:r>
            <a:r>
              <a:rPr lang="en-US" sz="3200" i="1" dirty="0" err="1"/>
              <a:t>k</a:t>
            </a:r>
            <a:r>
              <a:rPr lang="en-US" sz="3200" dirty="0"/>
              <a:t>)</a:t>
            </a:r>
          </a:p>
          <a:p>
            <a:r>
              <a:rPr lang="en-US" sz="3200" dirty="0" err="1"/>
              <a:t>tár</a:t>
            </a:r>
            <a:r>
              <a:rPr lang="en-US" sz="3200" dirty="0"/>
              <a:t>: </a:t>
            </a:r>
            <a:r>
              <a:rPr lang="en-US" sz="3200" i="1" dirty="0" err="1"/>
              <a:t>n</a:t>
            </a:r>
            <a:r>
              <a:rPr lang="en-US" sz="3200" dirty="0" err="1"/>
              <a:t>+</a:t>
            </a:r>
            <a:r>
              <a:rPr lang="en-US" sz="3200" i="1" dirty="0" err="1"/>
              <a:t>k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78932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-26299"/>
            <a:ext cx="6768752" cy="615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21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Rendezések</a:t>
            </a:r>
            <a:r>
              <a:rPr lang="en-US" dirty="0"/>
              <a:t> </a:t>
            </a:r>
            <a:r>
              <a:rPr lang="en-US" dirty="0" err="1"/>
              <a:t>stabilitása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err="1"/>
              <a:t>Egy</a:t>
            </a:r>
            <a:r>
              <a:rPr lang="en-US" b="0" dirty="0"/>
              <a:t> </a:t>
            </a:r>
            <a:r>
              <a:rPr lang="en-US" b="0" dirty="0" err="1"/>
              <a:t>rendezés</a:t>
            </a:r>
            <a:r>
              <a:rPr lang="en-US" b="0" i="1" dirty="0"/>
              <a:t> </a:t>
            </a:r>
            <a:r>
              <a:rPr lang="en-US" i="1" dirty="0" err="1"/>
              <a:t>stabil</a:t>
            </a:r>
            <a:r>
              <a:rPr lang="en-US" b="0" i="1" dirty="0"/>
              <a:t> </a:t>
            </a:r>
            <a:r>
              <a:rPr lang="en-US" b="0" dirty="0"/>
              <a:t>ha</a:t>
            </a:r>
            <a:r>
              <a:rPr lang="en-US" b="0" i="1" dirty="0"/>
              <a:t>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dirty="0" err="1"/>
              <a:t>azonos</a:t>
            </a:r>
            <a:r>
              <a:rPr lang="en-US" b="0" dirty="0"/>
              <a:t> </a:t>
            </a:r>
            <a:r>
              <a:rPr lang="en-US" b="0" dirty="0" err="1"/>
              <a:t>értékű</a:t>
            </a:r>
            <a:r>
              <a:rPr lang="en-US" b="0" dirty="0"/>
              <a:t> </a:t>
            </a:r>
            <a:r>
              <a:rPr lang="en-US" b="0" dirty="0" err="1"/>
              <a:t>elemek</a:t>
            </a:r>
            <a:r>
              <a:rPr lang="en-US" b="0" dirty="0"/>
              <a:t> </a:t>
            </a:r>
            <a:r>
              <a:rPr lang="en-US" b="0" dirty="0" err="1"/>
              <a:t>ugyanabban</a:t>
            </a:r>
            <a:r>
              <a:rPr lang="en-US" b="0" dirty="0"/>
              <a:t> a </a:t>
            </a:r>
            <a:r>
              <a:rPr lang="en-US" b="0" dirty="0" err="1"/>
              <a:t>sorrendben</a:t>
            </a:r>
            <a:r>
              <a:rPr lang="en-US" b="0" dirty="0"/>
              <a:t> </a:t>
            </a:r>
            <a:r>
              <a:rPr lang="en-US" b="0" dirty="0" err="1"/>
              <a:t>jelennek</a:t>
            </a:r>
            <a:r>
              <a:rPr lang="en-US" b="0" dirty="0"/>
              <a:t> meg a </a:t>
            </a:r>
            <a:r>
              <a:rPr lang="en-US" b="0" dirty="0" err="1"/>
              <a:t>kimeneti</a:t>
            </a:r>
            <a:r>
              <a:rPr lang="en-US" b="0" dirty="0"/>
              <a:t> </a:t>
            </a:r>
            <a:r>
              <a:rPr lang="en-US" b="0" dirty="0" err="1"/>
              <a:t>tömbben</a:t>
            </a:r>
            <a:r>
              <a:rPr lang="en-US" b="0" dirty="0"/>
              <a:t>, mint </a:t>
            </a:r>
            <a:r>
              <a:rPr lang="en-US" b="0" dirty="0" err="1"/>
              <a:t>ahogyan</a:t>
            </a:r>
            <a:r>
              <a:rPr lang="en-US" b="0" dirty="0"/>
              <a:t> a </a:t>
            </a:r>
            <a:r>
              <a:rPr lang="en-US" b="0" dirty="0" err="1"/>
              <a:t>bemeneti</a:t>
            </a:r>
            <a:r>
              <a:rPr lang="en-US" b="0" dirty="0"/>
              <a:t> </a:t>
            </a:r>
            <a:r>
              <a:rPr lang="en-US" b="0" dirty="0" err="1"/>
              <a:t>tömbben</a:t>
            </a:r>
            <a:r>
              <a:rPr lang="en-US" b="0" dirty="0"/>
              <a:t> </a:t>
            </a:r>
            <a:r>
              <a:rPr lang="en-US" b="0" dirty="0" err="1"/>
              <a:t>szerepeltek</a:t>
            </a:r>
            <a:r>
              <a:rPr lang="en-US" b="0" dirty="0"/>
              <a:t>. </a:t>
            </a:r>
          </a:p>
          <a:p>
            <a:endParaRPr lang="en-US" b="0" dirty="0"/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/>
          <a:stretch/>
        </p:blipFill>
        <p:spPr bwMode="auto">
          <a:xfrm>
            <a:off x="2267744" y="4120712"/>
            <a:ext cx="6005339" cy="274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627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Számjegyes</a:t>
            </a:r>
            <a:r>
              <a:rPr lang="en-US" dirty="0"/>
              <a:t> </a:t>
            </a:r>
            <a:r>
              <a:rPr lang="en-US" dirty="0" err="1"/>
              <a:t>rendezés</a:t>
            </a:r>
            <a:br>
              <a:rPr lang="en-US" dirty="0"/>
            </a:br>
            <a:r>
              <a:rPr lang="en-US" dirty="0"/>
              <a:t>(radix sort)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err="1"/>
              <a:t>Rendezzünk</a:t>
            </a:r>
            <a:r>
              <a:rPr lang="en-US" b="0" dirty="0"/>
              <a:t> </a:t>
            </a:r>
            <a:r>
              <a:rPr lang="en-US" b="0" dirty="0" err="1"/>
              <a:t>dátumokat</a:t>
            </a:r>
            <a:r>
              <a:rPr lang="en-US" b="0" dirty="0"/>
              <a:t> </a:t>
            </a:r>
            <a:r>
              <a:rPr lang="en-US" b="0" dirty="0" err="1"/>
              <a:t>év</a:t>
            </a:r>
            <a:r>
              <a:rPr lang="en-US" b="0" dirty="0"/>
              <a:t>, </a:t>
            </a:r>
            <a:r>
              <a:rPr lang="en-US" b="0" dirty="0" err="1"/>
              <a:t>hónap</a:t>
            </a:r>
            <a:r>
              <a:rPr lang="en-US" b="0" dirty="0"/>
              <a:t>, nap </a:t>
            </a:r>
            <a:r>
              <a:rPr lang="en-US" b="0" dirty="0" err="1"/>
              <a:t>szerint</a:t>
            </a:r>
            <a:r>
              <a:rPr lang="en-US" b="0" dirty="0"/>
              <a:t>!</a:t>
            </a:r>
          </a:p>
          <a:p>
            <a:pPr marL="0" indent="0">
              <a:buNone/>
            </a:pPr>
            <a:endParaRPr lang="en-US" sz="2800" b="0" dirty="0"/>
          </a:p>
          <a:p>
            <a:pPr marL="0" indent="0">
              <a:buNone/>
            </a:pPr>
            <a:r>
              <a:rPr lang="en-US" sz="2800" b="0" dirty="0"/>
              <a:t>Megoldás1: </a:t>
            </a:r>
            <a:r>
              <a:rPr lang="en-US" sz="2800" b="0" dirty="0" err="1"/>
              <a:t>összehasonlító</a:t>
            </a:r>
            <a:r>
              <a:rPr lang="en-US" sz="2800" b="0" dirty="0"/>
              <a:t> </a:t>
            </a:r>
            <a:r>
              <a:rPr lang="en-US" sz="2800" b="0" dirty="0" err="1"/>
              <a:t>rendezés</a:t>
            </a:r>
            <a:endParaRPr lang="en-US" sz="2800" b="0" dirty="0"/>
          </a:p>
          <a:p>
            <a:pPr marL="0" indent="0">
              <a:buNone/>
            </a:pPr>
            <a:r>
              <a:rPr lang="en-US" sz="2800" b="0" dirty="0"/>
              <a:t>Megoldás2: 3 </a:t>
            </a:r>
            <a:r>
              <a:rPr lang="en-US" sz="2800" b="0" dirty="0" err="1"/>
              <a:t>db</a:t>
            </a:r>
            <a:r>
              <a:rPr lang="en-US" sz="2800" b="0" dirty="0"/>
              <a:t> </a:t>
            </a:r>
            <a:r>
              <a:rPr lang="en-US" sz="2800" b="0" dirty="0" err="1"/>
              <a:t>stabil</a:t>
            </a:r>
            <a:r>
              <a:rPr lang="en-US" sz="2800" b="0" dirty="0"/>
              <a:t> </a:t>
            </a:r>
            <a:r>
              <a:rPr lang="en-US" sz="2800" b="0" dirty="0" err="1"/>
              <a:t>rendezés</a:t>
            </a:r>
            <a:r>
              <a:rPr lang="en-US" sz="2800" b="0" dirty="0"/>
              <a:t> </a:t>
            </a:r>
            <a:r>
              <a:rPr lang="en-US" sz="2800" b="0" dirty="0" err="1"/>
              <a:t>először</a:t>
            </a:r>
            <a:r>
              <a:rPr lang="en-US" sz="2800" b="0" dirty="0"/>
              <a:t> </a:t>
            </a:r>
            <a:r>
              <a:rPr lang="en-US" sz="2800" b="0" dirty="0" err="1"/>
              <a:t>napok</a:t>
            </a:r>
            <a:r>
              <a:rPr lang="en-US" sz="2800" b="0" dirty="0"/>
              <a:t>, </a:t>
            </a:r>
            <a:r>
              <a:rPr lang="en-US" sz="2800" b="0" dirty="0" err="1"/>
              <a:t>majd</a:t>
            </a:r>
            <a:r>
              <a:rPr lang="en-US" sz="2800" b="0" dirty="0"/>
              <a:t> </a:t>
            </a:r>
            <a:r>
              <a:rPr lang="en-US" sz="2800" b="0" dirty="0" err="1"/>
              <a:t>hónapok</a:t>
            </a:r>
            <a:r>
              <a:rPr lang="en-US" sz="2800" b="0" dirty="0"/>
              <a:t>, </a:t>
            </a:r>
            <a:r>
              <a:rPr lang="en-US" sz="2800" b="0" dirty="0" err="1"/>
              <a:t>végül</a:t>
            </a:r>
            <a:r>
              <a:rPr lang="en-US" sz="2800" b="0" dirty="0"/>
              <a:t> </a:t>
            </a:r>
            <a:r>
              <a:rPr lang="en-US" sz="2800" b="0" dirty="0" err="1"/>
              <a:t>évek</a:t>
            </a:r>
            <a:r>
              <a:rPr lang="en-US" sz="2800" b="0" dirty="0"/>
              <a:t> </a:t>
            </a:r>
            <a:r>
              <a:rPr lang="en-US" sz="2800" b="0" dirty="0" err="1"/>
              <a:t>szerint</a:t>
            </a:r>
            <a:endParaRPr lang="en-US" sz="2800" b="0" dirty="0"/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22701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Számjegyes</a:t>
            </a:r>
            <a:r>
              <a:rPr lang="en-US" dirty="0"/>
              <a:t> </a:t>
            </a:r>
            <a:r>
              <a:rPr lang="en-US" dirty="0" err="1"/>
              <a:t>rendezés</a:t>
            </a:r>
            <a:br>
              <a:rPr lang="en-US" dirty="0"/>
            </a:br>
            <a:r>
              <a:rPr lang="en-US" dirty="0"/>
              <a:t>(radix sort)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Számjegyes</a:t>
            </a:r>
            <a:r>
              <a:rPr lang="en-US" dirty="0"/>
              <a:t> </a:t>
            </a:r>
            <a:r>
              <a:rPr lang="en-US" dirty="0" err="1"/>
              <a:t>rendezés</a:t>
            </a:r>
            <a:r>
              <a:rPr lang="en-US" b="0" dirty="0"/>
              <a:t>: </a:t>
            </a:r>
            <a:r>
              <a:rPr lang="en-US" b="0" dirty="0" err="1"/>
              <a:t>legalacsonyabb</a:t>
            </a:r>
            <a:r>
              <a:rPr lang="en-US" b="0" dirty="0"/>
              <a:t> </a:t>
            </a:r>
            <a:r>
              <a:rPr lang="en-US" b="0" dirty="0" err="1"/>
              <a:t>helyiértéktől</a:t>
            </a:r>
            <a:r>
              <a:rPr lang="en-US" b="0" dirty="0"/>
              <a:t> </a:t>
            </a:r>
            <a:r>
              <a:rPr lang="en-US" b="0" dirty="0" err="1"/>
              <a:t>legmagasabbig</a:t>
            </a:r>
            <a:r>
              <a:rPr lang="en-US" b="0" dirty="0"/>
              <a:t> </a:t>
            </a:r>
            <a:r>
              <a:rPr lang="en-US" b="0" dirty="0" err="1"/>
              <a:t>minden</a:t>
            </a:r>
            <a:r>
              <a:rPr lang="en-US" b="0" dirty="0"/>
              <a:t> </a:t>
            </a:r>
            <a:r>
              <a:rPr lang="en-US" b="0" dirty="0" err="1"/>
              <a:t>lépésben</a:t>
            </a:r>
            <a:r>
              <a:rPr lang="en-US" b="0" dirty="0"/>
              <a:t> </a:t>
            </a:r>
            <a:r>
              <a:rPr lang="en-US" b="0" dirty="0" err="1"/>
              <a:t>egy</a:t>
            </a:r>
            <a:r>
              <a:rPr lang="en-US" b="0" dirty="0"/>
              <a:t> </a:t>
            </a:r>
            <a:r>
              <a:rPr lang="en-US" b="0" dirty="0" err="1"/>
              <a:t>stabil</a:t>
            </a:r>
            <a:r>
              <a:rPr lang="en-US" b="0" dirty="0"/>
              <a:t> </a:t>
            </a:r>
            <a:r>
              <a:rPr lang="en-US" b="0" dirty="0" err="1"/>
              <a:t>renezés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573016"/>
            <a:ext cx="847730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2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Edényrendezés</a:t>
            </a:r>
            <a:br>
              <a:rPr lang="en-US" dirty="0"/>
            </a:br>
            <a:r>
              <a:rPr lang="en-US" dirty="0"/>
              <a:t>(bucket sort)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u="sng" dirty="0"/>
              <a:t>HA </a:t>
            </a:r>
            <a:r>
              <a:rPr lang="en-US" b="0" dirty="0"/>
              <a:t>a </a:t>
            </a:r>
            <a:r>
              <a:rPr lang="en-US" b="0" dirty="0" err="1"/>
              <a:t>rendezendő</a:t>
            </a:r>
            <a:r>
              <a:rPr lang="en-US" b="0" dirty="0"/>
              <a:t> </a:t>
            </a:r>
            <a:r>
              <a:rPr lang="en-US" b="0" dirty="0" err="1"/>
              <a:t>tömb</a:t>
            </a:r>
            <a:r>
              <a:rPr lang="en-US" b="0" dirty="0"/>
              <a:t> </a:t>
            </a:r>
            <a:r>
              <a:rPr lang="en-US" b="0" dirty="0" err="1"/>
              <a:t>elemeinek</a:t>
            </a:r>
            <a:r>
              <a:rPr lang="en-US" b="0" dirty="0"/>
              <a:t> </a:t>
            </a:r>
            <a:r>
              <a:rPr lang="en-US" b="0" dirty="0" err="1"/>
              <a:t>eloszlása</a:t>
            </a:r>
            <a:r>
              <a:rPr lang="en-US" b="0" dirty="0"/>
              <a:t> </a:t>
            </a:r>
            <a:r>
              <a:rPr lang="en-US" b="0" dirty="0" err="1"/>
              <a:t>egyenletes</a:t>
            </a:r>
            <a:endParaRPr lang="en-US" b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645529"/>
            <a:ext cx="4221888" cy="3468687"/>
          </a:xfrm>
          <a:prstGeom prst="rect">
            <a:avLst/>
          </a:prstGeom>
        </p:spPr>
      </p:pic>
      <p:pic>
        <p:nvPicPr>
          <p:cNvPr id="2050" name="Picture 2" descr="mage result for uniform distribution 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44" y="3775075"/>
            <a:ext cx="571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Miért</a:t>
            </a:r>
            <a:r>
              <a:rPr lang="en-US" dirty="0"/>
              <a:t> </a:t>
            </a:r>
            <a:r>
              <a:rPr lang="en-US" dirty="0" err="1"/>
              <a:t>fontosak</a:t>
            </a:r>
            <a:r>
              <a:rPr lang="en-US" dirty="0"/>
              <a:t> a </a:t>
            </a:r>
            <a:r>
              <a:rPr lang="en-US" dirty="0" err="1"/>
              <a:t>rendező</a:t>
            </a:r>
            <a:r>
              <a:rPr lang="en-US" dirty="0"/>
              <a:t> </a:t>
            </a:r>
            <a:r>
              <a:rPr lang="en-US" dirty="0" err="1"/>
              <a:t>algoritmusok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err="1"/>
              <a:t>Gyakran</a:t>
            </a:r>
            <a:r>
              <a:rPr lang="en-US" b="0" dirty="0"/>
              <a:t> </a:t>
            </a:r>
            <a:r>
              <a:rPr lang="en-US" b="0" dirty="0" err="1"/>
              <a:t>használt</a:t>
            </a:r>
            <a:r>
              <a:rPr lang="en-US" b="0" dirty="0"/>
              <a:t> </a:t>
            </a:r>
            <a:r>
              <a:rPr lang="en-US" b="0" dirty="0" err="1"/>
              <a:t>részfeladat</a:t>
            </a:r>
            <a:endParaRPr lang="en-US" dirty="0"/>
          </a:p>
          <a:p>
            <a:r>
              <a:rPr lang="en-US" b="0" dirty="0" err="1"/>
              <a:t>Számtalan</a:t>
            </a:r>
            <a:r>
              <a:rPr lang="en-US" b="0" dirty="0"/>
              <a:t> </a:t>
            </a:r>
            <a:r>
              <a:rPr lang="en-US" b="0" dirty="0" err="1"/>
              <a:t>megoldás</a:t>
            </a:r>
            <a:r>
              <a:rPr lang="en-US" b="0" dirty="0"/>
              <a:t> → </a:t>
            </a:r>
            <a:r>
              <a:rPr lang="en-US" b="0" dirty="0" err="1"/>
              <a:t>különböző</a:t>
            </a:r>
            <a:r>
              <a:rPr lang="en-US" b="0" dirty="0"/>
              <a:t> </a:t>
            </a:r>
            <a:r>
              <a:rPr lang="en-US" b="0" dirty="0" err="1"/>
              <a:t>szituációkban</a:t>
            </a:r>
            <a:r>
              <a:rPr lang="en-US" b="0" dirty="0"/>
              <a:t> </a:t>
            </a:r>
            <a:r>
              <a:rPr lang="en-US" b="0" dirty="0" err="1"/>
              <a:t>más</a:t>
            </a:r>
            <a:r>
              <a:rPr lang="en-US" b="0" dirty="0"/>
              <a:t> </a:t>
            </a:r>
            <a:r>
              <a:rPr lang="en-US" b="0" dirty="0" err="1"/>
              <a:t>és</a:t>
            </a:r>
            <a:r>
              <a:rPr lang="en-US" b="0" dirty="0"/>
              <a:t> </a:t>
            </a:r>
            <a:r>
              <a:rPr lang="en-US" b="0" dirty="0" err="1"/>
              <a:t>más</a:t>
            </a:r>
            <a:r>
              <a:rPr lang="en-US" b="0" dirty="0"/>
              <a:t> (</a:t>
            </a:r>
            <a:r>
              <a:rPr lang="en-US" b="0" dirty="0" err="1"/>
              <a:t>saját</a:t>
            </a:r>
            <a:r>
              <a:rPr lang="en-US" b="0" dirty="0"/>
              <a:t>?)</a:t>
            </a:r>
          </a:p>
          <a:p>
            <a:r>
              <a:rPr lang="en-US" b="0" dirty="0" err="1"/>
              <a:t>Sok</a:t>
            </a:r>
            <a:r>
              <a:rPr lang="en-US" b="0" dirty="0"/>
              <a:t> </a:t>
            </a:r>
            <a:r>
              <a:rPr lang="en-US" b="0" dirty="0" err="1"/>
              <a:t>probléma</a:t>
            </a:r>
            <a:r>
              <a:rPr lang="en-US" b="0" dirty="0"/>
              <a:t> </a:t>
            </a:r>
            <a:r>
              <a:rPr lang="en-US" b="0" dirty="0" err="1"/>
              <a:t>trivilás</a:t>
            </a:r>
            <a:r>
              <a:rPr lang="en-US" b="0" dirty="0"/>
              <a:t> </a:t>
            </a:r>
            <a:r>
              <a:rPr lang="en-US" b="0" dirty="0" err="1"/>
              <a:t>vagy</a:t>
            </a:r>
            <a:r>
              <a:rPr lang="en-US" b="0" dirty="0"/>
              <a:t> </a:t>
            </a:r>
            <a:r>
              <a:rPr lang="en-US" b="0" dirty="0" err="1"/>
              <a:t>gyors</a:t>
            </a:r>
            <a:r>
              <a:rPr lang="en-US" b="0" dirty="0"/>
              <a:t> ha </a:t>
            </a:r>
            <a:r>
              <a:rPr lang="en-US" b="0" dirty="0" err="1"/>
              <a:t>rendezett</a:t>
            </a:r>
            <a:r>
              <a:rPr lang="en-US" b="0" dirty="0"/>
              <a:t> a </a:t>
            </a:r>
            <a:r>
              <a:rPr lang="en-US" b="0" dirty="0" err="1"/>
              <a:t>bemenet</a:t>
            </a:r>
            <a:r>
              <a:rPr lang="en-US" b="0" dirty="0"/>
              <a:t> → 0. </a:t>
            </a:r>
            <a:r>
              <a:rPr lang="en-US" b="0" dirty="0" err="1"/>
              <a:t>lépésben</a:t>
            </a:r>
            <a:r>
              <a:rPr lang="en-US" b="0" dirty="0"/>
              <a:t> </a:t>
            </a:r>
            <a:r>
              <a:rPr lang="en-US" b="0" dirty="0" err="1"/>
              <a:t>rendezzünk</a:t>
            </a:r>
            <a:endParaRPr lang="en-US" b="0" dirty="0"/>
          </a:p>
          <a:p>
            <a:pPr lvl="1"/>
            <a:r>
              <a:rPr lang="en-US" b="0" dirty="0" err="1"/>
              <a:t>medián</a:t>
            </a:r>
            <a:r>
              <a:rPr lang="en-US" b="0" dirty="0"/>
              <a:t> </a:t>
            </a:r>
            <a:r>
              <a:rPr lang="en-US" b="0" dirty="0" err="1"/>
              <a:t>megtalálása</a:t>
            </a:r>
            <a:endParaRPr lang="en-US" b="0" dirty="0"/>
          </a:p>
          <a:p>
            <a:pPr lvl="1"/>
            <a:r>
              <a:rPr lang="en-US" b="0" dirty="0" err="1"/>
              <a:t>bináris</a:t>
            </a:r>
            <a:r>
              <a:rPr lang="en-US" b="0" dirty="0"/>
              <a:t> </a:t>
            </a:r>
            <a:r>
              <a:rPr lang="en-US" b="0" dirty="0" err="1"/>
              <a:t>keresés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293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Edényrendezés</a:t>
            </a:r>
            <a:br>
              <a:rPr lang="en-US" dirty="0"/>
            </a:br>
            <a:r>
              <a:rPr lang="en-US" dirty="0"/>
              <a:t>(bucket sort)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700808"/>
            <a:ext cx="5832648" cy="23771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8850" y="4653136"/>
            <a:ext cx="6752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n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i-edik</a:t>
            </a:r>
            <a:r>
              <a:rPr lang="en-US" sz="2000" dirty="0"/>
              <a:t> </a:t>
            </a:r>
            <a:r>
              <a:rPr lang="en-US" sz="2000" dirty="0" err="1"/>
              <a:t>edénybe</a:t>
            </a:r>
            <a:r>
              <a:rPr lang="en-US" sz="2000" dirty="0"/>
              <a:t> </a:t>
            </a:r>
            <a:r>
              <a:rPr lang="en-US" sz="2000" dirty="0" err="1"/>
              <a:t>eső</a:t>
            </a:r>
            <a:r>
              <a:rPr lang="en-US" sz="2000" dirty="0"/>
              <a:t> </a:t>
            </a:r>
            <a:r>
              <a:rPr lang="en-US" sz="2000" dirty="0" err="1"/>
              <a:t>elemek</a:t>
            </a:r>
            <a:r>
              <a:rPr lang="en-US" sz="2000" dirty="0"/>
              <a:t> </a:t>
            </a:r>
            <a:r>
              <a:rPr lang="en-US" sz="2000" dirty="0" err="1"/>
              <a:t>számának</a:t>
            </a:r>
            <a:r>
              <a:rPr lang="en-US" sz="2000" dirty="0"/>
              <a:t> </a:t>
            </a:r>
            <a:r>
              <a:rPr lang="en-US" sz="2000" dirty="0" err="1"/>
              <a:t>várható</a:t>
            </a:r>
            <a:r>
              <a:rPr lang="en-US" sz="2000" dirty="0"/>
              <a:t> </a:t>
            </a:r>
            <a:r>
              <a:rPr lang="en-US" sz="2000" dirty="0" err="1"/>
              <a:t>értéke</a:t>
            </a:r>
            <a:endParaRPr lang="en-US" sz="2000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869160"/>
            <a:ext cx="3213833" cy="12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7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7551"/>
              </p:ext>
            </p:extLst>
          </p:nvPr>
        </p:nvGraphicFramePr>
        <p:xfrm>
          <a:off x="179514" y="1397000"/>
          <a:ext cx="8856984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9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Legjobb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Átlagos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Legrosszabb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Tár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Stabil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Beszúró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n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Összefésülő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Kupac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Bináris</a:t>
                      </a:r>
                      <a:r>
                        <a:rPr lang="en-US" dirty="0"/>
                        <a:t> 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Gyors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Leszámoló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n</a:t>
                      </a:r>
                      <a:r>
                        <a:rPr lang="en-US" dirty="0" err="1"/>
                        <a:t>+</a:t>
                      </a:r>
                      <a:r>
                        <a:rPr lang="en-US" i="1" dirty="0" err="1"/>
                        <a:t>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/>
                        <a:t>n</a:t>
                      </a:r>
                      <a:r>
                        <a:rPr lang="en-US" dirty="0" err="1"/>
                        <a:t>+</a:t>
                      </a:r>
                      <a:r>
                        <a:rPr lang="en-US" i="1" dirty="0" err="1"/>
                        <a:t>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/>
                        <a:t>n</a:t>
                      </a:r>
                      <a:r>
                        <a:rPr lang="en-US" dirty="0" err="1"/>
                        <a:t>+</a:t>
                      </a:r>
                      <a:r>
                        <a:rPr lang="en-US" i="1" dirty="0" err="1"/>
                        <a:t>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nk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Számjegyes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</a:t>
                      </a:r>
                      <a:r>
                        <a:rPr lang="en-US" dirty="0"/>
                        <a:t>(</a:t>
                      </a:r>
                      <a:r>
                        <a:rPr lang="en-US" i="1" dirty="0" err="1"/>
                        <a:t>n</a:t>
                      </a:r>
                      <a:r>
                        <a:rPr lang="en-US" dirty="0" err="1"/>
                        <a:t>+</a:t>
                      </a:r>
                      <a:r>
                        <a:rPr lang="en-US" i="1" dirty="0" err="1"/>
                        <a:t>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</a:t>
                      </a:r>
                      <a:r>
                        <a:rPr lang="en-US" dirty="0"/>
                        <a:t>(</a:t>
                      </a:r>
                      <a:r>
                        <a:rPr lang="en-US" i="1" dirty="0" err="1"/>
                        <a:t>n</a:t>
                      </a:r>
                      <a:r>
                        <a:rPr lang="en-US" dirty="0" err="1"/>
                        <a:t>+</a:t>
                      </a:r>
                      <a:r>
                        <a:rPr lang="en-US" i="1" dirty="0" err="1"/>
                        <a:t>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</a:t>
                      </a:r>
                      <a:r>
                        <a:rPr lang="en-US" dirty="0"/>
                        <a:t>(</a:t>
                      </a:r>
                      <a:r>
                        <a:rPr lang="en-US" i="1" dirty="0" err="1"/>
                        <a:t>n</a:t>
                      </a:r>
                      <a:r>
                        <a:rPr lang="en-US" dirty="0" err="1"/>
                        <a:t>+</a:t>
                      </a:r>
                      <a:r>
                        <a:rPr lang="en-US" i="1" dirty="0" err="1"/>
                        <a:t>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/>
                        <a:t>nk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Edény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2816"/>
            <a:ext cx="322665" cy="3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99" y="3619251"/>
            <a:ext cx="322665" cy="3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99" y="2880677"/>
            <a:ext cx="403057" cy="3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759" y="2123609"/>
            <a:ext cx="322665" cy="3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51" y="3995817"/>
            <a:ext cx="322665" cy="3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13" y="4357825"/>
            <a:ext cx="322665" cy="3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frichie\AppData\Local\Microsoft\Windows\Temporary Internet Files\Content.IE5\KITUZJXR\Red-Cros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564290"/>
            <a:ext cx="325967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frichie\AppData\Local\Microsoft\Windows\Temporary Internet Files\Content.IE5\KITUZJXR\Red-Cros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293616"/>
            <a:ext cx="325967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ular Callout 17"/>
          <p:cNvSpPr/>
          <p:nvPr/>
        </p:nvSpPr>
        <p:spPr bwMode="auto">
          <a:xfrm>
            <a:off x="1259632" y="404664"/>
            <a:ext cx="5112568" cy="792088"/>
          </a:xfrm>
          <a:prstGeom prst="wedgeRoundRectCallout">
            <a:avLst>
              <a:gd name="adj1" fmla="val -50120"/>
              <a:gd name="adj2" fmla="val 14330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/>
              <a:t>Engem</a:t>
            </a:r>
            <a:r>
              <a:rPr lang="en-US" sz="2000" dirty="0"/>
              <a:t> </a:t>
            </a:r>
            <a:r>
              <a:rPr lang="en-US" sz="2000" dirty="0" err="1"/>
              <a:t>válassz</a:t>
            </a:r>
            <a:r>
              <a:rPr lang="en-US" sz="2000" dirty="0"/>
              <a:t> ha </a:t>
            </a:r>
            <a:r>
              <a:rPr lang="en-US" sz="2000" dirty="0" err="1"/>
              <a:t>közel</a:t>
            </a:r>
            <a:r>
              <a:rPr lang="en-US" sz="2000" dirty="0"/>
              <a:t> </a:t>
            </a:r>
            <a:r>
              <a:rPr lang="en-US" sz="2000" dirty="0" err="1"/>
              <a:t>rendezett</a:t>
            </a:r>
            <a:r>
              <a:rPr lang="en-US" sz="2000" dirty="0"/>
              <a:t> a </a:t>
            </a:r>
            <a:r>
              <a:rPr lang="en-US" sz="2000" dirty="0" err="1"/>
              <a:t>tömb</a:t>
            </a:r>
            <a:endParaRPr lang="en-US" sz="2000" dirty="0"/>
          </a:p>
          <a:p>
            <a:r>
              <a:rPr lang="en-US" sz="2000" dirty="0" err="1"/>
              <a:t>vagy</a:t>
            </a:r>
            <a:r>
              <a:rPr lang="en-US" sz="2000" dirty="0"/>
              <a:t> </a:t>
            </a:r>
            <a:r>
              <a:rPr lang="en-US" sz="2000" dirty="0" err="1"/>
              <a:t>nagyon</a:t>
            </a:r>
            <a:r>
              <a:rPr lang="en-US" sz="2000" dirty="0"/>
              <a:t> </a:t>
            </a:r>
            <a:r>
              <a:rPr lang="en-US" sz="2000" dirty="0" err="1"/>
              <a:t>kicsi</a:t>
            </a:r>
            <a:r>
              <a:rPr lang="en-US" sz="2000" dirty="0"/>
              <a:t> (n&lt;10) </a:t>
            </a:r>
            <a:r>
              <a:rPr lang="en-US" sz="2000" dirty="0" err="1"/>
              <a:t>bemenet</a:t>
            </a:r>
            <a:r>
              <a:rPr lang="en-US" sz="2000" dirty="0"/>
              <a:t> </a:t>
            </a:r>
            <a:r>
              <a:rPr lang="en-US" sz="2000" dirty="0" err="1"/>
              <a:t>esetén</a:t>
            </a:r>
            <a:r>
              <a:rPr lang="en-US" sz="2000" dirty="0"/>
              <a:t>!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1727687" y="4146424"/>
            <a:ext cx="5112568" cy="792088"/>
          </a:xfrm>
          <a:prstGeom prst="wedgeRoundRectCallout">
            <a:avLst>
              <a:gd name="adj1" fmla="val -55262"/>
              <a:gd name="adj2" fmla="val -9334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/>
              <a:t>Engem</a:t>
            </a:r>
            <a:r>
              <a:rPr lang="en-US" sz="2000" dirty="0"/>
              <a:t> </a:t>
            </a:r>
            <a:r>
              <a:rPr lang="en-US" sz="2000" dirty="0" err="1"/>
              <a:t>válassz</a:t>
            </a:r>
            <a:r>
              <a:rPr lang="en-US" sz="2000" dirty="0"/>
              <a:t> ha a </a:t>
            </a:r>
            <a:r>
              <a:rPr lang="en-US" sz="2000" dirty="0" err="1"/>
              <a:t>lehetséges</a:t>
            </a:r>
            <a:r>
              <a:rPr lang="en-US" sz="2000" dirty="0"/>
              <a:t> </a:t>
            </a:r>
            <a:r>
              <a:rPr lang="en-US" sz="2000" dirty="0" err="1"/>
              <a:t>értékek</a:t>
            </a:r>
            <a:r>
              <a:rPr lang="en-US" sz="2000" dirty="0"/>
              <a:t> </a:t>
            </a:r>
            <a:r>
              <a:rPr lang="en-US" sz="2000" dirty="0" err="1"/>
              <a:t>halmaza</a:t>
            </a:r>
            <a:r>
              <a:rPr lang="en-US" sz="2000" dirty="0"/>
              <a:t> </a:t>
            </a:r>
            <a:r>
              <a:rPr lang="en-US" sz="2000" dirty="0" err="1"/>
              <a:t>kicsi</a:t>
            </a:r>
            <a:r>
              <a:rPr lang="en-US" sz="2000" dirty="0"/>
              <a:t> (k)!</a:t>
            </a: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1115616" y="4934808"/>
            <a:ext cx="5112568" cy="792088"/>
          </a:xfrm>
          <a:prstGeom prst="wedgeRoundRectCallout">
            <a:avLst>
              <a:gd name="adj1" fmla="val -45201"/>
              <a:gd name="adj2" fmla="val -130866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/>
              <a:t>Én</a:t>
            </a:r>
            <a:r>
              <a:rPr lang="en-US" sz="2000" dirty="0"/>
              <a:t> </a:t>
            </a:r>
            <a:r>
              <a:rPr lang="en-US" sz="2000" dirty="0" err="1"/>
              <a:t>segítek</a:t>
            </a:r>
            <a:r>
              <a:rPr lang="en-US" sz="2000" dirty="0"/>
              <a:t> ha </a:t>
            </a:r>
            <a:r>
              <a:rPr lang="en-US" sz="2000" dirty="0" err="1"/>
              <a:t>speciális</a:t>
            </a:r>
            <a:r>
              <a:rPr lang="en-US" sz="2000" dirty="0"/>
              <a:t> </a:t>
            </a:r>
            <a:r>
              <a:rPr lang="en-US" sz="2000" dirty="0" err="1"/>
              <a:t>struktúrát</a:t>
            </a:r>
            <a:r>
              <a:rPr lang="en-US" sz="2000" dirty="0"/>
              <a:t> (pl. </a:t>
            </a:r>
            <a:r>
              <a:rPr lang="en-US" sz="2000" dirty="0" err="1"/>
              <a:t>dátum</a:t>
            </a:r>
            <a:r>
              <a:rPr lang="en-US" sz="2000" dirty="0"/>
              <a:t>) </a:t>
            </a:r>
            <a:r>
              <a:rPr lang="en-US" sz="2000" dirty="0" err="1"/>
              <a:t>kell</a:t>
            </a:r>
            <a:r>
              <a:rPr lang="en-US" sz="2000" dirty="0"/>
              <a:t> </a:t>
            </a:r>
            <a:r>
              <a:rPr lang="en-US" sz="2000" dirty="0" err="1"/>
              <a:t>rendezned</a:t>
            </a:r>
            <a:r>
              <a:rPr lang="en-US" sz="2000" dirty="0"/>
              <a:t>!</a:t>
            </a: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179514" y="5756160"/>
            <a:ext cx="5112568" cy="792088"/>
          </a:xfrm>
          <a:prstGeom prst="wedgeRoundRectCallout">
            <a:avLst>
              <a:gd name="adj1" fmla="val -38941"/>
              <a:gd name="adj2" fmla="val -18137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Ha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értékek</a:t>
            </a:r>
            <a:r>
              <a:rPr lang="en-US" sz="2000" dirty="0"/>
              <a:t> </a:t>
            </a:r>
            <a:r>
              <a:rPr lang="en-US" sz="2000" dirty="0" err="1"/>
              <a:t>eloszlása</a:t>
            </a:r>
            <a:r>
              <a:rPr lang="en-US" sz="2000" dirty="0"/>
              <a:t> </a:t>
            </a:r>
            <a:r>
              <a:rPr lang="en-US" sz="2000" dirty="0" err="1"/>
              <a:t>egyenletes</a:t>
            </a:r>
            <a:r>
              <a:rPr lang="en-US" sz="2000" dirty="0"/>
              <a:t> </a:t>
            </a:r>
            <a:r>
              <a:rPr lang="en-US" sz="2000" dirty="0" err="1"/>
              <a:t>én</a:t>
            </a:r>
            <a:r>
              <a:rPr lang="en-US" sz="2000" dirty="0"/>
              <a:t> </a:t>
            </a:r>
            <a:r>
              <a:rPr lang="en-US" sz="2000" dirty="0" err="1"/>
              <a:t>vagyok</a:t>
            </a:r>
            <a:r>
              <a:rPr lang="en-US" sz="2000" dirty="0"/>
              <a:t> a </a:t>
            </a:r>
            <a:r>
              <a:rPr lang="en-US" sz="2000" dirty="0" err="1"/>
              <a:t>legjobb</a:t>
            </a:r>
            <a:r>
              <a:rPr lang="en-US" sz="2000" dirty="0"/>
              <a:t>!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1231062" y="4061730"/>
            <a:ext cx="5112568" cy="1383493"/>
          </a:xfrm>
          <a:prstGeom prst="wedgeRoundRectCallout">
            <a:avLst>
              <a:gd name="adj1" fmla="val -55039"/>
              <a:gd name="adj2" fmla="val -9772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Ha </a:t>
            </a:r>
            <a:r>
              <a:rPr lang="en-US" sz="2000" dirty="0" err="1"/>
              <a:t>nem</a:t>
            </a:r>
            <a:r>
              <a:rPr lang="en-US" sz="2000" dirty="0"/>
              <a:t> </a:t>
            </a:r>
            <a:r>
              <a:rPr lang="en-US" sz="2000" dirty="0" err="1"/>
              <a:t>tudsz</a:t>
            </a:r>
            <a:r>
              <a:rPr lang="en-US" sz="2000" dirty="0"/>
              <a:t> </a:t>
            </a:r>
            <a:r>
              <a:rPr lang="en-US" sz="2000" dirty="0" err="1"/>
              <a:t>semmit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adatról</a:t>
            </a:r>
            <a:r>
              <a:rPr lang="en-US" sz="2000" dirty="0"/>
              <a:t> </a:t>
            </a:r>
            <a:r>
              <a:rPr lang="en-US" sz="2000" dirty="0" err="1"/>
              <a:t>én</a:t>
            </a:r>
            <a:r>
              <a:rPr lang="en-US" sz="2000" dirty="0"/>
              <a:t> </a:t>
            </a:r>
            <a:r>
              <a:rPr lang="en-US" sz="2000" dirty="0" err="1"/>
              <a:t>vagyok</a:t>
            </a:r>
            <a:r>
              <a:rPr lang="en-US" sz="2000" dirty="0"/>
              <a:t> </a:t>
            </a:r>
            <a:r>
              <a:rPr lang="en-US" sz="2000" dirty="0" err="1"/>
              <a:t>általában</a:t>
            </a:r>
            <a:r>
              <a:rPr lang="en-US" sz="2000" dirty="0"/>
              <a:t> a </a:t>
            </a:r>
            <a:r>
              <a:rPr lang="en-US" sz="2000" dirty="0" err="1"/>
              <a:t>leggyorsabb</a:t>
            </a:r>
            <a:r>
              <a:rPr lang="en-US" sz="2000" dirty="0"/>
              <a:t> (</a:t>
            </a:r>
            <a:r>
              <a:rPr lang="en-US" sz="2000" dirty="0" err="1"/>
              <a:t>összehasonlító</a:t>
            </a:r>
            <a:r>
              <a:rPr lang="en-US" sz="2000" dirty="0"/>
              <a:t> </a:t>
            </a:r>
            <a:r>
              <a:rPr lang="en-US" sz="2000" dirty="0" err="1"/>
              <a:t>rendezés</a:t>
            </a:r>
            <a:r>
              <a:rPr lang="en-US" sz="2000" dirty="0"/>
              <a:t>)! </a:t>
            </a:r>
          </a:p>
          <a:p>
            <a:r>
              <a:rPr lang="en-US" sz="2000" dirty="0" err="1"/>
              <a:t>Viszont</a:t>
            </a:r>
            <a:r>
              <a:rPr lang="en-US" sz="2000" dirty="0"/>
              <a:t> </a:t>
            </a:r>
            <a:r>
              <a:rPr lang="en-US" sz="2000" dirty="0" err="1"/>
              <a:t>nem</a:t>
            </a:r>
            <a:r>
              <a:rPr lang="en-US" sz="2000" dirty="0"/>
              <a:t> </a:t>
            </a:r>
            <a:r>
              <a:rPr lang="en-US" sz="2000" dirty="0" err="1"/>
              <a:t>vagyok</a:t>
            </a:r>
            <a:r>
              <a:rPr lang="en-US" sz="2000" dirty="0"/>
              <a:t> </a:t>
            </a:r>
            <a:r>
              <a:rPr lang="en-US" sz="2000" dirty="0" err="1"/>
              <a:t>stabil</a:t>
            </a:r>
            <a:r>
              <a:rPr lang="is-IS" sz="2000" dirty="0"/>
              <a:t>…</a:t>
            </a:r>
            <a:endParaRPr lang="en-US" sz="2000" dirty="0"/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1835696" y="2406389"/>
            <a:ext cx="5112568" cy="1093274"/>
          </a:xfrm>
          <a:prstGeom prst="wedgeRoundRectCallout">
            <a:avLst>
              <a:gd name="adj1" fmla="val -65993"/>
              <a:gd name="adj2" fmla="val -2278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/>
              <a:t>Elvileg</a:t>
            </a:r>
            <a:r>
              <a:rPr lang="en-US" sz="2000" dirty="0"/>
              <a:t> </a:t>
            </a:r>
            <a:r>
              <a:rPr lang="en-US" sz="2000" dirty="0" err="1"/>
              <a:t>én</a:t>
            </a:r>
            <a:r>
              <a:rPr lang="en-US" sz="2000" dirty="0"/>
              <a:t> </a:t>
            </a:r>
            <a:r>
              <a:rPr lang="en-US" sz="2000" dirty="0" err="1"/>
              <a:t>vagyok</a:t>
            </a:r>
            <a:r>
              <a:rPr lang="en-US" sz="2000" dirty="0"/>
              <a:t> a </a:t>
            </a:r>
            <a:r>
              <a:rPr lang="en-US" sz="2000" dirty="0" err="1"/>
              <a:t>gyorsrendezés</a:t>
            </a:r>
            <a:r>
              <a:rPr lang="en-US" sz="2000" dirty="0"/>
              <a:t> </a:t>
            </a:r>
            <a:r>
              <a:rPr lang="en-US" sz="2000" dirty="0" err="1"/>
              <a:t>legnagyobb</a:t>
            </a:r>
            <a:r>
              <a:rPr lang="en-US" sz="2000" dirty="0"/>
              <a:t> </a:t>
            </a:r>
            <a:r>
              <a:rPr lang="en-US" sz="2000" dirty="0" err="1"/>
              <a:t>riválisa</a:t>
            </a:r>
            <a:r>
              <a:rPr lang="en-US" sz="2000" dirty="0"/>
              <a:t>, de </a:t>
            </a:r>
            <a:r>
              <a:rPr lang="en-US" sz="2000" dirty="0" err="1"/>
              <a:t>túl</a:t>
            </a:r>
            <a:r>
              <a:rPr lang="en-US" sz="2000" dirty="0"/>
              <a:t> </a:t>
            </a:r>
            <a:r>
              <a:rPr lang="en-US" sz="2000" dirty="0" err="1"/>
              <a:t>sok</a:t>
            </a:r>
            <a:r>
              <a:rPr lang="en-US" sz="2000" dirty="0"/>
              <a:t> </a:t>
            </a:r>
            <a:r>
              <a:rPr lang="en-US" sz="2000" dirty="0" err="1"/>
              <a:t>cserét</a:t>
            </a:r>
            <a:r>
              <a:rPr lang="en-US" sz="2000" dirty="0"/>
              <a:t> </a:t>
            </a:r>
            <a:r>
              <a:rPr lang="en-US" sz="2000" dirty="0" err="1"/>
              <a:t>csinálok</a:t>
            </a:r>
            <a:r>
              <a:rPr lang="en-US" sz="2000" dirty="0"/>
              <a:t> a </a:t>
            </a:r>
            <a:r>
              <a:rPr lang="en-US" sz="2000" dirty="0" err="1"/>
              <a:t>gyakorlatban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</a:t>
            </a:r>
            <a:endParaRPr lang="en-US" sz="2000" dirty="0"/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2399207" y="2031550"/>
            <a:ext cx="5112568" cy="812140"/>
          </a:xfrm>
          <a:prstGeom prst="wedgeRoundRectCallout">
            <a:avLst>
              <a:gd name="adj1" fmla="val -65993"/>
              <a:gd name="adj2" fmla="val -2278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Ha </a:t>
            </a:r>
            <a:r>
              <a:rPr lang="en-US" sz="2000" dirty="0" err="1"/>
              <a:t>stabilitásra</a:t>
            </a:r>
            <a:r>
              <a:rPr lang="en-US" sz="2000" dirty="0"/>
              <a:t> </a:t>
            </a:r>
            <a:r>
              <a:rPr lang="en-US" sz="2000" dirty="0" err="1"/>
              <a:t>vágysz</a:t>
            </a:r>
            <a:r>
              <a:rPr lang="en-US" sz="2000" dirty="0"/>
              <a:t> </a:t>
            </a:r>
            <a:r>
              <a:rPr lang="en-US" sz="2000" dirty="0" err="1"/>
              <a:t>engem</a:t>
            </a:r>
            <a:r>
              <a:rPr lang="en-US" sz="2000" dirty="0"/>
              <a:t> </a:t>
            </a:r>
            <a:r>
              <a:rPr lang="en-US" sz="2000" dirty="0" err="1"/>
              <a:t>válassz</a:t>
            </a:r>
            <a:r>
              <a:rPr lang="en-US" sz="2000" dirty="0"/>
              <a:t>! </a:t>
            </a:r>
            <a:r>
              <a:rPr lang="en-US" sz="2000" dirty="0" err="1"/>
              <a:t>Csak</a:t>
            </a:r>
            <a:r>
              <a:rPr lang="en-US" sz="2000" dirty="0"/>
              <a:t> </a:t>
            </a:r>
            <a:r>
              <a:rPr lang="en-US" sz="2000" dirty="0" err="1"/>
              <a:t>hozz</a:t>
            </a:r>
            <a:r>
              <a:rPr lang="en-US" sz="2000" dirty="0"/>
              <a:t> </a:t>
            </a:r>
            <a:r>
              <a:rPr lang="en-US" sz="2000" dirty="0" err="1"/>
              <a:t>magaddal</a:t>
            </a:r>
            <a:r>
              <a:rPr lang="en-US" sz="2000" dirty="0"/>
              <a:t> </a:t>
            </a:r>
            <a:r>
              <a:rPr lang="en-US" sz="2000" dirty="0" err="1"/>
              <a:t>memóriát</a:t>
            </a:r>
            <a:r>
              <a:rPr lang="en-US" sz="2000" dirty="0"/>
              <a:t> is</a:t>
            </a:r>
            <a:r>
              <a:rPr lang="is-IS" sz="2000" dirty="0"/>
              <a:t>…</a:t>
            </a:r>
            <a:endParaRPr lang="en-US" sz="2000" dirty="0"/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2246731" y="2887545"/>
            <a:ext cx="5112568" cy="1108271"/>
          </a:xfrm>
          <a:prstGeom prst="wedgeRoundRectCallout">
            <a:avLst>
              <a:gd name="adj1" fmla="val -67111"/>
              <a:gd name="adj2" fmla="val -3516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/>
              <a:t>Engem</a:t>
            </a:r>
            <a:r>
              <a:rPr lang="en-US" sz="2000" dirty="0"/>
              <a:t> </a:t>
            </a:r>
            <a:r>
              <a:rPr lang="en-US" sz="2000" dirty="0" err="1"/>
              <a:t>senki</a:t>
            </a:r>
            <a:r>
              <a:rPr lang="en-US" sz="2000" dirty="0"/>
              <a:t> </a:t>
            </a:r>
            <a:r>
              <a:rPr lang="en-US" sz="2000" dirty="0" err="1"/>
              <a:t>sem</a:t>
            </a:r>
            <a:r>
              <a:rPr lang="en-US" sz="2000" dirty="0"/>
              <a:t> </a:t>
            </a:r>
            <a:r>
              <a:rPr lang="en-US" sz="2000" dirty="0" err="1"/>
              <a:t>szeret</a:t>
            </a:r>
            <a:r>
              <a:rPr lang="en-US" sz="2000" dirty="0"/>
              <a:t> </a:t>
            </a:r>
            <a:r>
              <a:rPr lang="en-US" sz="2000" dirty="0" err="1"/>
              <a:t>mert</a:t>
            </a:r>
            <a:r>
              <a:rPr lang="en-US" sz="2000" dirty="0"/>
              <a:t> a </a:t>
            </a:r>
            <a:r>
              <a:rPr lang="en-US" sz="2000" dirty="0" err="1"/>
              <a:t>gyakorlatban</a:t>
            </a:r>
            <a:r>
              <a:rPr lang="en-US" sz="2000" dirty="0"/>
              <a:t> </a:t>
            </a:r>
            <a:r>
              <a:rPr lang="en-US" sz="2000" dirty="0" err="1"/>
              <a:t>fákat</a:t>
            </a:r>
            <a:r>
              <a:rPr lang="en-US" sz="2000" dirty="0"/>
              <a:t> </a:t>
            </a:r>
            <a:r>
              <a:rPr lang="en-US" sz="2000" dirty="0" err="1"/>
              <a:t>memóriában</a:t>
            </a:r>
            <a:r>
              <a:rPr lang="en-US" sz="2000" dirty="0"/>
              <a:t> </a:t>
            </a:r>
            <a:r>
              <a:rPr lang="en-US" sz="2000" dirty="0" err="1"/>
              <a:t>tárolni</a:t>
            </a:r>
            <a:r>
              <a:rPr lang="en-US" sz="2000" dirty="0"/>
              <a:t> </a:t>
            </a:r>
            <a:r>
              <a:rPr lang="en-US" sz="2000" dirty="0" err="1"/>
              <a:t>drága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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136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427912" cy="1143000"/>
          </a:xfrm>
        </p:spPr>
        <p:txBody>
          <a:bodyPr/>
          <a:lstStyle/>
          <a:p>
            <a:r>
              <a:rPr lang="hu-HU" dirty="0"/>
              <a:t>Beszúró rendezés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insertion</a:t>
            </a:r>
            <a:r>
              <a:rPr lang="hu-HU" dirty="0"/>
              <a:t> sort)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38098"/>
            <a:ext cx="55340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0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A9AF9BF-DA08-864F-B466-E83AB927D923}"/>
              </a:ext>
            </a:extLst>
          </p:cNvPr>
          <p:cNvSpPr txBox="1"/>
          <p:nvPr/>
        </p:nvSpPr>
        <p:spPr>
          <a:xfrm>
            <a:off x="4067944" y="5567198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/>
              <a:t>O</a:t>
            </a:r>
            <a:r>
              <a:rPr lang="hu-HU" sz="2800" dirty="0"/>
              <a:t>(n</a:t>
            </a:r>
            <a:r>
              <a:rPr lang="hu-HU" sz="2800" baseline="30000" dirty="0"/>
              <a:t>2</a:t>
            </a:r>
            <a:r>
              <a:rPr lang="hu-HU" sz="2800" dirty="0"/>
              <a:t>)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B520EA55-6167-3A41-80BA-015C9E9E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44624"/>
            <a:ext cx="7427912" cy="1143000"/>
          </a:xfrm>
        </p:spPr>
        <p:txBody>
          <a:bodyPr/>
          <a:lstStyle/>
          <a:p>
            <a:r>
              <a:rPr lang="hu-HU" dirty="0"/>
              <a:t>Beszúró rendezés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insertion</a:t>
            </a:r>
            <a:r>
              <a:rPr lang="hu-HU" dirty="0"/>
              <a:t> sort)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984E32-F49C-C644-8886-DA7136E6B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44824"/>
            <a:ext cx="7344816" cy="340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1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912" cy="1143000"/>
          </a:xfrm>
        </p:spPr>
        <p:txBody>
          <a:bodyPr/>
          <a:lstStyle/>
          <a:p>
            <a:r>
              <a:rPr lang="hu-HU" dirty="0"/>
              <a:t>Összefésülő rendezés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merge</a:t>
            </a:r>
            <a:r>
              <a:rPr lang="hu-HU" dirty="0"/>
              <a:t> sort)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5864" cy="434975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Felosztás: </a:t>
            </a:r>
            <a:r>
              <a:rPr lang="hu-HU" b="0" dirty="0"/>
              <a:t>Az </a:t>
            </a:r>
            <a:r>
              <a:rPr lang="hu-HU" b="0" i="1" dirty="0"/>
              <a:t>n </a:t>
            </a:r>
            <a:r>
              <a:rPr lang="hu-HU" b="0" dirty="0"/>
              <a:t>elemű rendezendő sorozatot felosztja két </a:t>
            </a:r>
            <a:r>
              <a:rPr lang="hu-HU" b="0" i="1" dirty="0"/>
              <a:t>n</a:t>
            </a:r>
            <a:r>
              <a:rPr lang="hu-HU" b="0" dirty="0"/>
              <a:t>/2 elemű részsorozatra.</a:t>
            </a:r>
          </a:p>
          <a:p>
            <a:pPr marL="0" indent="0">
              <a:buNone/>
            </a:pPr>
            <a:r>
              <a:rPr lang="hu-HU" dirty="0"/>
              <a:t>Uralkodás: </a:t>
            </a:r>
            <a:r>
              <a:rPr lang="hu-HU" b="0" dirty="0"/>
              <a:t>A két részsorozatot összefésülő rendezéssel rekurzív módon rendezi.</a:t>
            </a:r>
          </a:p>
          <a:p>
            <a:pPr marL="0" indent="0">
              <a:buNone/>
            </a:pPr>
            <a:r>
              <a:rPr lang="hu-HU" dirty="0"/>
              <a:t>Összevonás: </a:t>
            </a:r>
            <a:r>
              <a:rPr lang="hu-HU" b="0" dirty="0"/>
              <a:t>Összefésüli a két részsorozatot, létrehozva a rendezett választ.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758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56673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Összefésülő rendezés</a:t>
            </a:r>
          </a:p>
        </p:txBody>
      </p:sp>
    </p:spTree>
    <p:extLst>
      <p:ext uri="{BB962C8B-B14F-4D97-AF65-F5344CB8AC3E}">
        <p14:creationId xmlns:p14="http://schemas.microsoft.com/office/powerpoint/2010/main" val="105577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3160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 descr="Image result for card shuff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9300"/>
            <a:ext cx="3779912" cy="185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1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323528" y="26064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dirty="0"/>
              <a:t>Összefésülő rendezés futási ideje – Mester módszer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48961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979712" y="2852936"/>
            <a:ext cx="33586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i="1" dirty="0"/>
              <a:t>a</a:t>
            </a:r>
            <a:r>
              <a:rPr lang="hu-HU" sz="2400" dirty="0"/>
              <a:t>=2</a:t>
            </a:r>
          </a:p>
          <a:p>
            <a:r>
              <a:rPr lang="hu-HU" sz="2400" i="1" dirty="0"/>
              <a:t>b</a:t>
            </a:r>
            <a:r>
              <a:rPr lang="hu-HU" sz="2400" dirty="0"/>
              <a:t>=2</a:t>
            </a:r>
          </a:p>
          <a:p>
            <a:r>
              <a:rPr lang="hu-HU" sz="2400" dirty="0"/>
              <a:t>f(</a:t>
            </a:r>
            <a:r>
              <a:rPr lang="hu-HU" sz="2400" i="1" dirty="0"/>
              <a:t>n</a:t>
            </a:r>
            <a:r>
              <a:rPr lang="hu-HU" sz="2400" dirty="0"/>
              <a:t>)=</a:t>
            </a:r>
            <a:r>
              <a:rPr lang="hu-HU" sz="2400" i="1" dirty="0" err="1"/>
              <a:t>n</a:t>
            </a:r>
            <a:endParaRPr lang="hu-HU" sz="2400" i="1" dirty="0"/>
          </a:p>
          <a:p>
            <a:endParaRPr lang="hu-HU" sz="2400" dirty="0"/>
          </a:p>
          <a:p>
            <a:r>
              <a:rPr lang="hu-HU" sz="2400" dirty="0"/>
              <a:t>f(n) =  </a:t>
            </a:r>
            <a:r>
              <a:rPr lang="el-GR" sz="2400" i="1" dirty="0"/>
              <a:t>Θ</a:t>
            </a:r>
            <a:r>
              <a:rPr lang="hu-HU" sz="2400" dirty="0"/>
              <a:t>(</a:t>
            </a:r>
            <a:r>
              <a:rPr lang="hu-HU" sz="2400" i="1" dirty="0"/>
              <a:t>n</a:t>
            </a:r>
            <a:r>
              <a:rPr lang="hu-HU" sz="2400" dirty="0"/>
              <a:t>log</a:t>
            </a:r>
            <a:r>
              <a:rPr lang="hu-HU" sz="2400" baseline="-25000" dirty="0"/>
              <a:t>2</a:t>
            </a:r>
            <a:r>
              <a:rPr lang="hu-HU" sz="2400" dirty="0"/>
              <a:t>2) = </a:t>
            </a:r>
            <a:r>
              <a:rPr lang="el-GR" sz="2400" i="1" dirty="0"/>
              <a:t>Θ</a:t>
            </a:r>
            <a:r>
              <a:rPr lang="hu-HU" sz="2400" dirty="0"/>
              <a:t>(</a:t>
            </a:r>
            <a:r>
              <a:rPr lang="hu-HU" sz="2400" i="1" dirty="0"/>
              <a:t>n</a:t>
            </a:r>
            <a:r>
              <a:rPr lang="hu-HU" sz="2400" dirty="0"/>
              <a:t>)</a:t>
            </a:r>
          </a:p>
          <a:p>
            <a:endParaRPr lang="hu-HU" sz="2400" dirty="0"/>
          </a:p>
          <a:p>
            <a:endParaRPr lang="hu-HU" sz="2400" dirty="0"/>
          </a:p>
        </p:txBody>
      </p:sp>
      <p:sp>
        <p:nvSpPr>
          <p:cNvPr id="7" name="Jobb oldali kapcsos zárójel 6"/>
          <p:cNvSpPr/>
          <p:nvPr/>
        </p:nvSpPr>
        <p:spPr bwMode="auto">
          <a:xfrm>
            <a:off x="5509846" y="2839968"/>
            <a:ext cx="108012" cy="201622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516216" y="342900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2. eset</a:t>
            </a:r>
          </a:p>
          <a:p>
            <a:r>
              <a:rPr lang="hu-HU" sz="2400" dirty="0"/>
              <a:t>T(</a:t>
            </a:r>
            <a:r>
              <a:rPr lang="hu-HU" sz="2400" i="1" dirty="0"/>
              <a:t>n</a:t>
            </a:r>
            <a:r>
              <a:rPr lang="hu-HU" sz="2400" dirty="0"/>
              <a:t>) = </a:t>
            </a:r>
            <a:r>
              <a:rPr lang="el-GR" sz="2400" i="1" dirty="0"/>
              <a:t>Θ</a:t>
            </a:r>
            <a:r>
              <a:rPr lang="hu-HU" sz="2400" dirty="0"/>
              <a:t>(</a:t>
            </a:r>
            <a:r>
              <a:rPr lang="hu-HU" sz="2400" i="1" dirty="0" err="1"/>
              <a:t>n</a:t>
            </a:r>
            <a:r>
              <a:rPr lang="hu-HU" sz="2400" dirty="0" err="1"/>
              <a:t>log</a:t>
            </a:r>
            <a:r>
              <a:rPr lang="hu-HU" sz="2400" i="1" dirty="0" err="1"/>
              <a:t>n</a:t>
            </a:r>
            <a:r>
              <a:rPr lang="hu-HU" sz="2400" dirty="0"/>
              <a:t>)</a:t>
            </a:r>
          </a:p>
          <a:p>
            <a:endParaRPr lang="hu-HU" sz="2400" dirty="0"/>
          </a:p>
        </p:txBody>
      </p:sp>
      <p:sp>
        <p:nvSpPr>
          <p:cNvPr id="2" name="Rectangle 1"/>
          <p:cNvSpPr/>
          <p:nvPr/>
        </p:nvSpPr>
        <p:spPr>
          <a:xfrm>
            <a:off x="3347864" y="5479489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https://visualgo.net/en/sorting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10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Szte-template</Template>
  <TotalTime>64693</TotalTime>
  <Words>833</Words>
  <Application>Microsoft Macintosh PowerPoint</Application>
  <PresentationFormat>On-screen Show (4:3)</PresentationFormat>
  <Paragraphs>155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Wingdings</vt:lpstr>
      <vt:lpstr>2_Alapértelmezett terv</vt:lpstr>
      <vt:lpstr>Algoritmusok és Adatszerkezetek I.</vt:lpstr>
      <vt:lpstr>Rendezési feladat (sort)</vt:lpstr>
      <vt:lpstr>Miért fontosak a rendező algoritmusok?</vt:lpstr>
      <vt:lpstr>Beszúró rendezés (insertion sort)</vt:lpstr>
      <vt:lpstr>Beszúró rendezés (insertion sort)</vt:lpstr>
      <vt:lpstr>Összefésülő rendezés (merge sort)</vt:lpstr>
      <vt:lpstr>Összefésülő rendezés</vt:lpstr>
      <vt:lpstr>PowerPoint Presentation</vt:lpstr>
      <vt:lpstr>PowerPoint Presentation</vt:lpstr>
      <vt:lpstr>Helyben rendezés</vt:lpstr>
      <vt:lpstr>Kupac</vt:lpstr>
      <vt:lpstr>Kupacrendezés (heap sort)</vt:lpstr>
      <vt:lpstr>PowerPoint Presentation</vt:lpstr>
      <vt:lpstr>Rendezés bináris keresőfával  (tree sort)</vt:lpstr>
      <vt:lpstr>Gyorsrendezés (quick sort)</vt:lpstr>
      <vt:lpstr>Gyorsrendezés (quick sort)</vt:lpstr>
      <vt:lpstr>PowerPoint Presentation</vt:lpstr>
      <vt:lpstr>PowerPoint Presentation</vt:lpstr>
      <vt:lpstr>Gyorsrendezés helyessége</vt:lpstr>
      <vt:lpstr>Gyorsrendezés futásideje</vt:lpstr>
      <vt:lpstr>PowerPoint Presentation</vt:lpstr>
      <vt:lpstr>Összehasonlító rendezések</vt:lpstr>
      <vt:lpstr>Összehasonlító rendezések futásidejének alsó korlátja</vt:lpstr>
      <vt:lpstr>Leszámláló rendezés (counting sort)</vt:lpstr>
      <vt:lpstr>PowerPoint Presentation</vt:lpstr>
      <vt:lpstr>Rendezések stabilitása</vt:lpstr>
      <vt:lpstr>Számjegyes rendezés (radix sort)</vt:lpstr>
      <vt:lpstr>Számjegyes rendezés (radix sort)</vt:lpstr>
      <vt:lpstr>Edényrendezés (bucket sort)</vt:lpstr>
      <vt:lpstr>Edényrendezés (bucket sort)</vt:lpstr>
      <vt:lpstr>PowerPoint Presentation</vt:lpstr>
    </vt:vector>
  </TitlesOfParts>
  <Company>RGAI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</dc:title>
  <dc:creator>rfarkas</dc:creator>
  <cp:lastModifiedBy>Richárd Farkas</cp:lastModifiedBy>
  <cp:revision>332</cp:revision>
  <dcterms:created xsi:type="dcterms:W3CDTF">2013-02-04T20:13:58Z</dcterms:created>
  <dcterms:modified xsi:type="dcterms:W3CDTF">2018-10-26T10:43:10Z</dcterms:modified>
</cp:coreProperties>
</file>