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97" autoAdjust="0"/>
  </p:normalViewPr>
  <p:slideViewPr>
    <p:cSldViewPr>
      <p:cViewPr varScale="1">
        <p:scale>
          <a:sx n="94" d="100"/>
          <a:sy n="94" d="100"/>
        </p:scale>
        <p:origin x="20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D76DB-53F5-452E-B9DE-293BFB7E80E2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1A82F-7B36-4EAC-9D84-7E6EC6462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0313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BlackSwan</a:t>
            </a:r>
            <a:r>
              <a:rPr lang="hu-HU" dirty="0"/>
              <a:t> cég szociális média szöveges tartalmak elemzéséből készít piacelemzéseket. A </a:t>
            </a:r>
            <a:r>
              <a:rPr lang="hu-HU" dirty="0" err="1"/>
              <a:t>Trendscope</a:t>
            </a:r>
            <a:r>
              <a:rPr lang="hu-HU" dirty="0"/>
              <a:t> nevű termékünk az ételek és italok piac különböző piaci szegmensein mutat ki trendeket.</a:t>
            </a:r>
          </a:p>
          <a:p>
            <a:r>
              <a:rPr lang="hu-HU" dirty="0"/>
              <a:t>Például, a </a:t>
            </a:r>
            <a:r>
              <a:rPr lang="hu-HU" dirty="0" err="1"/>
              <a:t>Starbuck’s</a:t>
            </a:r>
            <a:r>
              <a:rPr lang="hu-HU" dirty="0"/>
              <a:t> számára folyamatosan figyeljük a kávézási </a:t>
            </a:r>
            <a:r>
              <a:rPr lang="hu-HU" dirty="0" err="1"/>
              <a:t>mikrotrendeket</a:t>
            </a:r>
            <a:r>
              <a:rPr lang="hu-HU" dirty="0"/>
              <a:t> </a:t>
            </a:r>
            <a:r>
              <a:rPr lang="hu-HU" dirty="0" err="1"/>
              <a:t>tweetekből</a:t>
            </a:r>
            <a:r>
              <a:rPr lang="hu-HU" dirty="0"/>
              <a:t>, blogokból és egyéb online </a:t>
            </a:r>
            <a:r>
              <a:rPr lang="hu-HU" dirty="0" err="1"/>
              <a:t>forumokon</a:t>
            </a:r>
            <a:r>
              <a:rPr lang="hu-HU" dirty="0"/>
              <a:t>. 2017 egyik </a:t>
            </a:r>
            <a:r>
              <a:rPr lang="hu-HU" dirty="0" err="1"/>
              <a:t>mikrotrendje</a:t>
            </a:r>
            <a:r>
              <a:rPr lang="hu-HU" dirty="0"/>
              <a:t> volt, hogy tonikot öntenek az emberek a kávéba (erről sok ezer </a:t>
            </a:r>
            <a:r>
              <a:rPr lang="hu-HU" dirty="0" err="1"/>
              <a:t>tweet</a:t>
            </a:r>
            <a:r>
              <a:rPr lang="hu-HU" dirty="0"/>
              <a:t> született). Próbáld ki otthon </a:t>
            </a:r>
            <a:r>
              <a:rPr lang="hu-HU" dirty="0">
                <a:sym typeface="Wingdings" panose="05000000000000000000" pitchFamily="2" charset="2"/>
              </a:rPr>
              <a:t></a:t>
            </a:r>
          </a:p>
          <a:p>
            <a:r>
              <a:rPr lang="hu-HU" dirty="0">
                <a:sym typeface="Wingdings" panose="05000000000000000000" pitchFamily="2" charset="2"/>
              </a:rPr>
              <a:t>Minden hónapban több száz millió szociális média postot kell elemeznünk. Ezt természetesen automatikus eszközök végzi, amelyet szakértők (piacelemzők) paramétereznek fel, szabnak testre.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1A82F-7B36-4EAC-9D84-7E6EC646200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539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elemzési láncunkban egy feladat – a sok közül – hogy megértsük, hogy ha egy posztban beszélnek egy követett egyedről (például termékek, cégek, hozzávalók </a:t>
            </a:r>
            <a:r>
              <a:rPr lang="hu-HU" dirty="0" err="1"/>
              <a:t>stb</a:t>
            </a:r>
            <a:r>
              <a:rPr lang="hu-HU" dirty="0"/>
              <a:t>), akkor az adott egyedről pozitívan, negatívan vagy semlegesen beszél-e a poszt szerzője. Ez a </a:t>
            </a:r>
            <a:r>
              <a:rPr lang="hu-HU" dirty="0" err="1"/>
              <a:t>véleménydetekció</a:t>
            </a:r>
            <a:r>
              <a:rPr lang="hu-HU" dirty="0"/>
              <a:t> feladata (angolul </a:t>
            </a:r>
            <a:r>
              <a:rPr lang="hu-HU" dirty="0" err="1"/>
              <a:t>sentiment</a:t>
            </a:r>
            <a:r>
              <a:rPr lang="hu-HU" dirty="0"/>
              <a:t> </a:t>
            </a:r>
            <a:r>
              <a:rPr lang="hu-HU" dirty="0" err="1"/>
              <a:t>analysis</a:t>
            </a:r>
            <a:r>
              <a:rPr lang="hu-HU" dirty="0"/>
              <a:t> vagy </a:t>
            </a:r>
            <a:r>
              <a:rPr lang="hu-HU" dirty="0" err="1"/>
              <a:t>opinion</a:t>
            </a:r>
            <a:r>
              <a:rPr lang="hu-HU" dirty="0"/>
              <a:t> mining).</a:t>
            </a:r>
          </a:p>
          <a:p>
            <a:endParaRPr lang="hu-HU" dirty="0"/>
          </a:p>
          <a:p>
            <a:r>
              <a:rPr lang="hu-HU" dirty="0"/>
              <a:t>Általánosságban az emberek a szociális médiában kifejezik véleményüket rengeteg mindenről, politikáról, termékekről, művészetről stb. Ezek a vélemények nagyon hasznos információt hordoznak vállalkozásoknak (pl. versenytársak termékeiről), politikai csoportoknak és szociológiai és egyéb kutatások számára.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1A82F-7B36-4EAC-9D84-7E6EC646200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102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Egy példa arra, hogy a tömeg véleményének változását, akár órás szinten lehet követni a szociális média alapján.</a:t>
            </a:r>
          </a:p>
          <a:p>
            <a:r>
              <a:rPr lang="hu-HU" dirty="0"/>
              <a:t>Itt négy amerikai jelöltről aggregált véleményeket látjuk minden órában. Az </a:t>
            </a:r>
            <a:r>
              <a:rPr lang="hu-HU" dirty="0" err="1"/>
              <a:t>aggregáció</a:t>
            </a:r>
            <a:r>
              <a:rPr lang="hu-HU" dirty="0"/>
              <a:t> úgy született, hogy a jelöltről </a:t>
            </a:r>
            <a:r>
              <a:rPr lang="hu-HU" dirty="0" err="1"/>
              <a:t>szoló</a:t>
            </a:r>
            <a:r>
              <a:rPr lang="hu-HU" dirty="0"/>
              <a:t> pozitív </a:t>
            </a:r>
            <a:r>
              <a:rPr lang="hu-HU" dirty="0" err="1"/>
              <a:t>tweetek</a:t>
            </a:r>
            <a:r>
              <a:rPr lang="hu-HU" dirty="0"/>
              <a:t> számából kivonjuk a negatív </a:t>
            </a:r>
            <a:r>
              <a:rPr lang="hu-HU" dirty="0" err="1"/>
              <a:t>tweetek</a:t>
            </a:r>
            <a:r>
              <a:rPr lang="hu-HU" dirty="0"/>
              <a:t> számát (+0.5 érték azt jelenti, hogy sokkal több pozitív poszt volt mint negatív)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1A82F-7B36-4EAC-9D84-7E6EC646200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4682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véleménydetekció</a:t>
            </a:r>
            <a:r>
              <a:rPr lang="hu-HU" dirty="0"/>
              <a:t> legegyszerűbb feladata a dokumentum szintű osztályozás. Itt egy dokumentum </a:t>
            </a:r>
            <a:r>
              <a:rPr lang="hu-HU" dirty="0" err="1"/>
              <a:t>össz</a:t>
            </a:r>
            <a:r>
              <a:rPr lang="hu-HU" dirty="0"/>
              <a:t> hangulatát soroljuk a pozitív, semleges vagy negatív kategóriák valamelyikébe.</a:t>
            </a:r>
          </a:p>
          <a:p>
            <a:r>
              <a:rPr lang="hu-HU" dirty="0"/>
              <a:t>Azaz itt nincs kitüntetett cél egyed akit vizsgálunk.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1A82F-7B36-4EAC-9D84-7E6EC646200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2511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dokumentum szintű véleményosztályozást sem lehet szabályokkal (pl. felsoroljuk a negatív és pozitív kifejezéseket) megoldani, mert az emberi nyelv túl gazdag ehhez. Gépi tanulási megoldásokra van szükség.</a:t>
            </a:r>
          </a:p>
          <a:p>
            <a:endParaRPr lang="hu-HU" dirty="0"/>
          </a:p>
          <a:p>
            <a:r>
              <a:rPr lang="hu-HU" dirty="0"/>
              <a:t>A szociális média valós adatelemzése további extra kihívásokat hordoz!</a:t>
            </a:r>
          </a:p>
          <a:p>
            <a:endParaRPr lang="hu-HU" dirty="0"/>
          </a:p>
          <a:p>
            <a:r>
              <a:rPr lang="hu-HU" dirty="0"/>
              <a:t>Különböző témákban másképp működnek a modellek. Például a „hangos” jelző pozitív egy </a:t>
            </a:r>
            <a:r>
              <a:rPr lang="hu-HU" dirty="0" err="1"/>
              <a:t>hangszorónál</a:t>
            </a:r>
            <a:r>
              <a:rPr lang="hu-HU" dirty="0"/>
              <a:t>, míg negatív egy mosógépnél.</a:t>
            </a:r>
          </a:p>
          <a:p>
            <a:endParaRPr lang="hu-HU" dirty="0"/>
          </a:p>
          <a:p>
            <a:r>
              <a:rPr lang="hu-HU" dirty="0"/>
              <a:t>Sokszor a kontextus nélkül nem értjük a posztokat. Például a „nagyot játszott a magyar válogatott tegnap </a:t>
            </a:r>
            <a:r>
              <a:rPr lang="hu-HU" dirty="0">
                <a:sym typeface="Wingdings" panose="05000000000000000000" pitchFamily="2" charset="2"/>
              </a:rPr>
              <a:t></a:t>
            </a:r>
            <a:r>
              <a:rPr lang="hu-HU" dirty="0"/>
              <a:t>”  poszt teljesen mást jelent ha nyert tegnap a válogatott vagy csúnyán leszerepelt.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1A82F-7B36-4EAC-9D84-7E6EC646200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407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BlackSwan</a:t>
            </a:r>
            <a:r>
              <a:rPr lang="hu-HU" dirty="0"/>
              <a:t> – Szegeden fejlesztett </a:t>
            </a:r>
            <a:r>
              <a:rPr lang="hu-HU"/>
              <a:t>– dokumentum </a:t>
            </a:r>
            <a:r>
              <a:rPr lang="hu-HU" dirty="0"/>
              <a:t>szintű véleményosztályozója felügyelt gépi tanulási megközelítést követ.</a:t>
            </a:r>
          </a:p>
          <a:p>
            <a:endParaRPr lang="hu-HU" dirty="0"/>
          </a:p>
          <a:p>
            <a:r>
              <a:rPr lang="hu-HU" dirty="0"/>
              <a:t>Ehhez szakértőink minden témára és nyelvre nagyságrendileg 10ezer posztot kézzel felcímkéznek, azaz az emberek döntést hoznak, hogy egy poszt pozitív, negatív vagy semleges véleményt fejez-e ki. Ezt használjuk tanító adatbázisnak. Ezen gépi tanuló modelleket építünk (azok megtanulják a tanító adatbázis mintázatait/összefüggéseit). Ezeket használjuk arra, hogy naponta több millió posztról automatikusan hozzunk döntést (</a:t>
            </a:r>
            <a:r>
              <a:rPr lang="hu-HU" dirty="0" err="1"/>
              <a:t>predikáljunk</a:t>
            </a:r>
            <a:r>
              <a:rPr lang="hu-HU" dirty="0"/>
              <a:t>), hogy az melyik kategóriába tartozhat.</a:t>
            </a:r>
          </a:p>
          <a:p>
            <a:endParaRPr lang="hu-HU" dirty="0"/>
          </a:p>
          <a:p>
            <a:r>
              <a:rPr lang="hu-HU" dirty="0"/>
              <a:t>Megjegyzem, sokszor az emberek számára sem egyértelmű, hogy a három kategória közül melyikbe tartozik a poszt. Ha 2 szakértő ugyanazokat a posztokat címkézi, csak az esetek ~80%-ban egyezik meg a véleményük!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1A82F-7B36-4EAC-9D84-7E6EC646200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17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931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211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49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82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76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139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204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312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127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144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494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88E3-2495-44E4-9CA9-B0C946E78925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C920C-9F60-436C-B118-4DE39776F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21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ackswan.com/trendscop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Véleménydetekció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a szociális médiában</a:t>
            </a:r>
          </a:p>
        </p:txBody>
      </p:sp>
      <p:pic>
        <p:nvPicPr>
          <p:cNvPr id="4" name="Picture 6" descr="At Black Swan we use data science to create applied prediction. Black Swan enables efficient, effective marketing for client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81128"/>
            <a:ext cx="3085572" cy="93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94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B50B4C-5066-4174-8331-FCB3C51AA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>
                <a:hlinkClick r:id="rId3"/>
              </a:rPr>
              <a:t>https://www.blackswan.com/trendscope/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0E50E64C-6CEA-4718-B87F-81E4289AF9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498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67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sentiment analysis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69088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34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Előnyök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4678" y="1268760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hu-HU" dirty="0"/>
              <a:t>Klasszikus közvélemény-kutatásnál nagyobb minta</a:t>
            </a:r>
          </a:p>
          <a:p>
            <a:r>
              <a:rPr lang="hu-HU" dirty="0"/>
              <a:t>Jóval olcsóbb</a:t>
            </a:r>
          </a:p>
          <a:p>
            <a:r>
              <a:rPr lang="hu-HU" dirty="0"/>
              <a:t>Dinamika/trendek monitorozhatóak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Reprezentatív?</a:t>
            </a:r>
          </a:p>
          <a:p>
            <a:r>
              <a:rPr lang="hu-HU" dirty="0"/>
              <a:t>Speciális témákról kevés adat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67544" y="35730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Hátrányok</a:t>
            </a:r>
          </a:p>
        </p:txBody>
      </p:sp>
      <p:pic>
        <p:nvPicPr>
          <p:cNvPr id="3074" name="Picture 2" descr="sentiment-analys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764704"/>
            <a:ext cx="9144000" cy="540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9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entiment analys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646" y="2348880"/>
            <a:ext cx="39243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document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2087141" cy="208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Egyenes összekötő nyíllal 8"/>
          <p:cNvCxnSpPr/>
          <p:nvPr/>
        </p:nvCxnSpPr>
        <p:spPr>
          <a:xfrm>
            <a:off x="3059832" y="339245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1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Kihívások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Emberi nyelv/kreativitás nagyon gazdag</a:t>
            </a:r>
          </a:p>
          <a:p>
            <a:endParaRPr lang="hu-HU" dirty="0"/>
          </a:p>
          <a:p>
            <a:r>
              <a:rPr lang="hu-HU" dirty="0"/>
              <a:t>Elgépelések</a:t>
            </a:r>
          </a:p>
          <a:p>
            <a:r>
              <a:rPr lang="hu-HU" dirty="0"/>
              <a:t>Különböző nyelvek (pl. magyar, angol, kínai)</a:t>
            </a:r>
          </a:p>
          <a:p>
            <a:r>
              <a:rPr lang="hu-HU" dirty="0"/>
              <a:t>Különböző források (</a:t>
            </a:r>
            <a:r>
              <a:rPr lang="hu-HU" dirty="0" err="1"/>
              <a:t>Twitter</a:t>
            </a:r>
            <a:r>
              <a:rPr lang="hu-HU" dirty="0"/>
              <a:t> </a:t>
            </a:r>
            <a:r>
              <a:rPr lang="hu-HU" dirty="0" err="1"/>
              <a:t>vs</a:t>
            </a:r>
            <a:r>
              <a:rPr lang="hu-HU" dirty="0"/>
              <a:t>. blog poszt)</a:t>
            </a:r>
          </a:p>
          <a:p>
            <a:r>
              <a:rPr lang="hu-HU" dirty="0"/>
              <a:t>Különböző témák</a:t>
            </a:r>
          </a:p>
          <a:p>
            <a:r>
              <a:rPr lang="hu-HU" dirty="0"/>
              <a:t>Sokszor a kontextus nagyon fontos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501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docu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47" y="2708920"/>
            <a:ext cx="1612978" cy="165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docu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80" y="2627438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docu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752" y="3006856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docu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79" y="2850118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docu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465" y="3108784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docu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858" y="3452561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docu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889" y="2345583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docu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060" y="3108784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docu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095" y="2289210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docu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68" y="2483422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docu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385" y="3496651"/>
            <a:ext cx="739527" cy="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720231" y="4506136"/>
            <a:ext cx="2241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~10K tanító adatbázis</a:t>
            </a:r>
          </a:p>
        </p:txBody>
      </p:sp>
      <p:sp>
        <p:nvSpPr>
          <p:cNvPr id="15" name="AutoShape 4" descr="Image result for fogaskeré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4102" name="Picture 6" descr="Image result for fogaskeré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164" y="2627438"/>
            <a:ext cx="1550826" cy="155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zövegdoboz 17"/>
          <p:cNvSpPr txBox="1"/>
          <p:nvPr/>
        </p:nvSpPr>
        <p:spPr>
          <a:xfrm>
            <a:off x="6264525" y="4506136"/>
            <a:ext cx="255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~10M predikció naponta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3662831" y="4506136"/>
            <a:ext cx="2145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gépi tanult modellek</a:t>
            </a:r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2771800" y="360895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5652120" y="3386274"/>
            <a:ext cx="757640" cy="165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1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596</Words>
  <Application>Microsoft Office PowerPoint</Application>
  <PresentationFormat>Diavetítés a képernyőre (4:3 oldalarány)</PresentationFormat>
  <Paragraphs>51</Paragraphs>
  <Slides>7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Office-téma</vt:lpstr>
      <vt:lpstr>Véleménydetekció  a szociális médiában</vt:lpstr>
      <vt:lpstr>PowerPoint-bemutató</vt:lpstr>
      <vt:lpstr>PowerPoint-bemutató</vt:lpstr>
      <vt:lpstr>Előnyök</vt:lpstr>
      <vt:lpstr>PowerPoint-bemutató</vt:lpstr>
      <vt:lpstr>Kihívások</vt:lpstr>
      <vt:lpstr>PowerPoint-bemutató</vt:lpstr>
    </vt:vector>
  </TitlesOfParts>
  <Company>SzTE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Véleménydetekció  a szociális médiában</dc:title>
  <dc:creator>Farkas Richárd</dc:creator>
  <cp:lastModifiedBy>Farkasok</cp:lastModifiedBy>
  <cp:revision>8</cp:revision>
  <dcterms:created xsi:type="dcterms:W3CDTF">2016-10-10T13:05:28Z</dcterms:created>
  <dcterms:modified xsi:type="dcterms:W3CDTF">2020-03-23T20:06:50Z</dcterms:modified>
</cp:coreProperties>
</file>