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5822" autoAdjust="0"/>
  </p:normalViewPr>
  <p:slideViewPr>
    <p:cSldViewPr snapToGrid="0">
      <p:cViewPr varScale="1">
        <p:scale>
          <a:sx n="99" d="100"/>
          <a:sy n="99" d="100"/>
        </p:scale>
        <p:origin x="14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80361-FCFB-452B-9754-3F921AE3A612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8C699-B08E-4096-877F-D4C134E624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912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E3D40"/>
                </a:solidFill>
                <a:effectLst/>
                <a:latin typeface="Georgia" panose="02040502050405020303" pitchFamily="18" charset="0"/>
              </a:rPr>
              <a:t>it is critical to understand the factors that potential users consider important and necessary, and then decide on acceptable technologies and functions, rather than being concerned with technological performance in isolation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8C699-B08E-4096-877F-D4C134E624B0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19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3728-B960-49C5-85AB-0804EBB4D5F5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550D-0FD1-401F-A0A8-E06D8C039D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336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3728-B960-49C5-85AB-0804EBB4D5F5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550D-0FD1-401F-A0A8-E06D8C039D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158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3728-B960-49C5-85AB-0804EBB4D5F5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550D-0FD1-401F-A0A8-E06D8C039D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43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3728-B960-49C5-85AB-0804EBB4D5F5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550D-0FD1-401F-A0A8-E06D8C039D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407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3728-B960-49C5-85AB-0804EBB4D5F5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550D-0FD1-401F-A0A8-E06D8C039D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636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3728-B960-49C5-85AB-0804EBB4D5F5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550D-0FD1-401F-A0A8-E06D8C039D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375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3728-B960-49C5-85AB-0804EBB4D5F5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550D-0FD1-401F-A0A8-E06D8C039D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716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3728-B960-49C5-85AB-0804EBB4D5F5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550D-0FD1-401F-A0A8-E06D8C039D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2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3728-B960-49C5-85AB-0804EBB4D5F5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550D-0FD1-401F-A0A8-E06D8C039D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035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3728-B960-49C5-85AB-0804EBB4D5F5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550D-0FD1-401F-A0A8-E06D8C039D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767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13728-B960-49C5-85AB-0804EBB4D5F5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550D-0FD1-401F-A0A8-E06D8C039D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135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13728-B960-49C5-85AB-0804EBB4D5F5}" type="datetimeFigureOut">
              <a:rPr lang="hu-HU" smtClean="0"/>
              <a:t>2023. 02. 28.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4550D-0FD1-401F-A0A8-E06D8C039D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566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8EA4C6-0D23-4C00-B66A-5526F48C3E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Smart</a:t>
            </a:r>
            <a:r>
              <a:rPr lang="hu-HU" dirty="0"/>
              <a:t> *</a:t>
            </a:r>
          </a:p>
        </p:txBody>
      </p:sp>
    </p:spTree>
    <p:extLst>
      <p:ext uri="{BB962C8B-B14F-4D97-AF65-F5344CB8AC3E}">
        <p14:creationId xmlns:p14="http://schemas.microsoft.com/office/powerpoint/2010/main" val="134708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FC678B-74F7-4EB1-830A-F141A517A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576" y="32323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err="1"/>
              <a:t>Smartphone</a:t>
            </a:r>
            <a:r>
              <a:rPr lang="hu-HU" dirty="0"/>
              <a:t> + non-</a:t>
            </a:r>
            <a:r>
              <a:rPr lang="hu-HU" dirty="0" err="1"/>
              <a:t>invasive</a:t>
            </a:r>
            <a:r>
              <a:rPr lang="hu-HU" dirty="0"/>
              <a:t> </a:t>
            </a:r>
            <a:r>
              <a:rPr lang="hu-HU" dirty="0" err="1"/>
              <a:t>sensors</a:t>
            </a:r>
            <a:r>
              <a:rPr lang="hu-HU" dirty="0"/>
              <a:t> (</a:t>
            </a:r>
            <a:r>
              <a:rPr lang="hu-HU" dirty="0" err="1"/>
              <a:t>wearables</a:t>
            </a:r>
            <a:r>
              <a:rPr lang="hu-HU" dirty="0"/>
              <a:t>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FBAFA86-73F6-4607-AA86-71392CD0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76" y="1293730"/>
            <a:ext cx="7338848" cy="530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80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4DD06F-A349-4B35-BC3A-FCBB0BD0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952C3CB-DE35-4A6E-B645-FDC642BC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1FA162D-EDBD-4A25-BDAF-9D8DAA0F1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9144000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444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1AAF34-44C0-431D-9505-8AB90EA6E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0" i="0" dirty="0" err="1">
                <a:solidFill>
                  <a:srgbClr val="292929"/>
                </a:solidFill>
                <a:effectLst/>
                <a:latin typeface="charter"/>
              </a:rPr>
              <a:t>Assistive</a:t>
            </a:r>
            <a:r>
              <a:rPr lang="hu-HU" b="0" i="0" dirty="0">
                <a:solidFill>
                  <a:srgbClr val="292929"/>
                </a:solidFill>
                <a:effectLst/>
                <a:latin typeface="charter"/>
              </a:rPr>
              <a:t> </a:t>
            </a:r>
            <a:r>
              <a:rPr lang="hu-HU" b="0" i="0" dirty="0" err="1">
                <a:solidFill>
                  <a:srgbClr val="292929"/>
                </a:solidFill>
                <a:effectLst/>
                <a:latin typeface="charter"/>
              </a:rPr>
              <a:t>robots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6F4062-7BB3-4EFB-8C0A-4ABEEC108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0" i="0" dirty="0" err="1">
                <a:solidFill>
                  <a:srgbClr val="292929"/>
                </a:solidFill>
                <a:effectLst/>
                <a:latin typeface="charter"/>
              </a:rPr>
              <a:t>Activities</a:t>
            </a:r>
            <a:r>
              <a:rPr lang="hu-HU" b="0" i="0" dirty="0">
                <a:solidFill>
                  <a:srgbClr val="292929"/>
                </a:solidFill>
                <a:effectLst/>
                <a:latin typeface="charter"/>
              </a:rPr>
              <a:t> of Daily </a:t>
            </a:r>
            <a:r>
              <a:rPr lang="hu-HU" b="0" i="0" dirty="0" err="1">
                <a:solidFill>
                  <a:srgbClr val="292929"/>
                </a:solidFill>
                <a:effectLst/>
                <a:latin typeface="charter"/>
              </a:rPr>
              <a:t>Living</a:t>
            </a:r>
            <a:endParaRPr lang="hu-HU" b="0" i="0" dirty="0">
              <a:solidFill>
                <a:srgbClr val="292929"/>
              </a:solidFill>
              <a:effectLst/>
              <a:latin typeface="charter"/>
            </a:endParaRPr>
          </a:p>
          <a:p>
            <a:pPr lvl="1"/>
            <a:r>
              <a:rPr lang="hu-HU" dirty="0" err="1"/>
              <a:t>feeding</a:t>
            </a:r>
            <a:r>
              <a:rPr lang="hu-HU" dirty="0"/>
              <a:t>, </a:t>
            </a:r>
            <a:r>
              <a:rPr lang="hu-HU" dirty="0" err="1"/>
              <a:t>dressing</a:t>
            </a:r>
            <a:r>
              <a:rPr lang="hu-HU" dirty="0"/>
              <a:t>, </a:t>
            </a:r>
            <a:r>
              <a:rPr lang="hu-HU" dirty="0" err="1"/>
              <a:t>grooming</a:t>
            </a:r>
            <a:endParaRPr lang="hu-HU" dirty="0"/>
          </a:p>
          <a:p>
            <a:pPr lvl="1"/>
            <a:r>
              <a:rPr lang="hu-HU" b="0" i="0" dirty="0" err="1">
                <a:solidFill>
                  <a:srgbClr val="292929"/>
                </a:solidFill>
                <a:effectLst/>
                <a:latin typeface="charter"/>
              </a:rPr>
              <a:t>retrieve</a:t>
            </a:r>
            <a:r>
              <a:rPr lang="hu-HU" b="0" i="0" dirty="0">
                <a:solidFill>
                  <a:srgbClr val="292929"/>
                </a:solidFill>
                <a:effectLst/>
                <a:latin typeface="charter"/>
              </a:rPr>
              <a:t> </a:t>
            </a:r>
            <a:r>
              <a:rPr lang="hu-HU" b="0" i="0" dirty="0" err="1">
                <a:solidFill>
                  <a:srgbClr val="292929"/>
                </a:solidFill>
                <a:effectLst/>
                <a:latin typeface="charter"/>
              </a:rPr>
              <a:t>dropped</a:t>
            </a:r>
            <a:r>
              <a:rPr lang="hu-HU" b="0" i="0" dirty="0">
                <a:solidFill>
                  <a:srgbClr val="292929"/>
                </a:solidFill>
                <a:effectLst/>
                <a:latin typeface="charter"/>
              </a:rPr>
              <a:t> </a:t>
            </a:r>
            <a:r>
              <a:rPr lang="hu-HU" b="0" i="0" dirty="0" err="1">
                <a:solidFill>
                  <a:srgbClr val="292929"/>
                </a:solidFill>
                <a:effectLst/>
                <a:latin typeface="charter"/>
              </a:rPr>
              <a:t>objects</a:t>
            </a:r>
            <a:r>
              <a:rPr lang="hu-HU" b="0" i="0" dirty="0">
                <a:solidFill>
                  <a:srgbClr val="292929"/>
                </a:solidFill>
                <a:effectLst/>
                <a:latin typeface="charter"/>
              </a:rPr>
              <a:t>, </a:t>
            </a:r>
            <a:r>
              <a:rPr lang="hu-HU" b="0" i="0" dirty="0" err="1">
                <a:solidFill>
                  <a:srgbClr val="292929"/>
                </a:solidFill>
                <a:effectLst/>
                <a:latin typeface="charter"/>
              </a:rPr>
              <a:t>transfer</a:t>
            </a:r>
            <a:r>
              <a:rPr lang="hu-HU" b="0" i="0" dirty="0">
                <a:solidFill>
                  <a:srgbClr val="292929"/>
                </a:solidFill>
                <a:effectLst/>
                <a:latin typeface="charter"/>
              </a:rPr>
              <a:t> </a:t>
            </a:r>
          </a:p>
          <a:p>
            <a:r>
              <a:rPr lang="en-US" dirty="0"/>
              <a:t>Instrumental Activities of Daily Living</a:t>
            </a:r>
            <a:endParaRPr lang="hu-HU" dirty="0"/>
          </a:p>
          <a:p>
            <a:pPr lvl="1"/>
            <a:r>
              <a:rPr lang="en-US" dirty="0"/>
              <a:t>personal hygiene, meal preparation, shopping</a:t>
            </a:r>
            <a:endParaRPr lang="hu-HU" dirty="0"/>
          </a:p>
          <a:p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Enhanced Activities of Daily Living</a:t>
            </a:r>
            <a:endParaRPr lang="hu-HU" b="0" i="0" dirty="0">
              <a:solidFill>
                <a:srgbClr val="292929"/>
              </a:solidFill>
              <a:effectLst/>
              <a:latin typeface="charter"/>
            </a:endParaRPr>
          </a:p>
          <a:p>
            <a:pPr lvl="1"/>
            <a:r>
              <a:rPr lang="hu-HU" dirty="0" err="1"/>
              <a:t>hobbies</a:t>
            </a:r>
            <a:r>
              <a:rPr lang="hu-HU" dirty="0"/>
              <a:t>, </a:t>
            </a:r>
            <a:r>
              <a:rPr lang="hu-HU" dirty="0" err="1"/>
              <a:t>communication</a:t>
            </a:r>
            <a:r>
              <a:rPr lang="hu-HU" dirty="0"/>
              <a:t>, and </a:t>
            </a:r>
            <a:r>
              <a:rPr lang="hu-HU" dirty="0" err="1"/>
              <a:t>learning</a:t>
            </a:r>
            <a:endParaRPr lang="hu-HU" dirty="0"/>
          </a:p>
          <a:p>
            <a:pPr lvl="1"/>
            <a:r>
              <a:rPr lang="hu-HU" dirty="0"/>
              <a:t>service </a:t>
            </a:r>
            <a:r>
              <a:rPr lang="hu-HU" dirty="0" err="1"/>
              <a:t>robots</a:t>
            </a:r>
            <a:r>
              <a:rPr lang="hu-HU" dirty="0"/>
              <a:t>, </a:t>
            </a:r>
            <a:r>
              <a:rPr lang="hu-HU" dirty="0" err="1"/>
              <a:t>companion</a:t>
            </a:r>
            <a:r>
              <a:rPr lang="hu-HU" dirty="0"/>
              <a:t> </a:t>
            </a:r>
            <a:r>
              <a:rPr lang="hu-HU" dirty="0" err="1"/>
              <a:t>robots</a:t>
            </a:r>
            <a:endParaRPr lang="hu-HU" dirty="0"/>
          </a:p>
        </p:txBody>
      </p:sp>
      <p:pic>
        <p:nvPicPr>
          <p:cNvPr id="7170" name="Picture 2" descr="In Japan, robot dogs are for life - and death">
            <a:extLst>
              <a:ext uri="{FF2B5EF4-FFF2-40B4-BE49-F238E27FC236}">
                <a16:creationId xmlns:a16="http://schemas.microsoft.com/office/drawing/2014/main" id="{C6670797-A7D0-45AA-A0DB-15CDC3AB1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06" y="4564117"/>
            <a:ext cx="2890293" cy="22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4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art City Strategies | ARC Advisory Group">
            <a:extLst>
              <a:ext uri="{FF2B5EF4-FFF2-40B4-BE49-F238E27FC236}">
                <a16:creationId xmlns:a16="http://schemas.microsoft.com/office/drawing/2014/main" id="{3594B785-72BF-4DB0-A8E1-B9B76A94D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2" y="18070"/>
            <a:ext cx="6957391" cy="687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7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LOGIC Mobility | SMART DEVICES">
            <a:extLst>
              <a:ext uri="{FF2B5EF4-FFF2-40B4-BE49-F238E27FC236}">
                <a16:creationId xmlns:a16="http://schemas.microsoft.com/office/drawing/2014/main" id="{C53F3AC9-96A3-4720-B09B-A4E88DFF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1639"/>
            <a:ext cx="9144000" cy="429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66E640A-DA2F-4A9B-934D-2A9B9FF7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smart</a:t>
            </a:r>
            <a:r>
              <a:rPr lang="hu-HU" dirty="0"/>
              <a:t> </a:t>
            </a:r>
            <a:r>
              <a:rPr lang="hu-HU" dirty="0" err="1"/>
              <a:t>devices</a:t>
            </a:r>
            <a:endParaRPr lang="hu-HU" dirty="0"/>
          </a:p>
        </p:txBody>
      </p:sp>
      <p:pic>
        <p:nvPicPr>
          <p:cNvPr id="2050" name="Picture 2" descr="Dark Grey Smart Water Bottle Insulated Stainless Steel by EQUA – EQUA -  Sustainable Water Bottles">
            <a:extLst>
              <a:ext uri="{FF2B5EF4-FFF2-40B4-BE49-F238E27FC236}">
                <a16:creationId xmlns:a16="http://schemas.microsoft.com/office/drawing/2014/main" id="{A32338E4-053E-4767-BAA0-5B0BC7E10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65" y="2126974"/>
            <a:ext cx="1665920" cy="22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MART Okos mérleg otthonra - applikációval - ajándék elemmel - fekete -  eMAG.hu">
            <a:extLst>
              <a:ext uri="{FF2B5EF4-FFF2-40B4-BE49-F238E27FC236}">
                <a16:creationId xmlns:a16="http://schemas.microsoft.com/office/drawing/2014/main" id="{7F451651-ACC6-4A99-8E1C-54411FAE7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2" y="1064213"/>
            <a:ext cx="3059388" cy="30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D Multi-Face Changing Smart Mask – Lunar Lights Official">
            <a:extLst>
              <a:ext uri="{FF2B5EF4-FFF2-40B4-BE49-F238E27FC236}">
                <a16:creationId xmlns:a16="http://schemas.microsoft.com/office/drawing/2014/main" id="{84ABA72B-EF1B-437A-B3BB-39274EB08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30" y="3037169"/>
            <a:ext cx="2821742" cy="282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37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DB9C1D-0EE1-4CCF-811E-8F904000D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Smart</a:t>
            </a:r>
            <a:r>
              <a:rPr lang="hu-HU" dirty="0"/>
              <a:t> </a:t>
            </a:r>
            <a:r>
              <a:rPr lang="hu-HU" dirty="0" err="1"/>
              <a:t>homes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CF1D46-E00F-4DAC-BDA0-BE195A02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</a:t>
            </a:r>
            <a:r>
              <a:rPr lang="en-US" dirty="0"/>
              <a:t> residence equipped with a high-tech network, sensors and devices, and features </a:t>
            </a:r>
            <a:endParaRPr lang="hu-HU" dirty="0"/>
          </a:p>
          <a:p>
            <a:pPr marL="0" indent="0">
              <a:buNone/>
            </a:pPr>
            <a:r>
              <a:rPr lang="en-US" dirty="0"/>
              <a:t>that can be remotely monitored, controlled, </a:t>
            </a:r>
            <a:endParaRPr lang="hu-HU" dirty="0"/>
          </a:p>
          <a:p>
            <a:pPr marL="0" indent="0">
              <a:buNone/>
            </a:pPr>
            <a:r>
              <a:rPr lang="en-US" dirty="0"/>
              <a:t>and provide services that respond to the needs of its inhabitants.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err="1"/>
              <a:t>Goals</a:t>
            </a:r>
            <a:r>
              <a:rPr lang="hu-HU" dirty="0"/>
              <a:t>:</a:t>
            </a:r>
          </a:p>
          <a:p>
            <a:r>
              <a:rPr lang="en-US" dirty="0"/>
              <a:t>live a safe, healthy, comfortable life</a:t>
            </a:r>
            <a:endParaRPr lang="hu-HU" dirty="0"/>
          </a:p>
          <a:p>
            <a:r>
              <a:rPr lang="hu-HU" dirty="0" err="1"/>
              <a:t>energy</a:t>
            </a:r>
            <a:r>
              <a:rPr lang="hu-HU" dirty="0"/>
              <a:t> </a:t>
            </a:r>
            <a:r>
              <a:rPr lang="hu-HU" dirty="0" err="1"/>
              <a:t>efficiency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790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3353AA-FBC1-4BED-9BC8-2817C995D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9D0D183-B0A3-4A80-B898-E1833804E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0C2512A-90FC-45F5-904F-AA9BE1450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9144000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312F07-E04E-4E52-8C21-E78A7E80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Smart</a:t>
            </a:r>
            <a:r>
              <a:rPr lang="hu-HU" dirty="0"/>
              <a:t> </a:t>
            </a:r>
            <a:r>
              <a:rPr lang="hu-HU" dirty="0" err="1"/>
              <a:t>home</a:t>
            </a:r>
            <a:r>
              <a:rPr lang="hu-HU" dirty="0"/>
              <a:t> </a:t>
            </a:r>
            <a:r>
              <a:rPr lang="hu-HU" dirty="0" err="1"/>
              <a:t>users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29B1B8-A969-495C-854F-AFEDD8D1C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characteristics</a:t>
            </a:r>
            <a:endParaRPr lang="hu-HU" dirty="0"/>
          </a:p>
          <a:p>
            <a:pPr lvl="1"/>
            <a:r>
              <a:rPr lang="hu-HU" dirty="0" err="1"/>
              <a:t>age</a:t>
            </a:r>
            <a:r>
              <a:rPr lang="hu-HU" dirty="0"/>
              <a:t>, </a:t>
            </a:r>
            <a:r>
              <a:rPr lang="hu-HU" dirty="0" err="1"/>
              <a:t>educational</a:t>
            </a:r>
            <a:r>
              <a:rPr lang="hu-HU" dirty="0"/>
              <a:t> </a:t>
            </a:r>
            <a:r>
              <a:rPr lang="hu-HU" dirty="0" err="1"/>
              <a:t>level</a:t>
            </a:r>
            <a:r>
              <a:rPr lang="hu-HU" dirty="0"/>
              <a:t>, </a:t>
            </a:r>
            <a:r>
              <a:rPr lang="hu-HU" dirty="0" err="1"/>
              <a:t>income</a:t>
            </a:r>
            <a:r>
              <a:rPr lang="hu-HU" dirty="0"/>
              <a:t>…</a:t>
            </a:r>
          </a:p>
          <a:p>
            <a:r>
              <a:rPr lang="en-US" dirty="0"/>
              <a:t>lives</a:t>
            </a:r>
            <a:endParaRPr lang="hu-HU" dirty="0"/>
          </a:p>
          <a:p>
            <a:pPr lvl="1"/>
            <a:r>
              <a:rPr lang="hu-HU" dirty="0" err="1"/>
              <a:t>daily</a:t>
            </a:r>
            <a:r>
              <a:rPr lang="hu-HU" dirty="0"/>
              <a:t> </a:t>
            </a:r>
            <a:r>
              <a:rPr lang="hu-HU" dirty="0" err="1"/>
              <a:t>routine</a:t>
            </a:r>
            <a:r>
              <a:rPr lang="hu-HU" dirty="0"/>
              <a:t>, </a:t>
            </a:r>
            <a:r>
              <a:rPr lang="hu-HU" dirty="0" err="1"/>
              <a:t>habits</a:t>
            </a:r>
            <a:r>
              <a:rPr lang="hu-HU" dirty="0"/>
              <a:t>…</a:t>
            </a:r>
          </a:p>
          <a:p>
            <a:r>
              <a:rPr lang="en-US" dirty="0"/>
              <a:t>physical ability</a:t>
            </a:r>
            <a:endParaRPr lang="hu-HU" dirty="0"/>
          </a:p>
          <a:p>
            <a:pPr lvl="1"/>
            <a:r>
              <a:rPr lang="hu-HU" dirty="0" err="1"/>
              <a:t>health</a:t>
            </a:r>
            <a:endParaRPr lang="hu-HU" dirty="0"/>
          </a:p>
          <a:p>
            <a:r>
              <a:rPr lang="hu-HU" dirty="0" err="1"/>
              <a:t>houshold</a:t>
            </a:r>
            <a:endParaRPr lang="hu-HU" dirty="0"/>
          </a:p>
          <a:p>
            <a:pPr lvl="1"/>
            <a:r>
              <a:rPr lang="hu-HU" dirty="0" err="1"/>
              <a:t>community</a:t>
            </a:r>
            <a:r>
              <a:rPr lang="hu-HU" dirty="0"/>
              <a:t> life</a:t>
            </a:r>
          </a:p>
          <a:p>
            <a:pPr lvl="1"/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511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95CD36-FDB5-44F3-9BD3-C971A2010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Smart</a:t>
            </a:r>
            <a:r>
              <a:rPr lang="hu-HU" dirty="0"/>
              <a:t> </a:t>
            </a:r>
            <a:r>
              <a:rPr lang="hu-HU" dirty="0" err="1"/>
              <a:t>home</a:t>
            </a:r>
            <a:r>
              <a:rPr lang="hu-HU" dirty="0"/>
              <a:t> design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BF630E-BE11-4F45-92BE-D3756A659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important and what are the problems for the residents in each situation presented in the scenario</a:t>
            </a:r>
            <a:r>
              <a:rPr lang="hu-HU" dirty="0"/>
              <a:t>s</a:t>
            </a:r>
            <a:r>
              <a:rPr lang="en-US" dirty="0"/>
              <a:t>? 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space or technology improve their lives? 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smart home services that should be provided for residents in each situation?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833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25CA41-6E7F-4DFC-8835-02EA6B65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DA3D76-5F47-4918-8327-5E8EADC2E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985A532-97E7-45B3-8E3F-8B9396F87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38"/>
          <a:stretch/>
        </p:blipFill>
        <p:spPr bwMode="auto">
          <a:xfrm>
            <a:off x="0" y="1"/>
            <a:ext cx="9144000" cy="673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98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9E027D-B486-4C30-8AB8-3C6BF3E89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Ambient</a:t>
            </a:r>
            <a:r>
              <a:rPr lang="hu-HU" dirty="0"/>
              <a:t> </a:t>
            </a:r>
            <a:r>
              <a:rPr lang="hu-HU" dirty="0" err="1"/>
              <a:t>Assisted</a:t>
            </a:r>
            <a:r>
              <a:rPr lang="hu-HU" dirty="0"/>
              <a:t> </a:t>
            </a:r>
            <a:r>
              <a:rPr lang="hu-HU" dirty="0" err="1"/>
              <a:t>Living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659B1B-40E6-4C72-8C20-42E3A3226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e</a:t>
            </a:r>
            <a:r>
              <a:rPr lang="en-US" dirty="0" err="1"/>
              <a:t>nsuring</a:t>
            </a:r>
            <a:r>
              <a:rPr lang="en-US" dirty="0"/>
              <a:t> the life quality of our senior citizens</a:t>
            </a:r>
            <a:endParaRPr lang="hu-HU" dirty="0"/>
          </a:p>
          <a:p>
            <a:r>
              <a:rPr lang="hu-HU" dirty="0" err="1"/>
              <a:t>Safety</a:t>
            </a:r>
            <a:endParaRPr lang="hu-HU" dirty="0"/>
          </a:p>
          <a:p>
            <a:pPr lvl="1"/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emergency response systems, </a:t>
            </a:r>
            <a:endParaRPr lang="hu-HU" b="0" i="0" dirty="0">
              <a:solidFill>
                <a:srgbClr val="292929"/>
              </a:solidFill>
              <a:effectLst/>
              <a:latin typeface="charter"/>
            </a:endParaRPr>
          </a:p>
          <a:p>
            <a:pPr lvl="1"/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fall detection systems, and video surveillance</a:t>
            </a:r>
            <a:endParaRPr lang="hu-HU" b="0" i="0" dirty="0">
              <a:solidFill>
                <a:srgbClr val="292929"/>
              </a:solidFill>
              <a:effectLst/>
              <a:latin typeface="charter"/>
            </a:endParaRPr>
          </a:p>
          <a:p>
            <a:pPr algn="l"/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daily activities</a:t>
            </a:r>
            <a:endParaRPr lang="hu-HU" dirty="0">
              <a:solidFill>
                <a:srgbClr val="292929"/>
              </a:solidFill>
              <a:latin typeface="charter"/>
            </a:endParaRPr>
          </a:p>
          <a:p>
            <a:pPr lvl="1"/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monitoring activities of daily living </a:t>
            </a:r>
            <a:endParaRPr lang="hu-HU" b="0" i="0" dirty="0">
              <a:solidFill>
                <a:srgbClr val="292929"/>
              </a:solidFill>
              <a:effectLst/>
              <a:latin typeface="charter"/>
            </a:endParaRPr>
          </a:p>
          <a:p>
            <a:pPr lvl="1"/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issuing reminders</a:t>
            </a:r>
            <a:endParaRPr lang="hu-HU" b="0" i="0" dirty="0">
              <a:solidFill>
                <a:srgbClr val="292929"/>
              </a:solidFill>
              <a:effectLst/>
              <a:latin typeface="charter"/>
            </a:endParaRPr>
          </a:p>
          <a:p>
            <a:pPr lvl="1"/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helping with mobility</a:t>
            </a:r>
          </a:p>
          <a:p>
            <a:pPr algn="l"/>
            <a:r>
              <a:rPr lang="en-US" b="0" i="0" dirty="0" err="1">
                <a:solidFill>
                  <a:srgbClr val="292929"/>
                </a:solidFill>
                <a:effectLst/>
                <a:latin typeface="charter"/>
              </a:rPr>
              <a:t>communicat</a:t>
            </a:r>
            <a:r>
              <a:rPr lang="hu-HU" b="0" i="0" dirty="0">
                <a:solidFill>
                  <a:srgbClr val="292929"/>
                </a:solidFill>
                <a:effectLst/>
                <a:latin typeface="charter"/>
              </a:rPr>
              <a:t>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5396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1196</TotalTime>
  <Words>246</Words>
  <Application>Microsoft Office PowerPoint</Application>
  <PresentationFormat>Diavetítés a képernyőre (4:3 oldalarány)</PresentationFormat>
  <Paragraphs>47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charter</vt:lpstr>
      <vt:lpstr>Georgia</vt:lpstr>
      <vt:lpstr>Office-téma</vt:lpstr>
      <vt:lpstr>Smart *</vt:lpstr>
      <vt:lpstr>PowerPoint-bemutató</vt:lpstr>
      <vt:lpstr>smart devices</vt:lpstr>
      <vt:lpstr>Smart homes</vt:lpstr>
      <vt:lpstr>PowerPoint-bemutató</vt:lpstr>
      <vt:lpstr>Smart home users</vt:lpstr>
      <vt:lpstr>Smart home design</vt:lpstr>
      <vt:lpstr>PowerPoint-bemutató</vt:lpstr>
      <vt:lpstr>Ambient Assisted Living</vt:lpstr>
      <vt:lpstr>PowerPoint-bemutató</vt:lpstr>
      <vt:lpstr>PowerPoint-bemutató</vt:lpstr>
      <vt:lpstr>Assistive robots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*</dc:title>
  <dc:creator>Dr. Farkas Richárd József</dc:creator>
  <cp:lastModifiedBy>Dr. Farkas Richárd József</cp:lastModifiedBy>
  <cp:revision>3</cp:revision>
  <dcterms:created xsi:type="dcterms:W3CDTF">2022-02-28T16:46:15Z</dcterms:created>
  <dcterms:modified xsi:type="dcterms:W3CDTF">2023-03-01T08:21:42Z</dcterms:modified>
</cp:coreProperties>
</file>