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7"/>
  </p:notesMasterIdLst>
  <p:sldIdLst>
    <p:sldId id="264" r:id="rId5"/>
    <p:sldId id="270" r:id="rId6"/>
    <p:sldId id="266" r:id="rId7"/>
    <p:sldId id="272" r:id="rId8"/>
    <p:sldId id="271" r:id="rId9"/>
    <p:sldId id="1438" r:id="rId10"/>
    <p:sldId id="1439" r:id="rId11"/>
    <p:sldId id="660" r:id="rId12"/>
    <p:sldId id="594" r:id="rId13"/>
    <p:sldId id="596" r:id="rId14"/>
    <p:sldId id="595" r:id="rId15"/>
    <p:sldId id="598" r:id="rId16"/>
    <p:sldId id="1451" r:id="rId17"/>
    <p:sldId id="597" r:id="rId18"/>
    <p:sldId id="643" r:id="rId19"/>
    <p:sldId id="662" r:id="rId20"/>
    <p:sldId id="642" r:id="rId21"/>
    <p:sldId id="663" r:id="rId22"/>
    <p:sldId id="1447" r:id="rId23"/>
    <p:sldId id="658" r:id="rId24"/>
    <p:sldId id="621" r:id="rId25"/>
    <p:sldId id="620" r:id="rId26"/>
    <p:sldId id="622" r:id="rId27"/>
    <p:sldId id="623" r:id="rId28"/>
    <p:sldId id="666" r:id="rId29"/>
    <p:sldId id="667" r:id="rId30"/>
    <p:sldId id="668" r:id="rId31"/>
    <p:sldId id="669" r:id="rId32"/>
    <p:sldId id="670" r:id="rId33"/>
    <p:sldId id="671" r:id="rId34"/>
    <p:sldId id="1440" r:id="rId35"/>
    <p:sldId id="665" r:id="rId36"/>
    <p:sldId id="672" r:id="rId37"/>
    <p:sldId id="673" r:id="rId38"/>
    <p:sldId id="674" r:id="rId39"/>
    <p:sldId id="1443" r:id="rId40"/>
    <p:sldId id="1444" r:id="rId41"/>
    <p:sldId id="1445" r:id="rId42"/>
    <p:sldId id="1452" r:id="rId43"/>
    <p:sldId id="1448" r:id="rId44"/>
    <p:sldId id="1450" r:id="rId45"/>
    <p:sldId id="144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9954-E676-4DAD-8353-8EB4FA7DAD25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7229-843E-4888-9B59-C8DDD5D97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92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9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29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92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6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22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39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9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23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24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5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30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18E5-EE4C-4BFA-AB34-ADF1978B2274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D1C0F-57EF-4763-AD90-94CC9D9C57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en.wikipedia.org/wiki/World_population" TargetMode="External"/><Relationship Id="rId21" Type="http://schemas.openxmlformats.org/officeDocument/2006/relationships/hyperlink" Target="https://en.wikipedia.org/wiki/List_of_sovereign_states_and_dependent_territories_in_Europe" TargetMode="External"/><Relationship Id="rId42" Type="http://schemas.openxmlformats.org/officeDocument/2006/relationships/hyperlink" Target="https://en.wikipedia.org/wiki/Renaissance_exploration" TargetMode="External"/><Relationship Id="rId47" Type="http://schemas.openxmlformats.org/officeDocument/2006/relationships/hyperlink" Target="https://en.wikipedia.org/wiki/Portugal" TargetMode="External"/><Relationship Id="rId63" Type="http://schemas.openxmlformats.org/officeDocument/2006/relationships/hyperlink" Target="https://en.wikipedia.org/wiki/Cold_War" TargetMode="External"/><Relationship Id="rId68" Type="http://schemas.openxmlformats.org/officeDocument/2006/relationships/hyperlink" Target="https://en.wikipedia.org/wiki/Berlin_Wall#Fall_of_the_Wall" TargetMode="External"/><Relationship Id="rId16" Type="http://schemas.openxmlformats.org/officeDocument/2006/relationships/hyperlink" Target="https://en.wikipedia.org/wiki/Greater_Caucasus" TargetMode="External"/><Relationship Id="rId11" Type="http://schemas.openxmlformats.org/officeDocument/2006/relationships/hyperlink" Target="https://en.wikipedia.org/wiki/Borders_of_the_continents#Europe_and_Asia" TargetMode="External"/><Relationship Id="rId24" Type="http://schemas.openxmlformats.org/officeDocument/2006/relationships/hyperlink" Target="https://en.wikipedia.org/wiki/European_countries_by_population" TargetMode="External"/><Relationship Id="rId32" Type="http://schemas.openxmlformats.org/officeDocument/2006/relationships/hyperlink" Target="https://en.wikipedia.org/wiki/Western_civilization" TargetMode="External"/><Relationship Id="rId37" Type="http://schemas.openxmlformats.org/officeDocument/2006/relationships/hyperlink" Target="https://en.wikipedia.org/wiki/Fall_of_the_Western_Roman_Empire" TargetMode="External"/><Relationship Id="rId40" Type="http://schemas.openxmlformats.org/officeDocument/2006/relationships/hyperlink" Target="https://en.wikipedia.org/wiki/Middle_Ages" TargetMode="External"/><Relationship Id="rId45" Type="http://schemas.openxmlformats.org/officeDocument/2006/relationships/hyperlink" Target="https://en.wikipedia.org/wiki/Modern_era" TargetMode="External"/><Relationship Id="rId53" Type="http://schemas.openxmlformats.org/officeDocument/2006/relationships/hyperlink" Target="https://en.wikipedia.org/wiki/Age_of_Enlightenment" TargetMode="External"/><Relationship Id="rId58" Type="http://schemas.openxmlformats.org/officeDocument/2006/relationships/hyperlink" Target="https://en.wikipedia.org/wiki/Western_Europe" TargetMode="External"/><Relationship Id="rId66" Type="http://schemas.openxmlformats.org/officeDocument/2006/relationships/hyperlink" Target="https://en.wikipedia.org/wiki/Warsaw_Pact" TargetMode="External"/><Relationship Id="rId74" Type="http://schemas.openxmlformats.org/officeDocument/2006/relationships/hyperlink" Target="https://en.wikipedia.org/wiki/Europe#cite_note-15" TargetMode="External"/><Relationship Id="rId79" Type="http://schemas.openxmlformats.org/officeDocument/2006/relationships/hyperlink" Target="https://en.wikipedia.org/wiki/United_States_of_Europe" TargetMode="External"/><Relationship Id="rId5" Type="http://schemas.openxmlformats.org/officeDocument/2006/relationships/hyperlink" Target="https://en.wikipedia.org/wiki/Eurasia" TargetMode="External"/><Relationship Id="rId61" Type="http://schemas.openxmlformats.org/officeDocument/2006/relationships/hyperlink" Target="https://en.wikipedia.org/wiki/United_States" TargetMode="External"/><Relationship Id="rId19" Type="http://schemas.openxmlformats.org/officeDocument/2006/relationships/hyperlink" Target="https://en.wikipedia.org/wiki/Europe#cite_note-NatlGeoAtlas-11" TargetMode="External"/><Relationship Id="rId14" Type="http://schemas.openxmlformats.org/officeDocument/2006/relationships/hyperlink" Target="https://en.wikipedia.org/wiki/Ural_(river)" TargetMode="External"/><Relationship Id="rId22" Type="http://schemas.openxmlformats.org/officeDocument/2006/relationships/hyperlink" Target="https://en.wikipedia.org/wiki/Russia" TargetMode="External"/><Relationship Id="rId27" Type="http://schemas.openxmlformats.org/officeDocument/2006/relationships/hyperlink" Target="https://en.wikipedia.org/wiki/Europe#cite_note-UN_WPP-2" TargetMode="External"/><Relationship Id="rId30" Type="http://schemas.openxmlformats.org/officeDocument/2006/relationships/hyperlink" Target="https://en.wikipedia.org/wiki/Latitudes" TargetMode="External"/><Relationship Id="rId35" Type="http://schemas.openxmlformats.org/officeDocument/2006/relationships/hyperlink" Target="https://en.wikipedia.org/wiki/Europe#cite_note-12" TargetMode="External"/><Relationship Id="rId43" Type="http://schemas.openxmlformats.org/officeDocument/2006/relationships/hyperlink" Target="https://en.wikipedia.org/wiki/Renaissance_art" TargetMode="External"/><Relationship Id="rId48" Type="http://schemas.openxmlformats.org/officeDocument/2006/relationships/hyperlink" Target="https://en.wikipedia.org/wiki/Spain" TargetMode="External"/><Relationship Id="rId56" Type="http://schemas.openxmlformats.org/officeDocument/2006/relationships/hyperlink" Target="https://en.wikipedia.org/wiki/Industrial_Revolution" TargetMode="External"/><Relationship Id="rId64" Type="http://schemas.openxmlformats.org/officeDocument/2006/relationships/hyperlink" Target="https://en.wikipedia.org/wiki/Iron_Curtain" TargetMode="External"/><Relationship Id="rId69" Type="http://schemas.openxmlformats.org/officeDocument/2006/relationships/hyperlink" Target="https://en.wikipedia.org/wiki/Council_of_Europe" TargetMode="External"/><Relationship Id="rId77" Type="http://schemas.openxmlformats.org/officeDocument/2006/relationships/hyperlink" Target="https://en.wikipedia.org/wiki/Euro" TargetMode="External"/><Relationship Id="rId8" Type="http://schemas.openxmlformats.org/officeDocument/2006/relationships/hyperlink" Target="https://en.wikipedia.org/wiki/Atlantic_Ocean" TargetMode="External"/><Relationship Id="rId51" Type="http://schemas.openxmlformats.org/officeDocument/2006/relationships/hyperlink" Target="https://en.wikipedia.org/wiki/Africa" TargetMode="External"/><Relationship Id="rId72" Type="http://schemas.openxmlformats.org/officeDocument/2006/relationships/hyperlink" Target="https://en.wikipedia.org/wiki/Confederation" TargetMode="External"/><Relationship Id="rId3" Type="http://schemas.openxmlformats.org/officeDocument/2006/relationships/hyperlink" Target="https://en.wikipedia.org/wiki/Northern_Hemisphere" TargetMode="External"/><Relationship Id="rId12" Type="http://schemas.openxmlformats.org/officeDocument/2006/relationships/hyperlink" Target="https://en.wikipedia.org/wiki/Drainage_divide" TargetMode="External"/><Relationship Id="rId17" Type="http://schemas.openxmlformats.org/officeDocument/2006/relationships/hyperlink" Target="https://en.wikipedia.org/wiki/Black_Sea" TargetMode="External"/><Relationship Id="rId25" Type="http://schemas.openxmlformats.org/officeDocument/2006/relationships/hyperlink" Target="https://en.wikipedia.org/wiki/Demographics_of_Europe" TargetMode="External"/><Relationship Id="rId33" Type="http://schemas.openxmlformats.org/officeDocument/2006/relationships/hyperlink" Target="https://en.wikipedia.org/wiki/Ancient_Greece" TargetMode="External"/><Relationship Id="rId38" Type="http://schemas.openxmlformats.org/officeDocument/2006/relationships/hyperlink" Target="https://en.wikipedia.org/wiki/Migration_Period" TargetMode="External"/><Relationship Id="rId46" Type="http://schemas.openxmlformats.org/officeDocument/2006/relationships/hyperlink" Target="https://en.wikipedia.org/wiki/Age_of_Discovery" TargetMode="External"/><Relationship Id="rId59" Type="http://schemas.openxmlformats.org/officeDocument/2006/relationships/hyperlink" Target="https://en.wikipedia.org/wiki/World_war" TargetMode="External"/><Relationship Id="rId67" Type="http://schemas.openxmlformats.org/officeDocument/2006/relationships/hyperlink" Target="https://en.wikipedia.org/wiki/Revolutions_of_1989" TargetMode="External"/><Relationship Id="rId20" Type="http://schemas.openxmlformats.org/officeDocument/2006/relationships/hyperlink" Target="https://en.wikipedia.org/wiki/Continent#Number" TargetMode="External"/><Relationship Id="rId41" Type="http://schemas.openxmlformats.org/officeDocument/2006/relationships/hyperlink" Target="https://en.wikipedia.org/wiki/Renaissance_humanism" TargetMode="External"/><Relationship Id="rId54" Type="http://schemas.openxmlformats.org/officeDocument/2006/relationships/hyperlink" Target="https://en.wikipedia.org/wiki/French_Revolution" TargetMode="External"/><Relationship Id="rId62" Type="http://schemas.openxmlformats.org/officeDocument/2006/relationships/hyperlink" Target="https://en.wikipedia.org/wiki/Europe#cite_note-natgeo_534-14" TargetMode="External"/><Relationship Id="rId70" Type="http://schemas.openxmlformats.org/officeDocument/2006/relationships/hyperlink" Target="https://en.wikipedia.org/wiki/European_integration" TargetMode="External"/><Relationship Id="rId75" Type="http://schemas.openxmlformats.org/officeDocument/2006/relationships/hyperlink" Target="https://en.wikipedia.org/wiki/Enlargement_of_the_European_Un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urope#cite_note-10" TargetMode="External"/><Relationship Id="rId15" Type="http://schemas.openxmlformats.org/officeDocument/2006/relationships/hyperlink" Target="https://en.wikipedia.org/wiki/Caspian_Sea" TargetMode="External"/><Relationship Id="rId23" Type="http://schemas.openxmlformats.org/officeDocument/2006/relationships/hyperlink" Target="https://en.wikipedia.org/wiki/List_of_European_countries_by_area" TargetMode="External"/><Relationship Id="rId28" Type="http://schemas.openxmlformats.org/officeDocument/2006/relationships/hyperlink" Target="https://en.wikipedia.org/wiki/Europe#cite_note-UN_WPP_2019-3" TargetMode="External"/><Relationship Id="rId36" Type="http://schemas.openxmlformats.org/officeDocument/2006/relationships/hyperlink" Target="https://en.wikipedia.org/wiki/Europe#cite_note-13" TargetMode="External"/><Relationship Id="rId49" Type="http://schemas.openxmlformats.org/officeDocument/2006/relationships/hyperlink" Target="https://en.wikipedia.org/wiki/List_of_former_European_colonies" TargetMode="External"/><Relationship Id="rId57" Type="http://schemas.openxmlformats.org/officeDocument/2006/relationships/hyperlink" Target="https://en.wikipedia.org/wiki/Kingdom_of_Great_Britain" TargetMode="External"/><Relationship Id="rId10" Type="http://schemas.openxmlformats.org/officeDocument/2006/relationships/hyperlink" Target="https://en.wikipedia.org/wiki/Asia" TargetMode="External"/><Relationship Id="rId31" Type="http://schemas.openxmlformats.org/officeDocument/2006/relationships/hyperlink" Target="https://en.wikipedia.org/wiki/North_America" TargetMode="External"/><Relationship Id="rId44" Type="http://schemas.openxmlformats.org/officeDocument/2006/relationships/hyperlink" Target="https://en.wikipedia.org/wiki/Renaissance_science" TargetMode="External"/><Relationship Id="rId52" Type="http://schemas.openxmlformats.org/officeDocument/2006/relationships/hyperlink" Target="https://en.wikipedia.org/wiki/Oceania" TargetMode="External"/><Relationship Id="rId60" Type="http://schemas.openxmlformats.org/officeDocument/2006/relationships/hyperlink" Target="https://en.wikipedia.org/wiki/Soviet_Union" TargetMode="External"/><Relationship Id="rId65" Type="http://schemas.openxmlformats.org/officeDocument/2006/relationships/hyperlink" Target="https://en.wikipedia.org/wiki/NATO" TargetMode="External"/><Relationship Id="rId73" Type="http://schemas.openxmlformats.org/officeDocument/2006/relationships/hyperlink" Target="https://en.wikipedia.org/wiki/Federation" TargetMode="External"/><Relationship Id="rId78" Type="http://schemas.openxmlformats.org/officeDocument/2006/relationships/hyperlink" Target="https://en.wikipedia.org/wiki/Schengen_Area" TargetMode="External"/><Relationship Id="rId4" Type="http://schemas.openxmlformats.org/officeDocument/2006/relationships/hyperlink" Target="https://en.wikipedia.org/wiki/Eastern_Hemisphere" TargetMode="External"/><Relationship Id="rId9" Type="http://schemas.openxmlformats.org/officeDocument/2006/relationships/hyperlink" Target="https://en.wikipedia.org/wiki/Mediterranean_Sea" TargetMode="External"/><Relationship Id="rId13" Type="http://schemas.openxmlformats.org/officeDocument/2006/relationships/hyperlink" Target="https://en.wikipedia.org/wiki/Ural_Mountains" TargetMode="External"/><Relationship Id="rId18" Type="http://schemas.openxmlformats.org/officeDocument/2006/relationships/hyperlink" Target="https://en.wikipedia.org/wiki/Turkish_Straits" TargetMode="External"/><Relationship Id="rId39" Type="http://schemas.openxmlformats.org/officeDocument/2006/relationships/hyperlink" Target="https://en.wikipedia.org/wiki/Ancient_history" TargetMode="External"/><Relationship Id="rId34" Type="http://schemas.openxmlformats.org/officeDocument/2006/relationships/hyperlink" Target="https://en.wikipedia.org/wiki/Ancient_Rome" TargetMode="External"/><Relationship Id="rId50" Type="http://schemas.openxmlformats.org/officeDocument/2006/relationships/hyperlink" Target="https://en.wikipedia.org/wiki/Americas" TargetMode="External"/><Relationship Id="rId55" Type="http://schemas.openxmlformats.org/officeDocument/2006/relationships/hyperlink" Target="https://en.wikipedia.org/wiki/Napoleonic_Wars" TargetMode="External"/><Relationship Id="rId76" Type="http://schemas.openxmlformats.org/officeDocument/2006/relationships/hyperlink" Target="https://en.wikipedia.org/wiki/Dissolution_of_the_Soviet_Union" TargetMode="External"/><Relationship Id="rId7" Type="http://schemas.openxmlformats.org/officeDocument/2006/relationships/hyperlink" Target="https://en.wikipedia.org/wiki/Arctic_Ocean" TargetMode="External"/><Relationship Id="rId71" Type="http://schemas.openxmlformats.org/officeDocument/2006/relationships/hyperlink" Target="https://en.wikipedia.org/wiki/European_Union" TargetMode="External"/><Relationship Id="rId2" Type="http://schemas.openxmlformats.org/officeDocument/2006/relationships/hyperlink" Target="https://en.wikipedia.org/wiki/Continent" TargetMode="External"/><Relationship Id="rId29" Type="http://schemas.openxmlformats.org/officeDocument/2006/relationships/hyperlink" Target="https://en.wikipedia.org/wiki/European_clima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hyperlink" Target="https://en.wikipedia.org/wiki/World_population" TargetMode="External"/><Relationship Id="rId21" Type="http://schemas.openxmlformats.org/officeDocument/2006/relationships/hyperlink" Target="https://en.wikipedia.org/wiki/List_of_sovereign_states_and_dependent_territories_in_Europe" TargetMode="External"/><Relationship Id="rId42" Type="http://schemas.openxmlformats.org/officeDocument/2006/relationships/hyperlink" Target="https://en.wikipedia.org/wiki/Renaissance_exploration" TargetMode="External"/><Relationship Id="rId47" Type="http://schemas.openxmlformats.org/officeDocument/2006/relationships/hyperlink" Target="https://en.wikipedia.org/wiki/Portugal" TargetMode="External"/><Relationship Id="rId63" Type="http://schemas.openxmlformats.org/officeDocument/2006/relationships/hyperlink" Target="https://en.wikipedia.org/wiki/Cold_War" TargetMode="External"/><Relationship Id="rId68" Type="http://schemas.openxmlformats.org/officeDocument/2006/relationships/hyperlink" Target="https://en.wikipedia.org/wiki/Berlin_Wall#Fall_of_the_Wall" TargetMode="External"/><Relationship Id="rId16" Type="http://schemas.openxmlformats.org/officeDocument/2006/relationships/hyperlink" Target="https://en.wikipedia.org/wiki/Greater_Caucasus" TargetMode="External"/><Relationship Id="rId11" Type="http://schemas.openxmlformats.org/officeDocument/2006/relationships/hyperlink" Target="https://en.wikipedia.org/wiki/Borders_of_the_continents#Europe_and_Asia" TargetMode="External"/><Relationship Id="rId24" Type="http://schemas.openxmlformats.org/officeDocument/2006/relationships/hyperlink" Target="https://en.wikipedia.org/wiki/European_countries_by_population" TargetMode="External"/><Relationship Id="rId32" Type="http://schemas.openxmlformats.org/officeDocument/2006/relationships/hyperlink" Target="https://en.wikipedia.org/wiki/Western_civilization" TargetMode="External"/><Relationship Id="rId37" Type="http://schemas.openxmlformats.org/officeDocument/2006/relationships/hyperlink" Target="https://en.wikipedia.org/wiki/Fall_of_the_Western_Roman_Empire" TargetMode="External"/><Relationship Id="rId40" Type="http://schemas.openxmlformats.org/officeDocument/2006/relationships/hyperlink" Target="https://en.wikipedia.org/wiki/Middle_Ages" TargetMode="External"/><Relationship Id="rId45" Type="http://schemas.openxmlformats.org/officeDocument/2006/relationships/hyperlink" Target="https://en.wikipedia.org/wiki/Modern_era" TargetMode="External"/><Relationship Id="rId53" Type="http://schemas.openxmlformats.org/officeDocument/2006/relationships/hyperlink" Target="https://en.wikipedia.org/wiki/Age_of_Enlightenment" TargetMode="External"/><Relationship Id="rId58" Type="http://schemas.openxmlformats.org/officeDocument/2006/relationships/hyperlink" Target="https://en.wikipedia.org/wiki/Western_Europe" TargetMode="External"/><Relationship Id="rId66" Type="http://schemas.openxmlformats.org/officeDocument/2006/relationships/hyperlink" Target="https://en.wikipedia.org/wiki/Warsaw_Pact" TargetMode="External"/><Relationship Id="rId74" Type="http://schemas.openxmlformats.org/officeDocument/2006/relationships/hyperlink" Target="https://en.wikipedia.org/wiki/Europe#cite_note-15" TargetMode="External"/><Relationship Id="rId79" Type="http://schemas.openxmlformats.org/officeDocument/2006/relationships/hyperlink" Target="https://en.wikipedia.org/wiki/United_States_of_Europe" TargetMode="External"/><Relationship Id="rId5" Type="http://schemas.openxmlformats.org/officeDocument/2006/relationships/hyperlink" Target="https://en.wikipedia.org/wiki/Eurasia" TargetMode="External"/><Relationship Id="rId61" Type="http://schemas.openxmlformats.org/officeDocument/2006/relationships/hyperlink" Target="https://en.wikipedia.org/wiki/United_States" TargetMode="External"/><Relationship Id="rId19" Type="http://schemas.openxmlformats.org/officeDocument/2006/relationships/hyperlink" Target="https://en.wikipedia.org/wiki/Europe#cite_note-NatlGeoAtlas-11" TargetMode="External"/><Relationship Id="rId14" Type="http://schemas.openxmlformats.org/officeDocument/2006/relationships/hyperlink" Target="https://en.wikipedia.org/wiki/Ural_(river)" TargetMode="External"/><Relationship Id="rId22" Type="http://schemas.openxmlformats.org/officeDocument/2006/relationships/hyperlink" Target="https://en.wikipedia.org/wiki/Russia" TargetMode="External"/><Relationship Id="rId27" Type="http://schemas.openxmlformats.org/officeDocument/2006/relationships/hyperlink" Target="https://en.wikipedia.org/wiki/Europe#cite_note-UN_WPP-2" TargetMode="External"/><Relationship Id="rId30" Type="http://schemas.openxmlformats.org/officeDocument/2006/relationships/hyperlink" Target="https://en.wikipedia.org/wiki/Latitudes" TargetMode="External"/><Relationship Id="rId35" Type="http://schemas.openxmlformats.org/officeDocument/2006/relationships/hyperlink" Target="https://en.wikipedia.org/wiki/Europe#cite_note-12" TargetMode="External"/><Relationship Id="rId43" Type="http://schemas.openxmlformats.org/officeDocument/2006/relationships/hyperlink" Target="https://en.wikipedia.org/wiki/Renaissance_art" TargetMode="External"/><Relationship Id="rId48" Type="http://schemas.openxmlformats.org/officeDocument/2006/relationships/hyperlink" Target="https://en.wikipedia.org/wiki/Spain" TargetMode="External"/><Relationship Id="rId56" Type="http://schemas.openxmlformats.org/officeDocument/2006/relationships/hyperlink" Target="https://en.wikipedia.org/wiki/Industrial_Revolution" TargetMode="External"/><Relationship Id="rId64" Type="http://schemas.openxmlformats.org/officeDocument/2006/relationships/hyperlink" Target="https://en.wikipedia.org/wiki/Iron_Curtain" TargetMode="External"/><Relationship Id="rId69" Type="http://schemas.openxmlformats.org/officeDocument/2006/relationships/hyperlink" Target="https://en.wikipedia.org/wiki/Council_of_Europe" TargetMode="External"/><Relationship Id="rId77" Type="http://schemas.openxmlformats.org/officeDocument/2006/relationships/hyperlink" Target="https://en.wikipedia.org/wiki/Euro" TargetMode="External"/><Relationship Id="rId8" Type="http://schemas.openxmlformats.org/officeDocument/2006/relationships/hyperlink" Target="https://en.wikipedia.org/wiki/Atlantic_Ocean" TargetMode="External"/><Relationship Id="rId51" Type="http://schemas.openxmlformats.org/officeDocument/2006/relationships/hyperlink" Target="https://en.wikipedia.org/wiki/Africa" TargetMode="External"/><Relationship Id="rId72" Type="http://schemas.openxmlformats.org/officeDocument/2006/relationships/hyperlink" Target="https://en.wikipedia.org/wiki/Confederation" TargetMode="External"/><Relationship Id="rId3" Type="http://schemas.openxmlformats.org/officeDocument/2006/relationships/hyperlink" Target="https://en.wikipedia.org/wiki/Northern_Hemisphere" TargetMode="External"/><Relationship Id="rId12" Type="http://schemas.openxmlformats.org/officeDocument/2006/relationships/hyperlink" Target="https://en.wikipedia.org/wiki/Drainage_divide" TargetMode="External"/><Relationship Id="rId17" Type="http://schemas.openxmlformats.org/officeDocument/2006/relationships/hyperlink" Target="https://en.wikipedia.org/wiki/Black_Sea" TargetMode="External"/><Relationship Id="rId25" Type="http://schemas.openxmlformats.org/officeDocument/2006/relationships/hyperlink" Target="https://en.wikipedia.org/wiki/Demographics_of_Europe" TargetMode="External"/><Relationship Id="rId33" Type="http://schemas.openxmlformats.org/officeDocument/2006/relationships/hyperlink" Target="https://en.wikipedia.org/wiki/Ancient_Greece" TargetMode="External"/><Relationship Id="rId38" Type="http://schemas.openxmlformats.org/officeDocument/2006/relationships/hyperlink" Target="https://en.wikipedia.org/wiki/Migration_Period" TargetMode="External"/><Relationship Id="rId46" Type="http://schemas.openxmlformats.org/officeDocument/2006/relationships/hyperlink" Target="https://en.wikipedia.org/wiki/Age_of_Discovery" TargetMode="External"/><Relationship Id="rId59" Type="http://schemas.openxmlformats.org/officeDocument/2006/relationships/hyperlink" Target="https://en.wikipedia.org/wiki/World_war" TargetMode="External"/><Relationship Id="rId67" Type="http://schemas.openxmlformats.org/officeDocument/2006/relationships/hyperlink" Target="https://en.wikipedia.org/wiki/Revolutions_of_1989" TargetMode="External"/><Relationship Id="rId20" Type="http://schemas.openxmlformats.org/officeDocument/2006/relationships/hyperlink" Target="https://en.wikipedia.org/wiki/Continent#Number" TargetMode="External"/><Relationship Id="rId41" Type="http://schemas.openxmlformats.org/officeDocument/2006/relationships/hyperlink" Target="https://en.wikipedia.org/wiki/Renaissance_humanism" TargetMode="External"/><Relationship Id="rId54" Type="http://schemas.openxmlformats.org/officeDocument/2006/relationships/hyperlink" Target="https://en.wikipedia.org/wiki/French_Revolution" TargetMode="External"/><Relationship Id="rId62" Type="http://schemas.openxmlformats.org/officeDocument/2006/relationships/hyperlink" Target="https://en.wikipedia.org/wiki/Europe#cite_note-natgeo_534-14" TargetMode="External"/><Relationship Id="rId70" Type="http://schemas.openxmlformats.org/officeDocument/2006/relationships/hyperlink" Target="https://en.wikipedia.org/wiki/European_integration" TargetMode="External"/><Relationship Id="rId75" Type="http://schemas.openxmlformats.org/officeDocument/2006/relationships/hyperlink" Target="https://en.wikipedia.org/wiki/Enlargement_of_the_European_Un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urope#cite_note-10" TargetMode="External"/><Relationship Id="rId15" Type="http://schemas.openxmlformats.org/officeDocument/2006/relationships/hyperlink" Target="https://en.wikipedia.org/wiki/Caspian_Sea" TargetMode="External"/><Relationship Id="rId23" Type="http://schemas.openxmlformats.org/officeDocument/2006/relationships/hyperlink" Target="https://en.wikipedia.org/wiki/List_of_European_countries_by_area" TargetMode="External"/><Relationship Id="rId28" Type="http://schemas.openxmlformats.org/officeDocument/2006/relationships/hyperlink" Target="https://en.wikipedia.org/wiki/Europe#cite_note-UN_WPP_2019-3" TargetMode="External"/><Relationship Id="rId36" Type="http://schemas.openxmlformats.org/officeDocument/2006/relationships/hyperlink" Target="https://en.wikipedia.org/wiki/Europe#cite_note-13" TargetMode="External"/><Relationship Id="rId49" Type="http://schemas.openxmlformats.org/officeDocument/2006/relationships/hyperlink" Target="https://en.wikipedia.org/wiki/List_of_former_European_colonies" TargetMode="External"/><Relationship Id="rId57" Type="http://schemas.openxmlformats.org/officeDocument/2006/relationships/hyperlink" Target="https://en.wikipedia.org/wiki/Kingdom_of_Great_Britain" TargetMode="External"/><Relationship Id="rId10" Type="http://schemas.openxmlformats.org/officeDocument/2006/relationships/hyperlink" Target="https://en.wikipedia.org/wiki/Asia" TargetMode="External"/><Relationship Id="rId31" Type="http://schemas.openxmlformats.org/officeDocument/2006/relationships/hyperlink" Target="https://en.wikipedia.org/wiki/North_America" TargetMode="External"/><Relationship Id="rId44" Type="http://schemas.openxmlformats.org/officeDocument/2006/relationships/hyperlink" Target="https://en.wikipedia.org/wiki/Renaissance_science" TargetMode="External"/><Relationship Id="rId52" Type="http://schemas.openxmlformats.org/officeDocument/2006/relationships/hyperlink" Target="https://en.wikipedia.org/wiki/Oceania" TargetMode="External"/><Relationship Id="rId60" Type="http://schemas.openxmlformats.org/officeDocument/2006/relationships/hyperlink" Target="https://en.wikipedia.org/wiki/Soviet_Union" TargetMode="External"/><Relationship Id="rId65" Type="http://schemas.openxmlformats.org/officeDocument/2006/relationships/hyperlink" Target="https://en.wikipedia.org/wiki/NATO" TargetMode="External"/><Relationship Id="rId73" Type="http://schemas.openxmlformats.org/officeDocument/2006/relationships/hyperlink" Target="https://en.wikipedia.org/wiki/Federation" TargetMode="External"/><Relationship Id="rId78" Type="http://schemas.openxmlformats.org/officeDocument/2006/relationships/hyperlink" Target="https://en.wikipedia.org/wiki/Schengen_Area" TargetMode="External"/><Relationship Id="rId4" Type="http://schemas.openxmlformats.org/officeDocument/2006/relationships/hyperlink" Target="https://en.wikipedia.org/wiki/Eastern_Hemisphere" TargetMode="External"/><Relationship Id="rId9" Type="http://schemas.openxmlformats.org/officeDocument/2006/relationships/hyperlink" Target="https://en.wikipedia.org/wiki/Mediterranean_Sea" TargetMode="External"/><Relationship Id="rId13" Type="http://schemas.openxmlformats.org/officeDocument/2006/relationships/hyperlink" Target="https://en.wikipedia.org/wiki/Ural_Mountains" TargetMode="External"/><Relationship Id="rId18" Type="http://schemas.openxmlformats.org/officeDocument/2006/relationships/hyperlink" Target="https://en.wikipedia.org/wiki/Turkish_Straits" TargetMode="External"/><Relationship Id="rId39" Type="http://schemas.openxmlformats.org/officeDocument/2006/relationships/hyperlink" Target="https://en.wikipedia.org/wiki/Ancient_history" TargetMode="External"/><Relationship Id="rId34" Type="http://schemas.openxmlformats.org/officeDocument/2006/relationships/hyperlink" Target="https://en.wikipedia.org/wiki/Ancient_Rome" TargetMode="External"/><Relationship Id="rId50" Type="http://schemas.openxmlformats.org/officeDocument/2006/relationships/hyperlink" Target="https://en.wikipedia.org/wiki/Americas" TargetMode="External"/><Relationship Id="rId55" Type="http://schemas.openxmlformats.org/officeDocument/2006/relationships/hyperlink" Target="https://en.wikipedia.org/wiki/Napoleonic_Wars" TargetMode="External"/><Relationship Id="rId76" Type="http://schemas.openxmlformats.org/officeDocument/2006/relationships/hyperlink" Target="https://en.wikipedia.org/wiki/Dissolution_of_the_Soviet_Union" TargetMode="External"/><Relationship Id="rId7" Type="http://schemas.openxmlformats.org/officeDocument/2006/relationships/hyperlink" Target="https://en.wikipedia.org/wiki/Arctic_Ocean" TargetMode="External"/><Relationship Id="rId71" Type="http://schemas.openxmlformats.org/officeDocument/2006/relationships/hyperlink" Target="https://en.wikipedia.org/wiki/European_Union" TargetMode="External"/><Relationship Id="rId2" Type="http://schemas.openxmlformats.org/officeDocument/2006/relationships/hyperlink" Target="https://en.wikipedia.org/wiki/Continent" TargetMode="External"/><Relationship Id="rId29" Type="http://schemas.openxmlformats.org/officeDocument/2006/relationships/hyperlink" Target="https://en.wikipedia.org/wiki/European_climat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E40CEB-9A3F-4A4C-B5A8-776846BD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00" y="230819"/>
            <a:ext cx="8904303" cy="65073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202122"/>
                </a:solidFill>
                <a:latin typeface="Arial" panose="020B0604020202020204" pitchFamily="34" charset="0"/>
              </a:rPr>
              <a:t>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" tooltip="Continent"/>
              </a:rPr>
              <a:t>continent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located entirely in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" tooltip="Northern Hemisphere"/>
              </a:rPr>
              <a:t>Northern Hemisphere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mostly in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" tooltip="Eastern Hemisphere"/>
              </a:rPr>
              <a:t>Eastern Hemisphere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 It comprises the westernmost peninsulas of the continental landmass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" tooltip="Eurasia"/>
              </a:rPr>
              <a:t>Eurasia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6"/>
              </a:rPr>
              <a:t>[10]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is bordered by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" tooltip="Arctic Ocean"/>
              </a:rPr>
              <a:t>Arctic Ocean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north,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8" tooltip="Atlantic Ocean"/>
              </a:rPr>
              <a:t>Atlantic Ocean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west,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9" tooltip="Mediterranean Sea"/>
              </a:rPr>
              <a:t>Mediterranean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south, 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0" tooltip="Asia"/>
              </a:rPr>
              <a:t>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east. Europe is commonly considered to be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1" tooltip="Borders of the continents"/>
              </a:rPr>
              <a:t>separated from 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by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2" tooltip="Drainage divide"/>
              </a:rPr>
              <a:t>watershed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3" tooltip="Ural Mountains"/>
              </a:rPr>
              <a:t>Ural Mountains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4" tooltip="Ural (river)"/>
              </a:rPr>
              <a:t>Ural River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5" tooltip="Caspian Sea"/>
              </a:rPr>
              <a:t>Caspian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6" tooltip="Greater Caucasus"/>
              </a:rPr>
              <a:t>Greater Caucasus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7" tooltip="Black Sea"/>
              </a:rPr>
              <a:t>Black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and the waterways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8" tooltip="Turkish Straits"/>
              </a:rPr>
              <a:t>Turkish Straits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[11]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Although much of this border is over land, Europe is generally accorded the status of a full continent because of its great physical size and the weight of history and tradition.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Europe covers about 10,180,000 km</a:t>
            </a:r>
            <a:r>
              <a:rPr lang="en-US" sz="1400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(3,930,000 sq mi), or 2% of the Earth's surface (6.8% of land area), making it the second smallest continent (using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0" tooltip="Continent"/>
              </a:rPr>
              <a:t>seven-continent model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). Politically, Europe is divided into about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1" tooltip="List of sovereign states and dependent territories in Europe"/>
              </a:rPr>
              <a:t>fifty sovereign states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of which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2" tooltip="Russia"/>
              </a:rPr>
              <a:t>Russia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3" tooltip="List of European countries by area"/>
              </a:rPr>
              <a:t>largest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4" tooltip="European countries by population"/>
              </a:rPr>
              <a:t>most populous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spanning 39% of the continent and comprising 15% of its population. Europe had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5" tooltip="Demographics of Europe"/>
              </a:rPr>
              <a:t>total population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of about 741 million (about 11%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6" tooltip="World population"/>
              </a:rPr>
              <a:t>world population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) as of 2018.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[2]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[3]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9" tooltip="European climate"/>
              </a:rPr>
              <a:t>European climate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largely affected by warm Atlantic currents that temper winters and summers on much of the continent, even at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0" tooltip="Latitudes"/>
              </a:rPr>
              <a:t>latitudes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along which the climate in Asia 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1" tooltip="North America"/>
              </a:rPr>
              <a:t>North America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severe. Further from the sea, seasonal differences are more noticeable than close to the coast.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European culture is the root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2" tooltip="Western civilization"/>
              </a:rPr>
              <a:t>Western civilization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which traces its lineage back to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3" tooltip="Ancient Greece"/>
              </a:rPr>
              <a:t>ancient Greece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4" tooltip="Ancient Rome"/>
              </a:rPr>
              <a:t>ancient Rome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35"/>
              </a:rPr>
              <a:t>[12]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36"/>
              </a:rPr>
              <a:t>[13]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7" tooltip="Fall of the Western Roman Empire"/>
              </a:rPr>
              <a:t>fall of the Western Roman Empire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476 AD and the subsequent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8" tooltip="Migration Period"/>
              </a:rPr>
              <a:t>Migration Period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marked the end of Europe's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9" tooltip="Ancient history"/>
              </a:rPr>
              <a:t>ancient history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 beginning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0" tooltip="Middle Ages"/>
              </a:rPr>
              <a:t>Middle Ages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1" tooltip="Renaissance humanism"/>
              </a:rPr>
              <a:t>Renaissance humanism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2" tooltip="Renaissance exploration"/>
              </a:rPr>
              <a:t>exploration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3" tooltip="Renaissance art"/>
              </a:rPr>
              <a:t>art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4" tooltip="Renaissance science"/>
              </a:rPr>
              <a:t>science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led to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5" tooltip="Modern era"/>
              </a:rPr>
              <a:t>modern era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 Since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6" tooltip="Age of Discovery"/>
              </a:rPr>
              <a:t>Age of Discovery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started by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7" tooltip="Portugal"/>
              </a:rPr>
              <a:t>Portugal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8" tooltip="Spain"/>
              </a:rPr>
              <a:t>Spain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Europe played a predominant role in global affairs. Between the 16th and 20th centuries,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9" tooltip="List of former European colonies"/>
              </a:rPr>
              <a:t>European powers colonized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at various times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0" tooltip="Americas"/>
              </a:rPr>
              <a:t>Americas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almost all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1" tooltip="Africa"/>
              </a:rPr>
              <a:t>Africa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2" tooltip="Oceania"/>
              </a:rPr>
              <a:t>Oceania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and the majority of </a:t>
            </a:r>
            <a:r>
              <a:rPr lang="en-US" sz="1400" dirty="0" err="1">
                <a:solidFill>
                  <a:srgbClr val="0645AD"/>
                </a:solidFill>
                <a:latin typeface="Arial" panose="020B0604020202020204" pitchFamily="34" charset="0"/>
                <a:hlinkClick r:id="rId10" tooltip="Asia"/>
              </a:rPr>
              <a:t>Asia</a:t>
            </a:r>
            <a:r>
              <a:rPr lang="en-US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.The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3" tooltip="Age of Enlightenment"/>
              </a:rPr>
              <a:t>Age of Enlightenment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 subsequent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4" tooltip="French Revolution"/>
              </a:rPr>
              <a:t>French Revolution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5" tooltip="Napoleonic Wars"/>
              </a:rPr>
              <a:t>Napoleonic Wars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shaped the continent culturally, politically and economically from the end of the 17th century until the first half of the 19th century.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6" tooltip="Industrial Revolution"/>
              </a:rPr>
              <a:t>Industrial Revolution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which began in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7" tooltip="Kingdom of Great Britain"/>
              </a:rPr>
              <a:t>Great Britain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at the end of the 18th century, gave rise to radical economic, cultural and social change in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8" tooltip="Western Europe"/>
              </a:rPr>
              <a:t>Western 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eventually the wider world. Both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9" tooltip="World war"/>
              </a:rPr>
              <a:t>world wars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took place for the most part in Europe, contributing to a decline in Western European dominance in world affairs by the mid-20th century as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0" tooltip="Soviet Union"/>
              </a:rPr>
              <a:t>Soviet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1" tooltip="United States"/>
              </a:rPr>
              <a:t>United States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took prominence.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62"/>
              </a:rPr>
              <a:t>[14]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During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3" tooltip="Cold War"/>
              </a:rPr>
              <a:t>Cold War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Europe was divided along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4" tooltip="Iron Curtain"/>
              </a:rPr>
              <a:t>Iron Curtain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between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5" tooltip="NATO"/>
              </a:rPr>
              <a:t>NATO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the West 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6" tooltip="Warsaw Pact"/>
              </a:rPr>
              <a:t>Warsaw Pact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the East, until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7" tooltip="Revolutions of 1989"/>
              </a:rPr>
              <a:t>revolutions of 1989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8" tooltip="Berlin Wall"/>
              </a:rPr>
              <a:t>fall of the Berlin Wall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In 1949,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9" tooltip="Council of Europe"/>
              </a:rPr>
              <a:t>Council of 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was founded with the idea of unifying Europe to achieve common goals and prevent future wars. Further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0" tooltip="European integration"/>
              </a:rPr>
              <a:t>European integration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by some states led to the formation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1" tooltip="European Union"/>
              </a:rPr>
              <a:t>European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(EU), a separate political entity that lies between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2" tooltip="Confederation"/>
              </a:rPr>
              <a:t>confederation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3" tooltip="Federation"/>
              </a:rPr>
              <a:t>federation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74"/>
              </a:rPr>
              <a:t>[15]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 EU originated in Western Europe but has been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5" tooltip="Enlargement of the European Union"/>
              </a:rPr>
              <a:t>expanding eastward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since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6" tooltip="Dissolution of the Soviet Union"/>
              </a:rPr>
              <a:t>fall of the Soviet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1991. The currency of most countries of the European Union,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7" tooltip="Euro"/>
              </a:rPr>
              <a:t>euro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is the most commonly used among Europeans; and the EU's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8" tooltip="Schengen Area"/>
              </a:rPr>
              <a:t>Schengen Area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abolishes border and immigration controls between most of its member states and some non-members states. There exists a political movement favoring the evolution of the European Union into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9" tooltip="United States of Europe"/>
              </a:rPr>
              <a:t>single federation encompassing much of the continent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78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4DD4C7-6572-C9AB-2CC3-4A579076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Self-attention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8D5243-31C9-D411-5364-B7602F71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61" y="1339532"/>
            <a:ext cx="4441410" cy="381505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EC34AF2-A702-3B0B-10AF-C5B3F0339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90" y="5154590"/>
            <a:ext cx="6392456" cy="121793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CE010767-74A2-C33C-4CA0-334988E1F045}"/>
              </a:ext>
            </a:extLst>
          </p:cNvPr>
          <p:cNvSpPr/>
          <p:nvPr/>
        </p:nvSpPr>
        <p:spPr bwMode="auto">
          <a:xfrm>
            <a:off x="2823882" y="1250578"/>
            <a:ext cx="2097742" cy="115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BBB142F-5481-A5F3-E517-D782C0B65A9F}"/>
              </a:ext>
            </a:extLst>
          </p:cNvPr>
          <p:cNvSpPr txBox="1"/>
          <p:nvPr/>
        </p:nvSpPr>
        <p:spPr>
          <a:xfrm>
            <a:off x="6071347" y="6619473"/>
            <a:ext cx="3247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Forrás: http://jalammar.github.io/illustrated-bert/</a:t>
            </a:r>
          </a:p>
        </p:txBody>
      </p:sp>
    </p:spTree>
    <p:extLst>
      <p:ext uri="{BB962C8B-B14F-4D97-AF65-F5344CB8AC3E}">
        <p14:creationId xmlns:p14="http://schemas.microsoft.com/office/powerpoint/2010/main" val="4796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693785-64BA-E452-1D6F-AF655F81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Medium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2018Q4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F8BCBE-BEEF-EE63-E4E5-821A261D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824"/>
            <a:ext cx="9144000" cy="2456351"/>
          </a:xfrm>
          <a:prstGeom prst="rect">
            <a:avLst/>
          </a:prstGeom>
        </p:spPr>
      </p:pic>
      <p:pic>
        <p:nvPicPr>
          <p:cNvPr id="6" name="Picture 2" descr="Image result for elmo">
            <a:extLst>
              <a:ext uri="{FF2B5EF4-FFF2-40B4-BE49-F238E27FC236}">
                <a16:creationId xmlns:a16="http://schemas.microsoft.com/office/drawing/2014/main" id="{3342E743-141E-0A05-32C8-F1B9209A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96" y="4531657"/>
            <a:ext cx="1673886" cy="21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ert">
            <a:extLst>
              <a:ext uri="{FF2B5EF4-FFF2-40B4-BE49-F238E27FC236}">
                <a16:creationId xmlns:a16="http://schemas.microsoft.com/office/drawing/2014/main" id="{7E7398ED-AB9A-3D7A-7142-AD1EBE72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" y="4651131"/>
            <a:ext cx="1415303" cy="18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AAC9EEA-A6E2-2119-D9D6-5388F2E8161D}"/>
              </a:ext>
            </a:extLst>
          </p:cNvPr>
          <p:cNvSpPr txBox="1"/>
          <p:nvPr/>
        </p:nvSpPr>
        <p:spPr>
          <a:xfrm>
            <a:off x="299827" y="1711502"/>
            <a:ext cx="4527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Bidirectional</a:t>
            </a:r>
            <a:r>
              <a:rPr lang="hu-HU" dirty="0"/>
              <a:t> </a:t>
            </a:r>
            <a:r>
              <a:rPr lang="hu-HU" dirty="0" err="1"/>
              <a:t>Encoder</a:t>
            </a:r>
            <a:r>
              <a:rPr lang="hu-HU" dirty="0"/>
              <a:t> </a:t>
            </a:r>
            <a:r>
              <a:rPr lang="hu-HU" dirty="0" err="1"/>
              <a:t>Representations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Transformers (BERT)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648E21B-A31C-A1AF-817E-F79F1DDE740A}"/>
              </a:ext>
            </a:extLst>
          </p:cNvPr>
          <p:cNvSpPr txBox="1"/>
          <p:nvPr/>
        </p:nvSpPr>
        <p:spPr>
          <a:xfrm>
            <a:off x="3882974" y="6566669"/>
            <a:ext cx="3247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Forrás: </a:t>
            </a:r>
            <a:r>
              <a:rPr lang="hu-HU" sz="1100" dirty="0" err="1"/>
              <a:t>Devlin</a:t>
            </a:r>
            <a:r>
              <a:rPr lang="hu-HU" sz="1100" dirty="0"/>
              <a:t> </a:t>
            </a:r>
            <a:r>
              <a:rPr lang="hu-HU" sz="1100" dirty="0" err="1"/>
              <a:t>et</a:t>
            </a:r>
            <a:r>
              <a:rPr lang="hu-HU" sz="1100" dirty="0"/>
              <a:t> </a:t>
            </a:r>
            <a:r>
              <a:rPr lang="hu-HU" sz="1100" dirty="0" err="1"/>
              <a:t>al</a:t>
            </a:r>
            <a:r>
              <a:rPr lang="hu-HU" sz="1100" dirty="0"/>
              <a:t>. (2018)</a:t>
            </a:r>
          </a:p>
        </p:txBody>
      </p:sp>
    </p:spTree>
    <p:extLst>
      <p:ext uri="{BB962C8B-B14F-4D97-AF65-F5344CB8AC3E}">
        <p14:creationId xmlns:p14="http://schemas.microsoft.com/office/powerpoint/2010/main" val="387694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1F51BB-A389-010F-96EC-8CDC1FB6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Pretraining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masking</a:t>
            </a:r>
            <a:endParaRPr lang="hu-HU" dirty="0"/>
          </a:p>
        </p:txBody>
      </p:sp>
      <p:pic>
        <p:nvPicPr>
          <p:cNvPr id="2050" name="Picture 2" descr="MLM — Sentence-Transformers documentation">
            <a:extLst>
              <a:ext uri="{FF2B5EF4-FFF2-40B4-BE49-F238E27FC236}">
                <a16:creationId xmlns:a16="http://schemas.microsoft.com/office/drawing/2014/main" id="{9CEAE1D4-06F3-09C1-A45C-740ADEF2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4" y="1600200"/>
            <a:ext cx="75533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8240" y="297702"/>
            <a:ext cx="7427520" cy="1142640"/>
          </a:xfrm>
        </p:spPr>
        <p:txBody>
          <a:bodyPr/>
          <a:lstStyle/>
          <a:p>
            <a:r>
              <a:rPr lang="hu-HU" dirty="0" err="1"/>
              <a:t>Pretraining</a:t>
            </a:r>
            <a:r>
              <a:rPr lang="hu-HU" dirty="0"/>
              <a:t> -&gt; </a:t>
            </a:r>
            <a:r>
              <a:rPr lang="hu-HU" dirty="0" err="1"/>
              <a:t>Foundation</a:t>
            </a:r>
            <a:r>
              <a:rPr lang="hu-HU" dirty="0"/>
              <a:t> </a:t>
            </a:r>
            <a:r>
              <a:rPr lang="hu-HU" dirty="0" err="1"/>
              <a:t>model</a:t>
            </a:r>
            <a:endParaRPr lang="hu-HU" dirty="0"/>
          </a:p>
        </p:txBody>
      </p:sp>
      <p:pic>
        <p:nvPicPr>
          <p:cNvPr id="1026" name="Picture 2" descr="https://substackcdn.com/image/fetch/w_1456,c_limit,f_auto,q_auto:good,fl_progressive:steep/https%3A%2F%2Fbucketeer-e05bbc84-baa3-437e-9518-adb32be77984.s3.amazonaws.com%2Fpublic%2Fimages%2F89687ad1-ab5d-4c72-840c-343d7fa26ab2_1854x1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0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E7BE89-21A2-03C9-B036-77EB6DB7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Sentence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in </a:t>
            </a:r>
            <a:r>
              <a:rPr lang="hu-HU" dirty="0" err="1"/>
              <a:t>transformers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5BD0615-5185-51A0-B108-A7AB848B0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82"/>
          <a:stretch/>
        </p:blipFill>
        <p:spPr>
          <a:xfrm>
            <a:off x="0" y="3518657"/>
            <a:ext cx="9144000" cy="205592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A1B2F59-1518-1A70-6AA8-92F1B7EF728A}"/>
              </a:ext>
            </a:extLst>
          </p:cNvPr>
          <p:cNvSpPr txBox="1"/>
          <p:nvPr/>
        </p:nvSpPr>
        <p:spPr>
          <a:xfrm>
            <a:off x="3882974" y="6566669"/>
            <a:ext cx="3247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Forrás: </a:t>
            </a:r>
            <a:r>
              <a:rPr lang="hu-HU" sz="1100" dirty="0" err="1"/>
              <a:t>Devlin</a:t>
            </a:r>
            <a:r>
              <a:rPr lang="hu-HU" sz="1100" dirty="0"/>
              <a:t> </a:t>
            </a:r>
            <a:r>
              <a:rPr lang="hu-HU" sz="1100" dirty="0" err="1"/>
              <a:t>et</a:t>
            </a:r>
            <a:r>
              <a:rPr lang="hu-HU" sz="1100" dirty="0"/>
              <a:t> </a:t>
            </a:r>
            <a:r>
              <a:rPr lang="hu-HU" sz="1100" dirty="0" err="1"/>
              <a:t>al</a:t>
            </a:r>
            <a:r>
              <a:rPr lang="hu-HU" sz="1100" dirty="0"/>
              <a:t>. (2018)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B1A7A03-A81A-C6DB-9966-8C1760F70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59"/>
          <a:stretch/>
        </p:blipFill>
        <p:spPr>
          <a:xfrm>
            <a:off x="0" y="4902228"/>
            <a:ext cx="9144000" cy="9443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6D70217-CF90-D07B-090D-5FB7D5AF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831"/>
          <a:stretch/>
        </p:blipFill>
        <p:spPr>
          <a:xfrm>
            <a:off x="3284112" y="1083783"/>
            <a:ext cx="2575775" cy="24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754BD-2E75-909C-A785-F98309E4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Text </a:t>
            </a:r>
            <a:r>
              <a:rPr lang="hu-HU" dirty="0" err="1"/>
              <a:t>generation</a:t>
            </a:r>
            <a:endParaRPr lang="hu-HU" dirty="0"/>
          </a:p>
        </p:txBody>
      </p:sp>
      <p:pic>
        <p:nvPicPr>
          <p:cNvPr id="4" name="Picture 2" descr="Text Generation using LSTM">
            <a:extLst>
              <a:ext uri="{FF2B5EF4-FFF2-40B4-BE49-F238E27FC236}">
                <a16:creationId xmlns:a16="http://schemas.microsoft.com/office/drawing/2014/main" id="{D85CA798-EF0F-9949-46B5-D9C7F2A0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965"/>
            <a:ext cx="9144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5146730-DDE1-EEF0-1F2C-5EFA84B54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" r="47818"/>
          <a:stretch/>
        </p:blipFill>
        <p:spPr>
          <a:xfrm>
            <a:off x="244698" y="1929784"/>
            <a:ext cx="8442102" cy="465357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029E664-486B-A8B0-30D9-58407CEB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5" y="274638"/>
            <a:ext cx="8171645" cy="1143000"/>
          </a:xfrm>
        </p:spPr>
        <p:txBody>
          <a:bodyPr>
            <a:normAutofit/>
          </a:bodyPr>
          <a:lstStyle/>
          <a:p>
            <a:r>
              <a:rPr lang="hu-HU" sz="4000" dirty="0" err="1"/>
              <a:t>Large</a:t>
            </a:r>
            <a:r>
              <a:rPr lang="hu-HU" sz="4000" dirty="0"/>
              <a:t> </a:t>
            </a:r>
            <a:r>
              <a:rPr lang="hu-HU" sz="4000" dirty="0" err="1"/>
              <a:t>Language</a:t>
            </a:r>
            <a:r>
              <a:rPr lang="hu-HU" sz="4000" dirty="0"/>
              <a:t> </a:t>
            </a:r>
            <a:r>
              <a:rPr lang="hu-HU" sz="4000" dirty="0" err="1"/>
              <a:t>Models</a:t>
            </a:r>
            <a:r>
              <a:rPr lang="hu-HU" sz="4000" dirty="0"/>
              <a:t>, </a:t>
            </a:r>
            <a:r>
              <a:rPr lang="hu-HU" sz="4000" dirty="0" err="1"/>
              <a:t>LLMs</a:t>
            </a:r>
            <a:endParaRPr lang="hu-HU" sz="4000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0B3D0CD-0738-4E81-C8D3-1FA18C062B09}"/>
              </a:ext>
            </a:extLst>
          </p:cNvPr>
          <p:cNvSpPr/>
          <p:nvPr/>
        </p:nvSpPr>
        <p:spPr bwMode="auto">
          <a:xfrm>
            <a:off x="2485623" y="2588653"/>
            <a:ext cx="1043188" cy="4185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A03325D-FEE9-6E71-A283-74E4EABEEBBD}"/>
              </a:ext>
            </a:extLst>
          </p:cNvPr>
          <p:cNvSpPr txBox="1"/>
          <p:nvPr/>
        </p:nvSpPr>
        <p:spPr>
          <a:xfrm>
            <a:off x="1790164" y="1637396"/>
            <a:ext cx="616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NLU					                   NLG</a:t>
            </a:r>
          </a:p>
        </p:txBody>
      </p:sp>
    </p:spTree>
    <p:extLst>
      <p:ext uri="{BB962C8B-B14F-4D97-AF65-F5344CB8AC3E}">
        <p14:creationId xmlns:p14="http://schemas.microsoft.com/office/powerpoint/2010/main" val="10136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82386654-628F-4111-B653-00D627B6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36" y="1023870"/>
            <a:ext cx="8609527" cy="49261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(NLP)</a:t>
            </a:r>
            <a:r>
              <a:rPr lang="hu-HU" b="0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b="1" dirty="0"/>
              <a:t>NL </a:t>
            </a:r>
            <a:r>
              <a:rPr lang="hu-HU" sz="2400" b="1" dirty="0" err="1"/>
              <a:t>Understanding</a:t>
            </a:r>
            <a:r>
              <a:rPr lang="hu-HU" sz="2400" b="1" dirty="0"/>
              <a:t> (NLU)</a:t>
            </a:r>
          </a:p>
          <a:p>
            <a:pPr marL="0" indent="0">
              <a:buNone/>
            </a:pPr>
            <a:r>
              <a:rPr lang="hu-HU" sz="2400" dirty="0"/>
              <a:t>T</a:t>
            </a:r>
            <a:r>
              <a:rPr lang="hu-HU" sz="2400" b="0" dirty="0"/>
              <a:t>ext is input</a:t>
            </a:r>
          </a:p>
          <a:p>
            <a:r>
              <a:rPr lang="hu-HU" sz="2400" b="0" dirty="0" err="1"/>
              <a:t>Document</a:t>
            </a:r>
            <a:r>
              <a:rPr lang="hu-HU" sz="2400" b="0" dirty="0"/>
              <a:t> </a:t>
            </a:r>
            <a:r>
              <a:rPr lang="hu-HU" sz="2400" b="0" dirty="0" err="1"/>
              <a:t>classification</a:t>
            </a:r>
            <a:r>
              <a:rPr lang="hu-HU" sz="2400" b="0" dirty="0"/>
              <a:t> </a:t>
            </a:r>
          </a:p>
          <a:p>
            <a:r>
              <a:rPr lang="hu-HU" sz="2400" b="0" dirty="0" err="1"/>
              <a:t>Named</a:t>
            </a:r>
            <a:r>
              <a:rPr lang="hu-HU" sz="2400" b="0" dirty="0"/>
              <a:t> </a:t>
            </a:r>
            <a:r>
              <a:rPr lang="hu-HU" sz="2400" b="0" dirty="0" err="1"/>
              <a:t>Entity</a:t>
            </a:r>
            <a:r>
              <a:rPr lang="hu-HU" sz="2400" b="0" dirty="0"/>
              <a:t> </a:t>
            </a:r>
            <a:r>
              <a:rPr lang="hu-HU" sz="2400" b="0" dirty="0" err="1"/>
              <a:t>Recognition</a:t>
            </a:r>
            <a:endParaRPr lang="hu-HU" sz="2400" b="0" dirty="0"/>
          </a:p>
          <a:p>
            <a:r>
              <a:rPr lang="hu-HU" sz="2400" b="0" dirty="0" err="1"/>
              <a:t>Information</a:t>
            </a:r>
            <a:r>
              <a:rPr lang="hu-HU" sz="2400" b="0" dirty="0"/>
              <a:t> </a:t>
            </a:r>
            <a:r>
              <a:rPr lang="hu-HU" sz="2400" b="0" dirty="0" err="1"/>
              <a:t>extraction</a:t>
            </a:r>
            <a:endParaRPr lang="hu-HU" sz="2400" b="0" dirty="0"/>
          </a:p>
          <a:p>
            <a:r>
              <a:rPr lang="hu-HU" sz="2400" b="0" dirty="0"/>
              <a:t>…</a:t>
            </a:r>
            <a:endParaRPr lang="hu-HU" b="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2291F65-B066-D870-EE3D-2F49E7B05E44}"/>
              </a:ext>
            </a:extLst>
          </p:cNvPr>
          <p:cNvSpPr txBox="1"/>
          <p:nvPr/>
        </p:nvSpPr>
        <p:spPr>
          <a:xfrm>
            <a:off x="5325412" y="3155325"/>
            <a:ext cx="3612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NL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(NLG)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2400" dirty="0">
                <a:solidFill>
                  <a:srgbClr val="333333"/>
                </a:solidFill>
              </a:rPr>
              <a:t>Text is output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Chatbot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333333"/>
                </a:solidFill>
              </a:rPr>
              <a:t>Machine</a:t>
            </a:r>
            <a:r>
              <a:rPr lang="hu-HU" sz="2400" dirty="0">
                <a:solidFill>
                  <a:srgbClr val="333333"/>
                </a:solidFill>
              </a:rPr>
              <a:t> </a:t>
            </a:r>
            <a:r>
              <a:rPr lang="hu-HU" sz="2400" dirty="0" err="1">
                <a:solidFill>
                  <a:srgbClr val="333333"/>
                </a:solidFill>
              </a:rPr>
              <a:t>Translation</a:t>
            </a:r>
            <a:endParaRPr lang="hu-HU" sz="2400" dirty="0">
              <a:solidFill>
                <a:srgbClr val="333333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Image </a:t>
            </a:r>
            <a:r>
              <a:rPr lang="hu-HU" sz="2400" dirty="0" err="1">
                <a:solidFill>
                  <a:srgbClr val="333333"/>
                </a:solidFill>
              </a:rPr>
              <a:t>captioning</a:t>
            </a:r>
            <a:endParaRPr lang="hu-HU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…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88686072-4978-DF5C-0434-ED64379A9C9D}"/>
              </a:ext>
            </a:extLst>
          </p:cNvPr>
          <p:cNvCxnSpPr/>
          <p:nvPr/>
        </p:nvCxnSpPr>
        <p:spPr bwMode="auto">
          <a:xfrm flipH="1">
            <a:off x="2279561" y="1539025"/>
            <a:ext cx="2292439" cy="161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81C7B76-ACFB-CD63-7177-4AB550B1C5B6}"/>
              </a:ext>
            </a:extLst>
          </p:cNvPr>
          <p:cNvCxnSpPr/>
          <p:nvPr/>
        </p:nvCxnSpPr>
        <p:spPr bwMode="auto">
          <a:xfrm>
            <a:off x="5009882" y="1539025"/>
            <a:ext cx="1835239" cy="161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17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E1799F-9E5F-BFA8-1D1D-A14EFA0C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LLM-</a:t>
            </a:r>
            <a:r>
              <a:rPr lang="hu-HU" dirty="0" err="1"/>
              <a:t>based</a:t>
            </a:r>
            <a:r>
              <a:rPr lang="hu-HU" dirty="0"/>
              <a:t> text </a:t>
            </a:r>
            <a:r>
              <a:rPr lang="hu-HU" dirty="0" err="1"/>
              <a:t>generation</a:t>
            </a: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196074-413F-4E6A-426E-AF09D5B9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04" y="1675255"/>
            <a:ext cx="7191867" cy="33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82386654-628F-4111-B653-00D627B6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36" y="1023870"/>
            <a:ext cx="8609527" cy="49261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Processing</a:t>
            </a:r>
            <a:r>
              <a:rPr lang="hu-HU" dirty="0"/>
              <a:t> (NLP)</a:t>
            </a:r>
            <a:r>
              <a:rPr lang="hu-HU" b="0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b="1" dirty="0"/>
              <a:t>NL </a:t>
            </a:r>
            <a:r>
              <a:rPr lang="hu-HU" sz="2400" b="1" dirty="0" err="1"/>
              <a:t>Understanding</a:t>
            </a:r>
            <a:r>
              <a:rPr lang="hu-HU" sz="2400" b="1" dirty="0"/>
              <a:t> (NLU)</a:t>
            </a:r>
          </a:p>
          <a:p>
            <a:pPr marL="0" indent="0">
              <a:buNone/>
            </a:pPr>
            <a:r>
              <a:rPr lang="hu-HU" sz="2400" dirty="0"/>
              <a:t>T</a:t>
            </a:r>
            <a:r>
              <a:rPr lang="hu-HU" sz="2400" b="0" dirty="0"/>
              <a:t>ext is input</a:t>
            </a:r>
          </a:p>
          <a:p>
            <a:r>
              <a:rPr lang="hu-HU" sz="2400" b="0" dirty="0" err="1"/>
              <a:t>Document</a:t>
            </a:r>
            <a:r>
              <a:rPr lang="hu-HU" sz="2400" b="0" dirty="0"/>
              <a:t> </a:t>
            </a:r>
            <a:r>
              <a:rPr lang="hu-HU" sz="2400" b="0" dirty="0" err="1"/>
              <a:t>classification</a:t>
            </a:r>
            <a:r>
              <a:rPr lang="hu-HU" sz="2400" b="0" dirty="0"/>
              <a:t> </a:t>
            </a:r>
          </a:p>
          <a:p>
            <a:r>
              <a:rPr lang="hu-HU" sz="2400" b="0" dirty="0" err="1"/>
              <a:t>Named</a:t>
            </a:r>
            <a:r>
              <a:rPr lang="hu-HU" sz="2400" b="0" dirty="0"/>
              <a:t> </a:t>
            </a:r>
            <a:r>
              <a:rPr lang="hu-HU" sz="2400" b="0" dirty="0" err="1"/>
              <a:t>Entity</a:t>
            </a:r>
            <a:r>
              <a:rPr lang="hu-HU" sz="2400" b="0" dirty="0"/>
              <a:t> </a:t>
            </a:r>
            <a:r>
              <a:rPr lang="hu-HU" sz="2400" b="0" dirty="0" err="1"/>
              <a:t>Recognition</a:t>
            </a:r>
            <a:endParaRPr lang="hu-HU" sz="2400" b="0" dirty="0"/>
          </a:p>
          <a:p>
            <a:r>
              <a:rPr lang="hu-HU" sz="2400" b="0" dirty="0" err="1"/>
              <a:t>Information</a:t>
            </a:r>
            <a:r>
              <a:rPr lang="hu-HU" sz="2400" b="0" dirty="0"/>
              <a:t> </a:t>
            </a:r>
            <a:r>
              <a:rPr lang="hu-HU" sz="2400" b="0" dirty="0" err="1"/>
              <a:t>extraction</a:t>
            </a:r>
            <a:endParaRPr lang="hu-HU" sz="2400" b="0" dirty="0"/>
          </a:p>
          <a:p>
            <a:r>
              <a:rPr lang="hu-HU" sz="2400" b="0" dirty="0"/>
              <a:t>…</a:t>
            </a:r>
            <a:endParaRPr lang="hu-HU" b="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2291F65-B066-D870-EE3D-2F49E7B05E44}"/>
              </a:ext>
            </a:extLst>
          </p:cNvPr>
          <p:cNvSpPr txBox="1"/>
          <p:nvPr/>
        </p:nvSpPr>
        <p:spPr>
          <a:xfrm>
            <a:off x="5325412" y="3155325"/>
            <a:ext cx="3612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NL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(NLG)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2400" dirty="0">
                <a:solidFill>
                  <a:srgbClr val="333333"/>
                </a:solidFill>
              </a:rPr>
              <a:t>Text is output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Chatbot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333333"/>
                </a:solidFill>
              </a:rPr>
              <a:t>Machine</a:t>
            </a:r>
            <a:r>
              <a:rPr lang="hu-HU" sz="2400" dirty="0">
                <a:solidFill>
                  <a:srgbClr val="333333"/>
                </a:solidFill>
              </a:rPr>
              <a:t> </a:t>
            </a:r>
            <a:r>
              <a:rPr lang="hu-HU" sz="2400" dirty="0" err="1">
                <a:solidFill>
                  <a:srgbClr val="333333"/>
                </a:solidFill>
              </a:rPr>
              <a:t>Translation</a:t>
            </a:r>
            <a:endParaRPr lang="hu-HU" sz="2400" dirty="0">
              <a:solidFill>
                <a:srgbClr val="333333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Image </a:t>
            </a:r>
            <a:r>
              <a:rPr lang="hu-HU" sz="2400" dirty="0" err="1">
                <a:solidFill>
                  <a:srgbClr val="333333"/>
                </a:solidFill>
              </a:rPr>
              <a:t>captioning</a:t>
            </a:r>
            <a:endParaRPr lang="hu-HU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333333"/>
                </a:solidFill>
              </a:rPr>
              <a:t>…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88686072-4978-DF5C-0434-ED64379A9C9D}"/>
              </a:ext>
            </a:extLst>
          </p:cNvPr>
          <p:cNvCxnSpPr/>
          <p:nvPr/>
        </p:nvCxnSpPr>
        <p:spPr bwMode="auto">
          <a:xfrm flipH="1">
            <a:off x="2279561" y="1539025"/>
            <a:ext cx="2292439" cy="161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81C7B76-ACFB-CD63-7177-4AB550B1C5B6}"/>
              </a:ext>
            </a:extLst>
          </p:cNvPr>
          <p:cNvCxnSpPr/>
          <p:nvPr/>
        </p:nvCxnSpPr>
        <p:spPr bwMode="auto">
          <a:xfrm>
            <a:off x="5009882" y="1539025"/>
            <a:ext cx="1835239" cy="161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s://1.bp.blogspot.com/-B1Ez1GFme_Y/YG_ibz-AdnI/AAAAAAAAAfg/btx_Hl2c3uc3zBbVubNrSDdMQsR_-CM8ACLcBGAsYHQ/s608/abstractive-text-summarization-40-638%2B%25281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71" y="2333040"/>
            <a:ext cx="6443033" cy="45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E40CEB-9A3F-4A4C-B5A8-776846BD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00" y="230819"/>
            <a:ext cx="8904303" cy="65073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202122"/>
                </a:solidFill>
                <a:latin typeface="Arial" panose="020B0604020202020204" pitchFamily="34" charset="0"/>
              </a:rPr>
              <a:t>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" tooltip="Continent"/>
              </a:rPr>
              <a:t>continent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located entirely in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" tooltip="Northern Hemisphere"/>
              </a:rPr>
              <a:t>Northern Hemisphere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mostly in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" tooltip="Eastern Hemisphere"/>
              </a:rPr>
              <a:t>Eastern Hemisphere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 It comprises the westernmost peninsulas of the continental landmass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" tooltip="Eurasia"/>
              </a:rPr>
              <a:t>Eurasia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6"/>
              </a:rPr>
              <a:t>[10]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is bordered by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" tooltip="Arctic Ocean"/>
              </a:rPr>
              <a:t>Arctic Ocean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north,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8" tooltip="Atlantic Ocean"/>
              </a:rPr>
              <a:t>Atlantic Ocean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west,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9" tooltip="Mediterranean Sea"/>
              </a:rPr>
              <a:t>Mediterranean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south, 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0" tooltip="Asia"/>
              </a:rPr>
              <a:t>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 the east. Europe is commonly considered to be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1" tooltip="Borders of the continents"/>
              </a:rPr>
              <a:t>separated from Asia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by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2" tooltip="Drainage divide"/>
              </a:rPr>
              <a:t>watershed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3" tooltip="Ural Mountains"/>
              </a:rPr>
              <a:t>Ural Mountains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4" tooltip="Ural (river)"/>
              </a:rPr>
              <a:t>Ural River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5" tooltip="Caspian Sea"/>
              </a:rPr>
              <a:t>Caspian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6" tooltip="Greater Caucasus"/>
              </a:rPr>
              <a:t>Greater Caucasus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7" tooltip="Black Sea"/>
              </a:rPr>
              <a:t>Black Sea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and the waterways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18" tooltip="Turkish Straits"/>
              </a:rPr>
              <a:t>Turkish Straits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19"/>
              </a:rPr>
              <a:t>[11]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Although much of this border is over land, Europe is generally accorded the status of a full continent because of its great physical size and the weight of history and tradition.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Europe covers about 10,180,000 km</a:t>
            </a:r>
            <a:r>
              <a:rPr lang="en-US" sz="1400" baseline="30000" dirty="0">
                <a:solidFill>
                  <a:srgbClr val="2021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2021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(3,930,000 sq mi), or 2% of the Earth's surface (6.8% of land area), making it the second smallest continent (using the </a:t>
            </a:r>
            <a:r>
              <a:rPr lang="en-US" sz="1400" dirty="0">
                <a:solidFill>
                  <a:srgbClr val="0645AD"/>
                </a:solidFill>
                <a:highlight>
                  <a:srgbClr val="FFFF00"/>
                </a:highlight>
                <a:latin typeface="Arial" panose="020B0604020202020204" pitchFamily="34" charset="0"/>
                <a:hlinkClick r:id="rId20" tooltip="Continent"/>
              </a:rPr>
              <a:t>seven-continent model</a:t>
            </a:r>
            <a:r>
              <a:rPr lang="en-US" sz="1400" dirty="0">
                <a:solidFill>
                  <a:srgbClr val="2021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).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Politically, Europe is divided into about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1" tooltip="List of sovereign states and dependent territories in Europe"/>
              </a:rPr>
              <a:t>fifty sovereign states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of which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2" tooltip="Russia"/>
              </a:rPr>
              <a:t>Russia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3" tooltip="List of European countries by area"/>
              </a:rPr>
              <a:t>largest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4" tooltip="European countries by population"/>
              </a:rPr>
              <a:t>most populous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spanning 39% of the continent and comprising 15% of its population. Europe had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5" tooltip="Demographics of Europe"/>
              </a:rPr>
              <a:t>total population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of about 741 million (about 11%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6" tooltip="World population"/>
              </a:rPr>
              <a:t>world population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) as of 2018.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27"/>
              </a:rPr>
              <a:t>[2]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28"/>
              </a:rPr>
              <a:t>[3]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29" tooltip="European climate"/>
              </a:rPr>
              <a:t>European climate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largely affected by warm Atlantic currents that temper winters and summers on much of the continent, even at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0" tooltip="Latitudes"/>
              </a:rPr>
              <a:t>latitudes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along which the climate in Asia 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1" tooltip="North America"/>
              </a:rPr>
              <a:t>North America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is severe. Further from the sea, seasonal differences are more noticeable than close to the coast.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European culture is the root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2" tooltip="Western civilization"/>
              </a:rPr>
              <a:t>Western civilization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which traces its lineage back to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3" tooltip="Ancient Greece"/>
              </a:rPr>
              <a:t>ancient Greece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4" tooltip="Ancient Rome"/>
              </a:rPr>
              <a:t>ancient Rome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35"/>
              </a:rPr>
              <a:t>[12]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36"/>
              </a:rPr>
              <a:t>[13]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7" tooltip="Fall of the Western Roman Empire"/>
              </a:rPr>
              <a:t>fall of the Western Roman Empire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476 AD and the subsequent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8" tooltip="Migration Period"/>
              </a:rPr>
              <a:t>Migration Period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marked the end of Europe's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39" tooltip="Ancient history"/>
              </a:rPr>
              <a:t>ancient history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 beginning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0" tooltip="Middle Ages"/>
              </a:rPr>
              <a:t>Middle Ages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1" tooltip="Renaissance humanism"/>
              </a:rPr>
              <a:t>Renaissance humanism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2" tooltip="Renaissance exploration"/>
              </a:rPr>
              <a:t>exploration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3" tooltip="Renaissance art"/>
              </a:rPr>
              <a:t>art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4" tooltip="Renaissance science"/>
              </a:rPr>
              <a:t>science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led to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5" tooltip="Modern era"/>
              </a:rPr>
              <a:t>modern era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 Since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6" tooltip="Age of Discovery"/>
              </a:rPr>
              <a:t>Age of Discovery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started by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7" tooltip="Portugal"/>
              </a:rPr>
              <a:t>Portugal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8" tooltip="Spain"/>
              </a:rPr>
              <a:t>Spain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Europe played a predominant role in global affairs. Between the 16th and 20th centuries,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49" tooltip="List of former European colonies"/>
              </a:rPr>
              <a:t>European powers colonized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at various times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0" tooltip="Americas"/>
              </a:rPr>
              <a:t>Americas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almost all of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1" tooltip="Africa"/>
              </a:rPr>
              <a:t>Africa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2" tooltip="Oceania"/>
              </a:rPr>
              <a:t>Oceania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and the majority of </a:t>
            </a:r>
            <a:r>
              <a:rPr lang="en-US" sz="1400" dirty="0" err="1">
                <a:solidFill>
                  <a:srgbClr val="0645AD"/>
                </a:solidFill>
                <a:latin typeface="Arial" panose="020B0604020202020204" pitchFamily="34" charset="0"/>
                <a:hlinkClick r:id="rId10" tooltip="Asia"/>
              </a:rPr>
              <a:t>Asia</a:t>
            </a:r>
            <a:r>
              <a:rPr lang="en-US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.The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3" tooltip="Age of Enlightenment"/>
              </a:rPr>
              <a:t>Age of Enlightenment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the subsequent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4" tooltip="French Revolution"/>
              </a:rPr>
              <a:t>French Revolution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5" tooltip="Napoleonic Wars"/>
              </a:rPr>
              <a:t>Napoleonic Wars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shaped the continent culturally, politically and economically from the end of the 17th century until the first half of the 19th century.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6" tooltip="Industrial Revolution"/>
              </a:rPr>
              <a:t>Industrial Revolution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which began in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7" tooltip="Kingdom of Great Britain"/>
              </a:rPr>
              <a:t>Great Britain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at the end of the 18th century, gave rise to radical economic, cultural and social change in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8" tooltip="Western Europe"/>
              </a:rPr>
              <a:t>Western 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eventually the wider world. Both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59" tooltip="World war"/>
              </a:rPr>
              <a:t>world wars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took place for the most part in Europe, contributing to a decline in Western European dominance in world affairs by the mid-20th century as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0" tooltip="Soviet Union"/>
              </a:rPr>
              <a:t>Soviet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1" tooltip="United States"/>
              </a:rPr>
              <a:t>United States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took prominence.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62"/>
              </a:rPr>
              <a:t>[14]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During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3" tooltip="Cold War"/>
              </a:rPr>
              <a:t>Cold War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Europe was divided along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4" tooltip="Iron Curtain"/>
              </a:rPr>
              <a:t>Iron Curtain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between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5" tooltip="NATO"/>
              </a:rPr>
              <a:t>NATO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the West and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6" tooltip="Warsaw Pact"/>
              </a:rPr>
              <a:t>Warsaw Pact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the East, until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7" tooltip="Revolutions of 1989"/>
              </a:rPr>
              <a:t>revolutions of 1989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8" tooltip="Berlin Wall"/>
              </a:rPr>
              <a:t>fall of the Berlin Wall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hu-H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In 1949,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69" tooltip="Council of Europe"/>
              </a:rPr>
              <a:t>Council of Europe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was founded with the idea of unifying Europe to achieve common goals and prevent future wars. Further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0" tooltip="European integration"/>
              </a:rPr>
              <a:t>European integration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by some states led to the formation of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1" tooltip="European Union"/>
              </a:rPr>
              <a:t>European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(EU), a separate political entity that lies between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2" tooltip="Confederation"/>
              </a:rPr>
              <a:t>confederation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and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3" tooltip="Federation"/>
              </a:rPr>
              <a:t>federation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en-US" sz="1400" baseline="30000" dirty="0">
                <a:solidFill>
                  <a:srgbClr val="0645AD"/>
                </a:solidFill>
                <a:latin typeface="Arial" panose="020B0604020202020204" pitchFamily="34" charset="0"/>
                <a:hlinkClick r:id="rId74"/>
              </a:rPr>
              <a:t>[15]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The EU originated in Western Europe but has been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5" tooltip="Enlargement of the European Union"/>
              </a:rPr>
              <a:t>expanding eastward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since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6" tooltip="Dissolution of the Soviet Union"/>
              </a:rPr>
              <a:t>fall of the Soviet Union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in 1991. The currency of most countries of the European Union, the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7" tooltip="Euro"/>
              </a:rPr>
              <a:t>euro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, is the most commonly used among Europeans; and the EU's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8" tooltip="Schengen Area"/>
              </a:rPr>
              <a:t>Schengen Area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 abolishes border and immigration controls between most of its member states and some non-members states. There exists a political movement favoring the evolution of the European Union into a </a:t>
            </a:r>
            <a:r>
              <a:rPr lang="en-US" sz="1400" dirty="0">
                <a:solidFill>
                  <a:srgbClr val="0645AD"/>
                </a:solidFill>
                <a:latin typeface="Arial" panose="020B0604020202020204" pitchFamily="34" charset="0"/>
                <a:hlinkClick r:id="rId79" tooltip="United States of Europe"/>
              </a:rPr>
              <a:t>single federation encompassing much of the continent</a:t>
            </a:r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11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A769883D-4F28-5BA9-3BAA-8390ECE9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LLMs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NLU </a:t>
            </a:r>
            <a:r>
              <a:rPr lang="hu-HU" dirty="0" err="1"/>
              <a:t>tasks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D31D96F-8413-F7C8-4392-7C3B33AD3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90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2D1194-238B-E748-A61D-DD0E0FC2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90" y="274680"/>
            <a:ext cx="7854750" cy="1142640"/>
          </a:xfrm>
        </p:spPr>
        <p:txBody>
          <a:bodyPr/>
          <a:lstStyle/>
          <a:p>
            <a:r>
              <a:rPr lang="hu-HU" sz="4000" dirty="0"/>
              <a:t>(</a:t>
            </a:r>
            <a:r>
              <a:rPr lang="hu-HU" sz="4000" dirty="0" err="1"/>
              <a:t>classic</a:t>
            </a:r>
            <a:r>
              <a:rPr lang="hu-HU" sz="4000" dirty="0"/>
              <a:t>) </a:t>
            </a:r>
            <a:r>
              <a:rPr lang="hu-HU" sz="4000" dirty="0" err="1"/>
              <a:t>Supervised</a:t>
            </a:r>
            <a:r>
              <a:rPr lang="hu-HU" sz="4000" dirty="0"/>
              <a:t> </a:t>
            </a:r>
            <a:r>
              <a:rPr lang="hu-HU" sz="4000" dirty="0" err="1"/>
              <a:t>Machine</a:t>
            </a:r>
            <a:r>
              <a:rPr lang="hu-HU" sz="4000" dirty="0"/>
              <a:t> </a:t>
            </a:r>
            <a:r>
              <a:rPr lang="hu-HU" sz="4000" dirty="0" err="1"/>
              <a:t>Learning</a:t>
            </a:r>
            <a:endParaRPr lang="hu-HU" sz="4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F48F9E0-7F31-2FD8-2999-08C0D2659C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24679" y="1600200"/>
            <a:ext cx="7661761" cy="434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0" dirty="0" err="1"/>
              <a:t>Feature</a:t>
            </a:r>
            <a:r>
              <a:rPr lang="hu-HU" b="0" dirty="0"/>
              <a:t> </a:t>
            </a:r>
            <a:r>
              <a:rPr lang="hu-HU" b="0" dirty="0" err="1"/>
              <a:t>extraction</a:t>
            </a:r>
            <a:r>
              <a:rPr lang="hu-HU" b="0" dirty="0"/>
              <a:t> + </a:t>
            </a:r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err="1"/>
              <a:t>supervised</a:t>
            </a:r>
            <a:r>
              <a:rPr lang="hu-HU" b="0" dirty="0"/>
              <a:t> </a:t>
            </a:r>
            <a:r>
              <a:rPr lang="hu-HU" b="0" dirty="0" err="1"/>
              <a:t>Machine</a:t>
            </a:r>
            <a:r>
              <a:rPr lang="hu-HU" b="0" dirty="0"/>
              <a:t> </a:t>
            </a:r>
            <a:r>
              <a:rPr lang="hu-HU" b="0" dirty="0" err="1"/>
              <a:t>Learning</a:t>
            </a:r>
            <a:endParaRPr lang="hu-HU" b="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0" dirty="0" err="1"/>
              <a:t>Feature</a:t>
            </a:r>
            <a:r>
              <a:rPr lang="hu-HU" b="0" dirty="0"/>
              <a:t> </a:t>
            </a:r>
            <a:r>
              <a:rPr lang="hu-HU" b="0" dirty="0" err="1"/>
              <a:t>representation</a:t>
            </a:r>
            <a:r>
              <a:rPr lang="hu-HU" b="0" dirty="0"/>
              <a:t> </a:t>
            </a:r>
            <a:r>
              <a:rPr lang="hu-HU" b="0" dirty="0" err="1"/>
              <a:t>for</a:t>
            </a:r>
            <a:r>
              <a:rPr lang="hu-HU" b="0" dirty="0"/>
              <a:t> </a:t>
            </a:r>
            <a:r>
              <a:rPr lang="hu-HU" b="0" dirty="0" err="1"/>
              <a:t>Document</a:t>
            </a:r>
            <a:r>
              <a:rPr lang="hu-HU" b="0" dirty="0"/>
              <a:t> </a:t>
            </a:r>
            <a:r>
              <a:rPr lang="hu-HU" b="0" dirty="0" err="1"/>
              <a:t>classifciation</a:t>
            </a:r>
            <a:r>
              <a:rPr lang="hu-HU" b="0" dirty="0"/>
              <a:t>:</a:t>
            </a:r>
          </a:p>
          <a:p>
            <a:pPr marL="0" indent="0">
              <a:buNone/>
            </a:pPr>
            <a:r>
              <a:rPr lang="hu-HU" sz="2800" b="0" dirty="0"/>
              <a:t>- </a:t>
            </a:r>
            <a:r>
              <a:rPr lang="hu-HU" sz="2800" b="0" dirty="0" err="1"/>
              <a:t>bag</a:t>
            </a:r>
            <a:r>
              <a:rPr lang="hu-HU" sz="2800" b="0" dirty="0"/>
              <a:t>-of-</a:t>
            </a:r>
            <a:r>
              <a:rPr lang="hu-HU" sz="2800" b="0" dirty="0" err="1"/>
              <a:t>words</a:t>
            </a:r>
            <a:endParaRPr lang="hu-HU" sz="2800" b="0" dirty="0"/>
          </a:p>
          <a:p>
            <a:pPr marL="0" indent="0">
              <a:buNone/>
            </a:pPr>
            <a:r>
              <a:rPr lang="hu-HU" sz="2800" b="0" dirty="0"/>
              <a:t>- </a:t>
            </a:r>
            <a:r>
              <a:rPr lang="hu-HU" sz="2800" dirty="0" err="1"/>
              <a:t>s</a:t>
            </a:r>
            <a:r>
              <a:rPr lang="hu-HU" sz="2800" b="0" dirty="0" err="1"/>
              <a:t>tatic</a:t>
            </a:r>
            <a:r>
              <a:rPr lang="hu-HU" sz="2800" b="0" dirty="0"/>
              <a:t> </a:t>
            </a:r>
            <a:r>
              <a:rPr lang="hu-HU" sz="2800" b="0" dirty="0" err="1"/>
              <a:t>word</a:t>
            </a:r>
            <a:r>
              <a:rPr lang="hu-HU" sz="2800" b="0" dirty="0"/>
              <a:t> </a:t>
            </a:r>
            <a:r>
              <a:rPr lang="hu-HU" sz="2800" b="0" dirty="0" err="1"/>
              <a:t>embedddings</a:t>
            </a:r>
            <a:r>
              <a:rPr lang="hu-HU" sz="2800" b="0" dirty="0"/>
              <a:t> (doc2vec)</a:t>
            </a:r>
          </a:p>
          <a:p>
            <a:pPr marL="0" indent="0">
              <a:buNone/>
            </a:pPr>
            <a:r>
              <a:rPr lang="hu-HU" sz="2800" b="0" dirty="0"/>
              <a:t>- </a:t>
            </a:r>
            <a:r>
              <a:rPr lang="hu-HU" sz="2800" dirty="0" err="1"/>
              <a:t>c</a:t>
            </a:r>
            <a:r>
              <a:rPr lang="hu-HU" sz="2800" b="0" dirty="0" err="1"/>
              <a:t>ontextual</a:t>
            </a:r>
            <a:r>
              <a:rPr lang="hu-HU" sz="2800" b="0" dirty="0"/>
              <a:t> </a:t>
            </a:r>
            <a:r>
              <a:rPr lang="hu-HU" sz="2800" b="0" dirty="0" err="1"/>
              <a:t>word</a:t>
            </a:r>
            <a:r>
              <a:rPr lang="hu-HU" sz="2800" b="0" dirty="0"/>
              <a:t> </a:t>
            </a:r>
            <a:r>
              <a:rPr lang="hu-HU" sz="2800" b="0" dirty="0" err="1"/>
              <a:t>embeddings</a:t>
            </a:r>
            <a:r>
              <a:rPr lang="hu-HU" sz="2800" b="0" dirty="0"/>
              <a:t>  (BERT CLS)</a:t>
            </a:r>
          </a:p>
        </p:txBody>
      </p:sp>
    </p:spTree>
    <p:extLst>
      <p:ext uri="{BB962C8B-B14F-4D97-AF65-F5344CB8AC3E}">
        <p14:creationId xmlns:p14="http://schemas.microsoft.com/office/powerpoint/2010/main" val="36699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589196-BF2E-4DE8-BD3B-6CA7B767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Fine-tuning</a:t>
            </a:r>
            <a:r>
              <a:rPr lang="hu-HU" dirty="0"/>
              <a:t> BERT-</a:t>
            </a:r>
            <a:r>
              <a:rPr lang="hu-HU" dirty="0" err="1"/>
              <a:t>type</a:t>
            </a:r>
            <a:r>
              <a:rPr lang="hu-HU" dirty="0"/>
              <a:t> </a:t>
            </a:r>
            <a:r>
              <a:rPr lang="hu-HU" dirty="0" err="1"/>
              <a:t>modells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06D2CEF-1551-E00E-1B3D-927D7FF0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676"/>
            <a:ext cx="9144000" cy="3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FA94A60-01DA-0275-2273-05167821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75" y="1218891"/>
            <a:ext cx="4829849" cy="4420217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E91CC69E-FD45-2A32-83F7-63CCCC7C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err="1"/>
              <a:t>Document</a:t>
            </a:r>
            <a:r>
              <a:rPr lang="hu-HU" dirty="0"/>
              <a:t> </a:t>
            </a:r>
            <a:r>
              <a:rPr lang="hu-HU" dirty="0" err="1"/>
              <a:t>classification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246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C09383-CEEA-C3BC-9B4C-37107F6A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Sequence</a:t>
            </a:r>
            <a:r>
              <a:rPr lang="hu-HU" dirty="0"/>
              <a:t> </a:t>
            </a:r>
            <a:r>
              <a:rPr lang="hu-HU" dirty="0" err="1"/>
              <a:t>labeling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D90A3B-39AC-69B9-B138-B41B7292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78" y="1600200"/>
            <a:ext cx="4791744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8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754BD-2E75-909C-A785-F98309E4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Zero-shot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60F5C3-C9F3-A907-699D-283BC972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87" y="1600200"/>
            <a:ext cx="7611413" cy="2564296"/>
          </a:xfrm>
        </p:spPr>
        <p:txBody>
          <a:bodyPr>
            <a:normAutofit/>
          </a:bodyPr>
          <a:lstStyle/>
          <a:p>
            <a:r>
              <a:rPr lang="hu-HU" b="0" dirty="0" err="1"/>
              <a:t>Zero-shot</a:t>
            </a:r>
            <a:r>
              <a:rPr lang="hu-HU" b="0" dirty="0"/>
              <a:t> = no </a:t>
            </a:r>
            <a:r>
              <a:rPr lang="hu-HU" b="0" dirty="0" err="1"/>
              <a:t>training</a:t>
            </a:r>
            <a:r>
              <a:rPr lang="hu-HU" b="0" dirty="0"/>
              <a:t> </a:t>
            </a:r>
            <a:r>
              <a:rPr lang="hu-HU" b="0" dirty="0" err="1"/>
              <a:t>examples</a:t>
            </a:r>
            <a:endParaRPr lang="hu-HU" b="0" dirty="0"/>
          </a:p>
          <a:p>
            <a:r>
              <a:rPr lang="hu-HU" dirty="0" err="1"/>
              <a:t>u</a:t>
            </a:r>
            <a:r>
              <a:rPr lang="hu-HU" b="0" dirty="0" err="1"/>
              <a:t>tilises</a:t>
            </a:r>
            <a:r>
              <a:rPr lang="hu-HU" b="0" dirty="0"/>
              <a:t> </a:t>
            </a:r>
            <a:r>
              <a:rPr lang="hu-HU" b="0" dirty="0" err="1"/>
              <a:t>exclusevily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pretrained</a:t>
            </a:r>
            <a:r>
              <a:rPr lang="hu-HU" b="0" dirty="0"/>
              <a:t> LLM</a:t>
            </a:r>
          </a:p>
          <a:p>
            <a:endParaRPr lang="hu-HU" b="0" dirty="0"/>
          </a:p>
          <a:p>
            <a:pPr marL="0" indent="0">
              <a:buNone/>
            </a:pPr>
            <a:r>
              <a:rPr lang="hu-HU" b="0" dirty="0"/>
              <a:t>	</a:t>
            </a:r>
            <a:endParaRPr lang="hu-HU" sz="2000" b="0" kern="1200" dirty="0">
              <a:solidFill>
                <a:schemeClr val="tx1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1C3AA00-5E96-3899-3AED-0813D3825F50}"/>
              </a:ext>
            </a:extLst>
          </p:cNvPr>
          <p:cNvSpPr txBox="1"/>
          <p:nvPr/>
        </p:nvSpPr>
        <p:spPr>
          <a:xfrm>
            <a:off x="2136913" y="3781876"/>
            <a:ext cx="4870174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What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is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the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sentiment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of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the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following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tweet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Best pizza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ever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44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0DA0E4-0458-C343-34AA-A7AF3E1E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Few-shot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20463E-6AAE-114C-0608-ECD8F69E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600200"/>
            <a:ext cx="7713662" cy="1438275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/>
              <a:t>Small</a:t>
            </a:r>
            <a:r>
              <a:rPr lang="hu-HU" b="0" dirty="0"/>
              <a:t> </a:t>
            </a:r>
            <a:r>
              <a:rPr lang="hu-HU" b="0" dirty="0" err="1"/>
              <a:t>amount</a:t>
            </a:r>
            <a:r>
              <a:rPr lang="hu-HU" b="0" dirty="0"/>
              <a:t> of </a:t>
            </a:r>
            <a:r>
              <a:rPr lang="hu-HU" b="0" dirty="0" err="1"/>
              <a:t>training</a:t>
            </a:r>
            <a:r>
              <a:rPr lang="hu-HU" b="0" dirty="0"/>
              <a:t> </a:t>
            </a:r>
            <a:r>
              <a:rPr lang="hu-HU" b="0" dirty="0" err="1"/>
              <a:t>examples</a:t>
            </a:r>
            <a:endParaRPr lang="hu-HU" b="0" dirty="0"/>
          </a:p>
          <a:p>
            <a:endParaRPr lang="hu-HU" b="0" dirty="0"/>
          </a:p>
          <a:p>
            <a:pPr marL="0" indent="0">
              <a:buNone/>
            </a:pPr>
            <a:endParaRPr lang="hu-HU" b="0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4411B795-83A3-249D-BE66-207AFEF10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89637"/>
              </p:ext>
            </p:extLst>
          </p:nvPr>
        </p:nvGraphicFramePr>
        <p:xfrm>
          <a:off x="1004864" y="3038475"/>
          <a:ext cx="7315200" cy="228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89838">
                  <a:extLst>
                    <a:ext uri="{9D8B030D-6E8A-4147-A177-3AD203B41FA5}">
                      <a16:colId xmlns:a16="http://schemas.microsoft.com/office/drawing/2014/main" val="1383726277"/>
                    </a:ext>
                  </a:extLst>
                </a:gridCol>
                <a:gridCol w="2125362">
                  <a:extLst>
                    <a:ext uri="{9D8B030D-6E8A-4147-A177-3AD203B41FA5}">
                      <a16:colId xmlns:a16="http://schemas.microsoft.com/office/drawing/2014/main" val="2716815560"/>
                    </a:ext>
                  </a:extLst>
                </a:gridCol>
              </a:tblGrid>
              <a:tr h="451802">
                <a:tc>
                  <a:txBody>
                    <a:bodyPr/>
                    <a:lstStyle/>
                    <a:p>
                      <a:r>
                        <a:rPr lang="hu-HU" sz="2400" dirty="0" err="1"/>
                        <a:t>tweet</a:t>
                      </a:r>
                      <a:endParaRPr lang="hu-H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err="1"/>
                        <a:t>Class</a:t>
                      </a:r>
                      <a:r>
                        <a:rPr lang="hu-HU" sz="2400" dirty="0"/>
                        <a:t> </a:t>
                      </a:r>
                      <a:r>
                        <a:rPr lang="hu-HU" sz="2400" dirty="0" err="1"/>
                        <a:t>label</a:t>
                      </a:r>
                      <a:endParaRPr lang="hu-H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9199754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r>
                        <a:rPr lang="hu-HU" sz="2400" dirty="0"/>
                        <a:t>Best pizza </a:t>
                      </a:r>
                      <a:r>
                        <a:rPr lang="hu-HU" sz="2400" dirty="0" err="1"/>
                        <a:t>ever</a:t>
                      </a:r>
                      <a:r>
                        <a:rPr lang="hu-HU" sz="2400" dirty="0"/>
                        <a:t>!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1289642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r>
                        <a:rPr lang="hu-HU" sz="2400" dirty="0"/>
                        <a:t>Excellent </a:t>
                      </a:r>
                      <a:r>
                        <a:rPr lang="hu-HU" sz="2400" dirty="0" err="1"/>
                        <a:t>Hungarian</a:t>
                      </a:r>
                      <a:r>
                        <a:rPr lang="hu-HU" sz="2400" dirty="0"/>
                        <a:t> </a:t>
                      </a:r>
                      <a:r>
                        <a:rPr lang="hu-HU" sz="2400" dirty="0" err="1"/>
                        <a:t>cousine</a:t>
                      </a:r>
                      <a:r>
                        <a:rPr lang="hu-HU" sz="2400" dirty="0"/>
                        <a:t> :-)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7377150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r>
                        <a:rPr lang="hu-HU" sz="2400" dirty="0" err="1"/>
                        <a:t>Dirty</a:t>
                      </a:r>
                      <a:r>
                        <a:rPr lang="hu-HU" sz="2400" dirty="0"/>
                        <a:t>, </a:t>
                      </a:r>
                      <a:r>
                        <a:rPr lang="hu-HU" sz="2400" dirty="0" err="1"/>
                        <a:t>expensive</a:t>
                      </a:r>
                      <a:r>
                        <a:rPr lang="hu-HU" sz="2400" dirty="0"/>
                        <a:t>, </a:t>
                      </a:r>
                      <a:r>
                        <a:rPr lang="hu-HU" sz="2400" dirty="0" err="1"/>
                        <a:t>cannot</a:t>
                      </a:r>
                      <a:r>
                        <a:rPr lang="hu-HU" sz="2400" dirty="0"/>
                        <a:t> </a:t>
                      </a:r>
                      <a:r>
                        <a:rPr lang="hu-HU" sz="2400" dirty="0" err="1"/>
                        <a:t>recommend</a:t>
                      </a:r>
                      <a:endParaRPr lang="hu-H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2730074"/>
                  </a:ext>
                </a:extLst>
              </a:tr>
              <a:tr h="451802">
                <a:tc>
                  <a:txBody>
                    <a:bodyPr/>
                    <a:lstStyle/>
                    <a:p>
                      <a:r>
                        <a:rPr lang="hu-HU" sz="2400" dirty="0"/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320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71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0DA0E4-0458-C343-34AA-A7AF3E1E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Few-shot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20463E-6AAE-114C-0608-ECD8F69E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1600200"/>
            <a:ext cx="7713662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examples</a:t>
            </a:r>
            <a:endParaRPr lang="hu-HU" dirty="0"/>
          </a:p>
          <a:p>
            <a:endParaRPr lang="hu-HU" b="0" dirty="0"/>
          </a:p>
          <a:p>
            <a:r>
              <a:rPr lang="hu-HU" b="0" dirty="0" err="1"/>
              <a:t>Fine-tuning</a:t>
            </a:r>
            <a:r>
              <a:rPr lang="hu-HU" b="0" dirty="0"/>
              <a:t> BERT-</a:t>
            </a:r>
            <a:r>
              <a:rPr lang="hu-HU" b="0" dirty="0" err="1"/>
              <a:t>type</a:t>
            </a:r>
            <a:r>
              <a:rPr lang="hu-HU" b="0" dirty="0"/>
              <a:t> </a:t>
            </a:r>
            <a:r>
              <a:rPr lang="hu-HU" b="0" dirty="0" err="1"/>
              <a:t>LLMs</a:t>
            </a:r>
            <a:endParaRPr lang="hu-HU" b="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50BFAF-4B86-8BAB-19ED-C74046FE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73" y="3075138"/>
            <a:ext cx="4164652" cy="38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B45A39-E29F-F11C-A555-63B9A417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0650"/>
            <a:ext cx="8172450" cy="1143000"/>
          </a:xfrm>
        </p:spPr>
        <p:txBody>
          <a:bodyPr/>
          <a:lstStyle/>
          <a:p>
            <a:r>
              <a:rPr lang="hu-HU" dirty="0" err="1"/>
              <a:t>Pattern-exploiting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(PET)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740C26-592B-88D5-8AB3-6DEA9C63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2"/>
          <a:stretch/>
        </p:blipFill>
        <p:spPr>
          <a:xfrm>
            <a:off x="3295649" y="1054099"/>
            <a:ext cx="3305175" cy="5815259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EE1D049-F0EB-FF34-9889-5D487A7AAD7B}"/>
              </a:ext>
            </a:extLst>
          </p:cNvPr>
          <p:cNvSpPr/>
          <p:nvPr/>
        </p:nvSpPr>
        <p:spPr bwMode="auto">
          <a:xfrm>
            <a:off x="6162675" y="3495675"/>
            <a:ext cx="876300" cy="857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89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92CD23-BC1D-0DF9-AFCD-E8C0C399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 context (</a:t>
            </a: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shot</a:t>
            </a:r>
            <a:r>
              <a:rPr lang="hu-HU" dirty="0"/>
              <a:t>)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167B1-4DDC-6417-74D0-03C222BD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err="1"/>
              <a:t>Training</a:t>
            </a:r>
            <a:r>
              <a:rPr lang="hu-HU" b="0" dirty="0"/>
              <a:t> </a:t>
            </a:r>
            <a:r>
              <a:rPr lang="hu-HU" b="0" dirty="0" err="1"/>
              <a:t>examples</a:t>
            </a:r>
            <a:r>
              <a:rPr lang="hu-HU" b="0" dirty="0"/>
              <a:t> in </a:t>
            </a:r>
            <a:r>
              <a:rPr lang="hu-HU" b="0" dirty="0" err="1"/>
              <a:t>the</a:t>
            </a:r>
            <a:r>
              <a:rPr lang="hu-HU" b="0" dirty="0"/>
              <a:t> prompt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9FCD66D-0548-41C1-7581-F4DB276938FB}"/>
              </a:ext>
            </a:extLst>
          </p:cNvPr>
          <p:cNvSpPr txBox="1"/>
          <p:nvPr/>
        </p:nvSpPr>
        <p:spPr>
          <a:xfrm>
            <a:off x="844279" y="2944394"/>
            <a:ext cx="7543799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Sentiment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classify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the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following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b="0" kern="1200" dirty="0" err="1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tweets</a:t>
            </a:r>
            <a:r>
              <a:rPr lang="hu-HU" sz="2000" b="0" kern="1200" dirty="0">
                <a:solidFill>
                  <a:schemeClr val="tx1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hu-HU" sz="2000" b="0" kern="1200" dirty="0">
              <a:solidFill>
                <a:schemeClr val="tx1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Best pizza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ever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! =&gt; POSITIVE</a:t>
            </a:r>
          </a:p>
          <a:p>
            <a:pPr marL="0" indent="0">
              <a:buNone/>
            </a:pP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Excellent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Hungarian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cousine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:-) =&gt; POSITIVE</a:t>
            </a:r>
          </a:p>
          <a:p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Dirty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expensive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cannot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recommend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=&gt; NEGATIVE</a:t>
            </a:r>
          </a:p>
          <a:p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It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wasn’t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dirty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as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expected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=&gt; </a:t>
            </a:r>
            <a:r>
              <a:rPr lang="hu-HU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196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D081AD-861F-41E6-ABD9-9E382301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06" y="0"/>
            <a:ext cx="7772040" cy="1469520"/>
          </a:xfrm>
        </p:spPr>
        <p:txBody>
          <a:bodyPr/>
          <a:lstStyle/>
          <a:p>
            <a:r>
              <a:rPr lang="hu-HU" dirty="0"/>
              <a:t>Human-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interaction</a:t>
            </a:r>
            <a:endParaRPr lang="hu-HU" dirty="0"/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E9C089A2-258C-4C63-98B6-F840BE1D8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68" y="1313270"/>
            <a:ext cx="7197354" cy="5102234"/>
          </a:xfrm>
        </p:spPr>
      </p:pic>
    </p:spTree>
    <p:extLst>
      <p:ext uri="{BB962C8B-B14F-4D97-AF65-F5344CB8AC3E}">
        <p14:creationId xmlns:p14="http://schemas.microsoft.com/office/powerpoint/2010/main" val="306443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DFF1BDC-0579-3B2C-FA54-12BB2A2D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32" y="0"/>
            <a:ext cx="6925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LLMs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NLG </a:t>
            </a:r>
            <a:r>
              <a:rPr lang="hu-HU" dirty="0" err="1"/>
              <a:t>tasks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15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4754BD-2E75-909C-A785-F98309E4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Prompt </a:t>
            </a:r>
            <a:r>
              <a:rPr lang="hu-HU" dirty="0" err="1"/>
              <a:t>engineering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28205BB-33DB-3DD1-53C3-4EF1BA25C720}"/>
              </a:ext>
            </a:extLst>
          </p:cNvPr>
          <p:cNvSpPr txBox="1"/>
          <p:nvPr/>
        </p:nvSpPr>
        <p:spPr>
          <a:xfrm>
            <a:off x="840140" y="1311715"/>
            <a:ext cx="78466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Write descriptions of the following animals. </a:t>
            </a:r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Penguin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Giraffe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Cheetah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AFED4FD-51DF-92D5-5C5C-64BF313E056B}"/>
              </a:ext>
            </a:extLst>
          </p:cNvPr>
          <p:cNvSpPr txBox="1"/>
          <p:nvPr/>
        </p:nvSpPr>
        <p:spPr>
          <a:xfrm>
            <a:off x="840140" y="4401531"/>
            <a:ext cx="784666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Write two-sentence descriptions of the following animals.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Include</a:t>
            </a:r>
            <a:r>
              <a:rPr lang="en-US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the most characteristic features of the animals.</a:t>
            </a:r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Penguin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Giraffe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Cheetah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1CB429F-53D4-A6F7-9B5A-B3DD44A923F5}"/>
              </a:ext>
            </a:extLst>
          </p:cNvPr>
          <p:cNvSpPr txBox="1"/>
          <p:nvPr/>
        </p:nvSpPr>
        <p:spPr>
          <a:xfrm>
            <a:off x="840140" y="2702735"/>
            <a:ext cx="78466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Write two-sentence descriptions of the following animals.</a:t>
            </a:r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hu-HU" sz="20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Penguin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Giraffe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, </a:t>
            </a:r>
            <a:r>
              <a:rPr lang="hu-HU" sz="20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Cheetah</a:t>
            </a:r>
            <a:r>
              <a:rPr lang="hu-HU" sz="20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7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92CD23-BC1D-0DF9-AFCD-E8C0C399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 context (</a:t>
            </a: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shot</a:t>
            </a:r>
            <a:r>
              <a:rPr lang="hu-HU" dirty="0"/>
              <a:t>) </a:t>
            </a:r>
            <a:r>
              <a:rPr lang="hu-HU" dirty="0" err="1"/>
              <a:t>learning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167B1-4DDC-6417-74D0-03C222BD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45E166E-14B0-1F7A-C5B8-BCC6C660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9" y="1417638"/>
            <a:ext cx="8106381" cy="51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28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1DA8EB-558C-423D-9B21-C14924CB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Fine-tuning</a:t>
            </a:r>
            <a:r>
              <a:rPr lang="hu-HU" dirty="0"/>
              <a:t> GPT-</a:t>
            </a:r>
            <a:r>
              <a:rPr lang="hu-HU" dirty="0" err="1"/>
              <a:t>type</a:t>
            </a:r>
            <a:r>
              <a:rPr lang="hu-HU" dirty="0"/>
              <a:t> </a:t>
            </a:r>
            <a:r>
              <a:rPr lang="hu-HU" dirty="0" err="1"/>
              <a:t>modells</a:t>
            </a:r>
            <a:r>
              <a:rPr lang="hu-HU" dirty="0"/>
              <a:t>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D77D239-57F4-49D4-A48E-8CFA47ACC8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58888" y="1624976"/>
            <a:ext cx="7427912" cy="1622305"/>
          </a:xfrm>
        </p:spPr>
        <p:txBody>
          <a:bodyPr/>
          <a:lstStyle/>
          <a:p>
            <a:pPr marL="0" indent="0">
              <a:buNone/>
            </a:pPr>
            <a:r>
              <a:rPr lang="hu-HU" b="0" dirty="0"/>
              <a:t>Human </a:t>
            </a:r>
            <a:r>
              <a:rPr lang="hu-HU" b="0" dirty="0" err="1"/>
              <a:t>written</a:t>
            </a:r>
            <a:r>
              <a:rPr lang="hu-HU" b="0" dirty="0"/>
              <a:t> </a:t>
            </a:r>
            <a:r>
              <a:rPr lang="hu-HU" b="0" dirty="0" err="1"/>
              <a:t>expected</a:t>
            </a:r>
            <a:r>
              <a:rPr lang="hu-HU" b="0" dirty="0"/>
              <a:t> input-output </a:t>
            </a:r>
            <a:r>
              <a:rPr lang="hu-HU" b="0" dirty="0" err="1"/>
              <a:t>pairs</a:t>
            </a:r>
            <a:endParaRPr lang="hu-HU" b="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149288F-B343-4EE8-84D6-3CAE9A8CB904}"/>
              </a:ext>
            </a:extLst>
          </p:cNvPr>
          <p:cNvSpPr txBox="1"/>
          <p:nvPr/>
        </p:nvSpPr>
        <p:spPr>
          <a:xfrm>
            <a:off x="800894" y="6494108"/>
            <a:ext cx="767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Forrás: </a:t>
            </a:r>
            <a:r>
              <a:rPr lang="hu-HU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Jurafsky</a:t>
            </a:r>
            <a:r>
              <a:rPr lang="hu-H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and Martin: 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venir Next"/>
              </a:rPr>
              <a:t>Speech and Language Processing (3rd ed.</a:t>
            </a:r>
            <a:r>
              <a:rPr lang="hu-HU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venir Next"/>
              </a:rPr>
              <a:t> 2020)</a:t>
            </a:r>
            <a:r>
              <a:rPr lang="en-US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venir Next"/>
              </a:rPr>
              <a:t> </a:t>
            </a:r>
          </a:p>
          <a:p>
            <a:endParaRPr lang="hu-H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8C2F248-6025-E46D-EA01-C6FF608E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2817"/>
            <a:ext cx="9144000" cy="271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5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92CD23-BC1D-0DF9-AFCD-E8C0C399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" y="307181"/>
            <a:ext cx="7886700" cy="1325563"/>
          </a:xfrm>
        </p:spPr>
        <p:txBody>
          <a:bodyPr/>
          <a:lstStyle/>
          <a:p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ChatGPT</a:t>
            </a:r>
            <a:r>
              <a:rPr lang="hu-HU" dirty="0"/>
              <a:t> </a:t>
            </a:r>
            <a:r>
              <a:rPr lang="hu-HU" sz="3600" dirty="0"/>
              <a:t>(</a:t>
            </a:r>
            <a:r>
              <a:rPr lang="hu-HU" sz="3600" dirty="0" err="1"/>
              <a:t>aka</a:t>
            </a:r>
            <a:r>
              <a:rPr lang="hu-HU" sz="3600" dirty="0"/>
              <a:t> </a:t>
            </a:r>
            <a:r>
              <a:rPr lang="hu-HU" sz="3600" dirty="0" err="1"/>
              <a:t>instruct</a:t>
            </a:r>
            <a:r>
              <a:rPr lang="hu-HU" sz="3600" dirty="0"/>
              <a:t> </a:t>
            </a:r>
            <a:r>
              <a:rPr lang="hu-HU" sz="3600" dirty="0" err="1"/>
              <a:t>tuning</a:t>
            </a:r>
            <a:r>
              <a:rPr lang="hu-HU" sz="3600" dirty="0"/>
              <a:t>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167B1-4DDC-6417-74D0-03C222BD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Review — GPT-3.5, InstructGPT: Training Language Models to Follow  Instructions With Human Feedback | by Sik-Ho Tsang | Medium">
            <a:extLst>
              <a:ext uri="{FF2B5EF4-FFF2-40B4-BE49-F238E27FC236}">
                <a16:creationId xmlns:a16="http://schemas.microsoft.com/office/drawing/2014/main" id="{CE2509CC-A050-31F5-836B-926C932D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91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Which</a:t>
            </a:r>
            <a:r>
              <a:rPr lang="hu-HU" dirty="0"/>
              <a:t> LLM?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09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Large Language Models: A New Moore's Law?">
            <a:extLst>
              <a:ext uri="{FF2B5EF4-FFF2-40B4-BE49-F238E27FC236}">
                <a16:creationId xmlns:a16="http://schemas.microsoft.com/office/drawing/2014/main" id="{B9DF070A-2778-73A4-AD2F-D05DA8511BE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51" y="1336766"/>
            <a:ext cx="8557473" cy="55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03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Which</a:t>
            </a:r>
            <a:r>
              <a:rPr lang="hu-HU" dirty="0"/>
              <a:t> LLM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employ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NLU </a:t>
            </a:r>
            <a:r>
              <a:rPr lang="hu-HU" dirty="0" err="1"/>
              <a:t>or</a:t>
            </a:r>
            <a:r>
              <a:rPr lang="hu-HU" dirty="0"/>
              <a:t> NLG</a:t>
            </a:r>
          </a:p>
          <a:p>
            <a:r>
              <a:rPr lang="hu-HU" dirty="0"/>
              <a:t>Price/</a:t>
            </a:r>
            <a:r>
              <a:rPr lang="hu-HU" dirty="0" err="1"/>
              <a:t>speed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accuracy</a:t>
            </a:r>
            <a:r>
              <a:rPr lang="hu-HU" dirty="0"/>
              <a:t> </a:t>
            </a:r>
            <a:r>
              <a:rPr lang="hu-HU" dirty="0" err="1"/>
              <a:t>tradeoff</a:t>
            </a:r>
            <a:endParaRPr lang="hu-HU" dirty="0"/>
          </a:p>
          <a:p>
            <a:r>
              <a:rPr lang="hu-HU" dirty="0"/>
              <a:t>API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hosted</a:t>
            </a:r>
            <a:endParaRPr lang="hu-HU" dirty="0"/>
          </a:p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(OLMO, </a:t>
            </a:r>
            <a:r>
              <a:rPr lang="hu-HU" dirty="0" err="1"/>
              <a:t>Mistral</a:t>
            </a:r>
            <a:r>
              <a:rPr lang="hu-HU" dirty="0"/>
              <a:t>, Llama2 …)</a:t>
            </a:r>
          </a:p>
          <a:p>
            <a:r>
              <a:rPr lang="hu-HU" dirty="0" err="1"/>
              <a:t>Fine-tuning</a:t>
            </a:r>
            <a:r>
              <a:rPr lang="hu-HU" dirty="0"/>
              <a:t>!?</a:t>
            </a:r>
          </a:p>
          <a:p>
            <a:r>
              <a:rPr lang="hu-HU" dirty="0"/>
              <a:t>Multi-</a:t>
            </a:r>
            <a:r>
              <a:rPr lang="hu-HU" dirty="0" err="1"/>
              <a:t>modality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4" descr="There's No Such Thing As a Free Lunch by Milton Friedman (Hardcover) for  sale online | eBay">
            <a:extLst>
              <a:ext uri="{FF2B5EF4-FFF2-40B4-BE49-F238E27FC236}">
                <a16:creationId xmlns:a16="http://schemas.microsoft.com/office/drawing/2014/main" id="{608DFE51-C1ED-D98C-3EFB-C7BDA2E2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66" y="3731120"/>
            <a:ext cx="2348634" cy="31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3AC2DFE5-F6C7-D6C9-F536-8DE1278C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generative</a:t>
            </a:r>
            <a:r>
              <a:rPr lang="hu-HU" dirty="0"/>
              <a:t> </a:t>
            </a:r>
            <a:r>
              <a:rPr lang="hu-HU" dirty="0" err="1"/>
              <a:t>hype</a:t>
            </a:r>
            <a:r>
              <a:rPr lang="hu-HU" dirty="0"/>
              <a:t>…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83E0E8-DA1D-212F-2846-443208D24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0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052ECD-0809-2787-74AB-652C03DA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D1A3FE-6E9E-E0E3-EC6A-7FE82C00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61F0AA-70CE-B92A-9219-873F9C11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53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128374-904B-2DC9-639B-6535A3CF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generative</a:t>
            </a:r>
            <a:r>
              <a:rPr lang="hu-HU" dirty="0"/>
              <a:t> </a:t>
            </a:r>
            <a:r>
              <a:rPr lang="hu-HU" dirty="0" err="1"/>
              <a:t>hype</a:t>
            </a:r>
            <a:r>
              <a:rPr lang="hu-HU" dirty="0"/>
              <a:t>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F4117D-EAEF-49C9-203E-6D9808FA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Risks</a:t>
            </a:r>
            <a:r>
              <a:rPr lang="hu-HU" dirty="0"/>
              <a:t> of </a:t>
            </a:r>
            <a:r>
              <a:rPr lang="hu-HU" dirty="0" err="1"/>
              <a:t>Generative</a:t>
            </a:r>
            <a:r>
              <a:rPr lang="hu-HU" dirty="0"/>
              <a:t> AI:</a:t>
            </a:r>
          </a:p>
          <a:p>
            <a:r>
              <a:rPr lang="hu-HU" dirty="0" err="1"/>
              <a:t>Controllability</a:t>
            </a:r>
            <a:endParaRPr lang="hu-HU" dirty="0"/>
          </a:p>
          <a:p>
            <a:r>
              <a:rPr lang="hu-HU" dirty="0" err="1"/>
              <a:t>Bias</a:t>
            </a:r>
            <a:endParaRPr lang="hu-HU" dirty="0"/>
          </a:p>
          <a:p>
            <a:r>
              <a:rPr lang="hu-HU" dirty="0"/>
              <a:t>Data </a:t>
            </a:r>
            <a:r>
              <a:rPr lang="hu-HU" dirty="0" err="1"/>
              <a:t>privacy</a:t>
            </a:r>
            <a:r>
              <a:rPr lang="hu-HU" dirty="0"/>
              <a:t>/</a:t>
            </a:r>
            <a:r>
              <a:rPr lang="hu-HU" dirty="0" err="1"/>
              <a:t>security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1266" name="Picture 2" descr="10 reasons to worry about generative AI | InfoWorld">
            <a:extLst>
              <a:ext uri="{FF2B5EF4-FFF2-40B4-BE49-F238E27FC236}">
                <a16:creationId xmlns:a16="http://schemas.microsoft.com/office/drawing/2014/main" id="{7995E500-6DA1-FF37-8558-6B8E3F44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35" y="1825625"/>
            <a:ext cx="3027498" cy="2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63" y="4951892"/>
            <a:ext cx="6024012" cy="1390527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678">
            <a:off x="323230" y="4644276"/>
            <a:ext cx="5241867" cy="10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5" y="802710"/>
            <a:ext cx="7886700" cy="1775957"/>
          </a:xfr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9" y="2796823"/>
            <a:ext cx="7209516" cy="37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7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1" y="0"/>
            <a:ext cx="7448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360DC8-2424-4A47-AC89-265FC09F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87" y="292802"/>
            <a:ext cx="7772040" cy="1469520"/>
          </a:xfrm>
        </p:spPr>
        <p:txBody>
          <a:bodyPr/>
          <a:lstStyle/>
          <a:p>
            <a:r>
              <a:rPr lang="hu-HU" dirty="0" err="1"/>
              <a:t>Domains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4B63C4-485D-D146-AA5A-839A1B879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5555407"/>
            <a:ext cx="8717872" cy="7358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031BB91-8400-9742-94B0-86CF2313E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93" y="1762321"/>
            <a:ext cx="4209780" cy="33721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99AECED-5635-1243-A43F-A4ED43D32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1" y="1762322"/>
            <a:ext cx="3789107" cy="33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Models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6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word</a:t>
            </a:r>
            <a:r>
              <a:rPr lang="hu-HU" dirty="0"/>
              <a:t> </a:t>
            </a:r>
            <a:r>
              <a:rPr lang="hu-HU" dirty="0" err="1"/>
              <a:t>embeddings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23"/>
          <a:stretch/>
        </p:blipFill>
        <p:spPr bwMode="auto">
          <a:xfrm>
            <a:off x="155575" y="2349965"/>
            <a:ext cx="8695612" cy="25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https://www.researchgate.net/publication/340825443/figure/fig6/AS:882927785238529@1587517796128/Word-embeddings-map-words-in-a-corpus-of-text-to-vector-space-Linear-combinations-o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7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0EB4BF-AB76-3741-3850-4493CF98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N-gramm </a:t>
            </a:r>
            <a:r>
              <a:rPr lang="hu-HU" dirty="0" err="1"/>
              <a:t>Language</a:t>
            </a:r>
            <a:r>
              <a:rPr lang="hu-HU" dirty="0"/>
              <a:t> </a:t>
            </a:r>
            <a:r>
              <a:rPr lang="hu-HU" dirty="0" err="1"/>
              <a:t>Models</a:t>
            </a:r>
            <a:endParaRPr lang="hu-HU" dirty="0"/>
          </a:p>
        </p:txBody>
      </p:sp>
      <p:pic>
        <p:nvPicPr>
          <p:cNvPr id="1026" name="Picture 2" descr="Evaluation Metrics for Language Modeling">
            <a:extLst>
              <a:ext uri="{FF2B5EF4-FFF2-40B4-BE49-F238E27FC236}">
                <a16:creationId xmlns:a16="http://schemas.microsoft.com/office/drawing/2014/main" id="{3A46D2D0-94B8-FBCC-E5F9-BC763E8ED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6" y="1757956"/>
            <a:ext cx="8582679" cy="30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9EC8E54-B379-F099-67F4-E304C20A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32" y="4868855"/>
            <a:ext cx="7559168" cy="18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DC0A3C-0896-0955-BC3F-92F5E06B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Contextualised</a:t>
            </a:r>
            <a:r>
              <a:rPr lang="hu-HU" dirty="0"/>
              <a:t> </a:t>
            </a:r>
            <a:r>
              <a:rPr lang="hu-HU" dirty="0" err="1"/>
              <a:t>word</a:t>
            </a:r>
            <a:r>
              <a:rPr lang="hu-HU" dirty="0"/>
              <a:t> </a:t>
            </a:r>
            <a:r>
              <a:rPr lang="hu-HU" dirty="0" err="1"/>
              <a:t>embeddings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51275-322F-EF77-F352-A2FD877E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8" y="2397482"/>
            <a:ext cx="7118830" cy="27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2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31C0B982B3FB544B6136716D3DFF348" ma:contentTypeVersion="9" ma:contentTypeDescription="Új dokumentum létrehozása." ma:contentTypeScope="" ma:versionID="d6e7d695828dcc982041cac84b749aea">
  <xsd:schema xmlns:xsd="http://www.w3.org/2001/XMLSchema" xmlns:xs="http://www.w3.org/2001/XMLSchema" xmlns:p="http://schemas.microsoft.com/office/2006/metadata/properties" xmlns:ns3="b6d6a9a6-f929-4d77-840b-e9bc7a52e741" xmlns:ns4="3d5c1923-901e-4870-b035-25f4fea9f0d2" targetNamespace="http://schemas.microsoft.com/office/2006/metadata/properties" ma:root="true" ma:fieldsID="2ff95567cb5f7f1bb38d8d9cf55fea13" ns3:_="" ns4:_="">
    <xsd:import namespace="b6d6a9a6-f929-4d77-840b-e9bc7a52e741"/>
    <xsd:import namespace="3d5c1923-901e-4870-b035-25f4fea9f0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a9a6-f929-4d77-840b-e9bc7a52e7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1923-901e-4870-b035-25f4fea9f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536F1-6BDD-4449-8683-0FD772633C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ECD89-37AF-4EFF-8402-C4BC34490C1E}">
  <ds:schemaRefs>
    <ds:schemaRef ds:uri="http://www.w3.org/XML/1998/namespace"/>
    <ds:schemaRef ds:uri="http://purl.org/dc/terms/"/>
    <ds:schemaRef ds:uri="b6d6a9a6-f929-4d77-840b-e9bc7a52e741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d5c1923-901e-4870-b035-25f4fea9f0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CF5442-BDF0-438C-AEEC-1E28D5F2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6a9a6-f929-4d77-840b-e9bc7a52e741"/>
    <ds:schemaRef ds:uri="3d5c1923-901e-4870-b035-25f4fea9f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1579</TotalTime>
  <Words>1862</Words>
  <Application>Microsoft Office PowerPoint</Application>
  <PresentationFormat>Diavetítés a képernyőre (4:3 oldalarány)</PresentationFormat>
  <Paragraphs>132</Paragraphs>
  <Slides>42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Arial</vt:lpstr>
      <vt:lpstr>Avenir Next</vt:lpstr>
      <vt:lpstr>Calibri</vt:lpstr>
      <vt:lpstr>Calibri Light</vt:lpstr>
      <vt:lpstr>Lucida Console</vt:lpstr>
      <vt:lpstr>Office-téma</vt:lpstr>
      <vt:lpstr>PowerPoint-bemutató</vt:lpstr>
      <vt:lpstr>PowerPoint-bemutató</vt:lpstr>
      <vt:lpstr>Human-Machine interaction</vt:lpstr>
      <vt:lpstr>PowerPoint-bemutató</vt:lpstr>
      <vt:lpstr>Domains</vt:lpstr>
      <vt:lpstr>Large Language Models</vt:lpstr>
      <vt:lpstr>Static word embeddings</vt:lpstr>
      <vt:lpstr>N-gramm Language Models</vt:lpstr>
      <vt:lpstr>Contextualised word embeddings</vt:lpstr>
      <vt:lpstr>Self-attention</vt:lpstr>
      <vt:lpstr>Medium Language Models 2018Q4</vt:lpstr>
      <vt:lpstr>Pretraining by masking</vt:lpstr>
      <vt:lpstr>Pretraining -&gt; Foundation model</vt:lpstr>
      <vt:lpstr>Sentence position in transformers</vt:lpstr>
      <vt:lpstr>Text generation</vt:lpstr>
      <vt:lpstr>Large Language Models, LLMs</vt:lpstr>
      <vt:lpstr>PowerPoint-bemutató</vt:lpstr>
      <vt:lpstr>LLM-based text generation </vt:lpstr>
      <vt:lpstr>PowerPoint-bemutató</vt:lpstr>
      <vt:lpstr>LLMs for NLU tasks</vt:lpstr>
      <vt:lpstr>(classic) Supervised Machine Learning</vt:lpstr>
      <vt:lpstr>Fine-tuning BERT-type modells</vt:lpstr>
      <vt:lpstr>Document classification</vt:lpstr>
      <vt:lpstr>Sequence labeling</vt:lpstr>
      <vt:lpstr>Zero-shot learning</vt:lpstr>
      <vt:lpstr>Few-shot learning</vt:lpstr>
      <vt:lpstr>Few-shot learning</vt:lpstr>
      <vt:lpstr>Pattern-exploiting training (PET)</vt:lpstr>
      <vt:lpstr>In context (few shot) learning</vt:lpstr>
      <vt:lpstr>PowerPoint-bemutató</vt:lpstr>
      <vt:lpstr>LLMs for NLG tasks</vt:lpstr>
      <vt:lpstr>Prompt engineering</vt:lpstr>
      <vt:lpstr>In context (few shot) learning</vt:lpstr>
      <vt:lpstr>Fine-tuning GPT-type modells </vt:lpstr>
      <vt:lpstr>Training ChatGPT (aka instruct tuning)</vt:lpstr>
      <vt:lpstr>Which LLM?</vt:lpstr>
      <vt:lpstr>Size does matter!</vt:lpstr>
      <vt:lpstr>Which LLM to employ?</vt:lpstr>
      <vt:lpstr>On the generative hype…</vt:lpstr>
      <vt:lpstr>On the generative hype…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züzletember niga</dc:creator>
  <cp:lastModifiedBy>Dr. Farkas Richárd József</cp:lastModifiedBy>
  <cp:revision>22</cp:revision>
  <dcterms:created xsi:type="dcterms:W3CDTF">2023-11-07T20:40:05Z</dcterms:created>
  <dcterms:modified xsi:type="dcterms:W3CDTF">2025-03-11T14:53:11Z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0x010100831C0B982B3FB544B6136716D3DFF348</vt:lpwstr>
  </property>
</Properties>
</file>