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6"/>
  </p:notesMasterIdLst>
  <p:sldIdLst>
    <p:sldId id="1438" r:id="rId5"/>
    <p:sldId id="1436" r:id="rId6"/>
    <p:sldId id="1459" r:id="rId7"/>
    <p:sldId id="1451" r:id="rId8"/>
    <p:sldId id="1452" r:id="rId9"/>
    <p:sldId id="1453" r:id="rId10"/>
    <p:sldId id="1454" r:id="rId11"/>
    <p:sldId id="1455" r:id="rId12"/>
    <p:sldId id="1457" r:id="rId13"/>
    <p:sldId id="1456" r:id="rId14"/>
    <p:sldId id="1462" r:id="rId15"/>
    <p:sldId id="1458" r:id="rId16"/>
    <p:sldId id="1467" r:id="rId17"/>
    <p:sldId id="1468" r:id="rId18"/>
    <p:sldId id="1461" r:id="rId19"/>
    <p:sldId id="1460" r:id="rId20"/>
    <p:sldId id="1463" r:id="rId21"/>
    <p:sldId id="1464" r:id="rId22"/>
    <p:sldId id="1465" r:id="rId23"/>
    <p:sldId id="1466" r:id="rId24"/>
    <p:sldId id="146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97AD1-7195-4361-B803-691432634305}" v="732" dt="2024-03-14T11:14:09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9954-E676-4DAD-8353-8EB4FA7DAD25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7229-843E-4888-9B59-C8DDD5D97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92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9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29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92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22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39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9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2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24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5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30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18E5-EE4C-4BFA-AB34-ADF1978B2274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Evaluating</a:t>
            </a:r>
            <a:r>
              <a:rPr lang="hu-HU" dirty="0"/>
              <a:t> </a:t>
            </a:r>
            <a:r>
              <a:rPr lang="hu-HU" dirty="0" err="1"/>
              <a:t>RAGs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6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D74C-242A-FA69-D51B-DC53A4BA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Evaluation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retriever </a:t>
            </a:r>
            <a:r>
              <a:rPr lang="hu-HU" sz="4000" dirty="0"/>
              <a:t>(GTE)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F4F799-104D-DE74-DD09-B56D88BE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7" y="1993391"/>
            <a:ext cx="5342595" cy="4268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0070C0"/>
                </a:solidFill>
              </a:rPr>
              <a:t>Question</a:t>
            </a:r>
            <a:r>
              <a:rPr lang="hu-HU" dirty="0">
                <a:solidFill>
                  <a:srgbClr val="0070C0"/>
                </a:solidFill>
              </a:rPr>
              <a:t> - most </a:t>
            </a:r>
            <a:r>
              <a:rPr lang="hu-HU" dirty="0" err="1">
                <a:solidFill>
                  <a:srgbClr val="0070C0"/>
                </a:solidFill>
              </a:rPr>
              <a:t>relevant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document</a:t>
            </a:r>
            <a:r>
              <a:rPr lang="hu-HU" dirty="0">
                <a:solidFill>
                  <a:srgbClr val="0070C0"/>
                </a:solidFill>
              </a:rPr>
              <a:t>(s)</a:t>
            </a:r>
          </a:p>
          <a:p>
            <a:r>
              <a:rPr lang="hu-HU" dirty="0" err="1"/>
              <a:t>Precision</a:t>
            </a:r>
            <a:endParaRPr lang="hu-HU" dirty="0"/>
          </a:p>
          <a:p>
            <a:pPr lvl="1"/>
            <a:r>
              <a:rPr lang="hu-HU" dirty="0" err="1"/>
              <a:t>P@k</a:t>
            </a:r>
            <a:endParaRPr lang="hu-HU" dirty="0"/>
          </a:p>
          <a:p>
            <a:pPr lvl="1"/>
            <a:r>
              <a:rPr lang="hu-HU" dirty="0"/>
              <a:t>MRR</a:t>
            </a:r>
          </a:p>
          <a:p>
            <a:pPr lvl="1"/>
            <a:endParaRPr lang="hu-HU" dirty="0"/>
          </a:p>
          <a:p>
            <a:r>
              <a:rPr lang="hu-HU" dirty="0" err="1"/>
              <a:t>Capability</a:t>
            </a:r>
            <a:r>
              <a:rPr lang="hu-HU" dirty="0"/>
              <a:t> testing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Context </a:t>
            </a:r>
            <a:r>
              <a:rPr lang="hu-HU" dirty="0" err="1"/>
              <a:t>recall</a:t>
            </a:r>
            <a:endParaRPr lang="hu-HU" dirty="0"/>
          </a:p>
          <a:p>
            <a:pPr marL="0" indent="0">
              <a:buNone/>
            </a:pPr>
            <a:r>
              <a:rPr lang="hu-HU" dirty="0" err="1">
                <a:solidFill>
                  <a:srgbClr val="0070C0"/>
                </a:solidFill>
              </a:rPr>
              <a:t>Question</a:t>
            </a:r>
            <a:r>
              <a:rPr lang="hu-HU" dirty="0">
                <a:solidFill>
                  <a:srgbClr val="0070C0"/>
                </a:solidFill>
              </a:rPr>
              <a:t> - context(s) = text </a:t>
            </a:r>
            <a:r>
              <a:rPr lang="hu-HU" dirty="0" err="1">
                <a:solidFill>
                  <a:srgbClr val="0070C0"/>
                </a:solidFill>
              </a:rPr>
              <a:t>snippets</a:t>
            </a: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/>
              <a:t>   </a:t>
            </a:r>
            <a:r>
              <a:rPr lang="hu-HU" dirty="0" err="1"/>
              <a:t>Chunking</a:t>
            </a:r>
            <a:r>
              <a:rPr lang="hu-HU" dirty="0"/>
              <a:t>!</a:t>
            </a:r>
          </a:p>
          <a:p>
            <a:pPr marL="0" indent="0">
              <a:buNone/>
            </a:pPr>
            <a:r>
              <a:rPr lang="hu-HU" dirty="0"/>
              <a:t>   </a:t>
            </a:r>
            <a:r>
              <a:rPr lang="hu-HU" dirty="0" err="1"/>
              <a:t>topK</a:t>
            </a:r>
            <a:r>
              <a:rPr lang="hu-HU" dirty="0"/>
              <a:t> retriever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F523CD-5732-ED89-0F5D-AA670A027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r="24314" b="42358"/>
          <a:stretch/>
        </p:blipFill>
        <p:spPr bwMode="auto">
          <a:xfrm>
            <a:off x="114568" y="2097023"/>
            <a:ext cx="3516149" cy="349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AA5675-46B2-C688-4594-C8EE0B3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Evaluation</a:t>
            </a:r>
            <a:r>
              <a:rPr lang="hu-HU" dirty="0"/>
              <a:t> of </a:t>
            </a:r>
            <a:r>
              <a:rPr lang="hu-HU" dirty="0" err="1"/>
              <a:t>generation</a:t>
            </a:r>
            <a:endParaRPr lang="hu-HU" dirty="0"/>
          </a:p>
        </p:txBody>
      </p:sp>
      <p:pic>
        <p:nvPicPr>
          <p:cNvPr id="5" name="Tartalom helye 4" descr="A képen szöveg, képernyőkép, Betűtípus, névjegykártya látható&#10;&#10;Automatikusan generált leírás">
            <a:extLst>
              <a:ext uri="{FF2B5EF4-FFF2-40B4-BE49-F238E27FC236}">
                <a16:creationId xmlns:a16="http://schemas.microsoft.com/office/drawing/2014/main" id="{B59B78BB-4D48-CE4F-268B-5640A730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2" y="1892085"/>
            <a:ext cx="6782388" cy="406181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A8B163-36D7-9B01-CD74-300E66C6D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50498" r="24314" b="4983"/>
          <a:stretch/>
        </p:blipFill>
        <p:spPr bwMode="auto">
          <a:xfrm>
            <a:off x="6490348" y="54864"/>
            <a:ext cx="2653651" cy="20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E7AEB02-38F8-ECF1-7A69-F40A9D84AB03}"/>
              </a:ext>
            </a:extLst>
          </p:cNvPr>
          <p:cNvSpPr txBox="1"/>
          <p:nvPr/>
        </p:nvSpPr>
        <p:spPr>
          <a:xfrm>
            <a:off x="6089904" y="435254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Harmless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8979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D559A0-B29E-41A5-E05B-2BDDC2C0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Correctness</a:t>
            </a: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1099B68C-563E-99F4-F414-D3A938A1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096"/>
            <a:ext cx="8144256" cy="4792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err="1"/>
              <a:t>answer</a:t>
            </a:r>
            <a:r>
              <a:rPr lang="hu-HU" dirty="0"/>
              <a:t> has </a:t>
            </a:r>
            <a:r>
              <a:rPr lang="hu-HU" dirty="0" err="1"/>
              <a:t>to</a:t>
            </a:r>
            <a:r>
              <a:rPr lang="hu-HU" dirty="0"/>
              <a:t> be </a:t>
            </a:r>
          </a:p>
          <a:p>
            <a:r>
              <a:rPr lang="hu-HU" dirty="0" err="1"/>
              <a:t>correct</a:t>
            </a:r>
            <a:r>
              <a:rPr lang="hu-HU" dirty="0"/>
              <a:t>,</a:t>
            </a:r>
          </a:p>
          <a:p>
            <a:r>
              <a:rPr lang="hu-HU" dirty="0" err="1"/>
              <a:t>informative</a:t>
            </a:r>
            <a:r>
              <a:rPr lang="hu-HU" dirty="0"/>
              <a:t>,</a:t>
            </a:r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, </a:t>
            </a:r>
          </a:p>
          <a:p>
            <a:r>
              <a:rPr lang="hu-HU" dirty="0" err="1"/>
              <a:t>succinct</a:t>
            </a:r>
            <a:r>
              <a:rPr lang="hu-HU" dirty="0"/>
              <a:t> and </a:t>
            </a:r>
            <a:r>
              <a:rPr lang="hu-HU" dirty="0" err="1"/>
              <a:t>verbose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GT </a:t>
            </a:r>
            <a:r>
              <a:rPr lang="hu-HU" dirty="0" err="1"/>
              <a:t>answer</a:t>
            </a:r>
            <a:r>
              <a:rPr lang="hu-HU" dirty="0"/>
              <a:t> ~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answer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>
                <a:solidFill>
                  <a:srgbClr val="0070C0"/>
                </a:solidFill>
              </a:rPr>
              <a:t>Question</a:t>
            </a:r>
            <a:r>
              <a:rPr lang="hu-HU" dirty="0">
                <a:solidFill>
                  <a:srgbClr val="0070C0"/>
                </a:solidFill>
              </a:rPr>
              <a:t> – GT </a:t>
            </a:r>
            <a:r>
              <a:rPr lang="hu-HU" dirty="0" err="1">
                <a:solidFill>
                  <a:srgbClr val="0070C0"/>
                </a:solidFill>
              </a:rPr>
              <a:t>answer</a:t>
            </a: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70C0"/>
                </a:solidFill>
              </a:rPr>
              <a:t>(</a:t>
            </a:r>
            <a:r>
              <a:rPr lang="hu-HU" dirty="0" err="1">
                <a:solidFill>
                  <a:srgbClr val="0070C0"/>
                </a:solidFill>
              </a:rPr>
              <a:t>usually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with</a:t>
            </a:r>
            <a:r>
              <a:rPr lang="hu-HU" dirty="0">
                <a:solidFill>
                  <a:srgbClr val="0070C0"/>
                </a:solidFill>
              </a:rPr>
              <a:t> GT context)</a:t>
            </a: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 err="1"/>
              <a:t>similarity</a:t>
            </a:r>
            <a:r>
              <a:rPr lang="hu-HU" dirty="0"/>
              <a:t>, MLM, LLM </a:t>
            </a:r>
            <a:r>
              <a:rPr lang="hu-HU" dirty="0" err="1"/>
              <a:t>scores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25C9FD-0C1B-8F92-8F5A-0CC4F774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50498" r="24314" b="4983"/>
          <a:stretch/>
        </p:blipFill>
        <p:spPr bwMode="auto">
          <a:xfrm>
            <a:off x="5771200" y="91440"/>
            <a:ext cx="337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3F5F9D-6B49-5566-FE54-8B57CD08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Semantic</a:t>
            </a:r>
            <a:r>
              <a:rPr lang="hu-HU" dirty="0"/>
              <a:t> </a:t>
            </a:r>
            <a:r>
              <a:rPr lang="hu-HU" dirty="0" err="1"/>
              <a:t>similarity</a:t>
            </a:r>
            <a:r>
              <a:rPr lang="hu-HU" dirty="0"/>
              <a:t> </a:t>
            </a:r>
            <a:r>
              <a:rPr lang="hu-HU" dirty="0" err="1"/>
              <a:t>comparision</a:t>
            </a:r>
            <a:endParaRPr lang="hu-HU" dirty="0"/>
          </a:p>
        </p:txBody>
      </p:sp>
      <p:pic>
        <p:nvPicPr>
          <p:cNvPr id="12290" name="Picture 2" descr="Semantic Textual Similarity Using BERT | by Mustafa Adel Ibrahim | Medium">
            <a:extLst>
              <a:ext uri="{FF2B5EF4-FFF2-40B4-BE49-F238E27FC236}">
                <a16:creationId xmlns:a16="http://schemas.microsoft.com/office/drawing/2014/main" id="{F8FAB923-9457-2F82-5B87-88178ADD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9" y="3528848"/>
            <a:ext cx="4520742" cy="32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bert">
            <a:extLst>
              <a:ext uri="{FF2B5EF4-FFF2-40B4-BE49-F238E27FC236}">
                <a16:creationId xmlns:a16="http://schemas.microsoft.com/office/drawing/2014/main" id="{54A84414-2E90-FAF9-9173-E542A422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96" y="4700873"/>
            <a:ext cx="697411" cy="9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OUGE and BLEU scores for NLP model evaluation | Clément's blog">
            <a:extLst>
              <a:ext uri="{FF2B5EF4-FFF2-40B4-BE49-F238E27FC236}">
                <a16:creationId xmlns:a16="http://schemas.microsoft.com/office/drawing/2014/main" id="{84E783D4-30C9-A421-1D3E-0B58ACB8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06" y="1357477"/>
            <a:ext cx="73533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0163DC-5B31-518D-5A74-CC49C452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MLM (</a:t>
            </a:r>
            <a:r>
              <a:rPr lang="hu-HU" dirty="0" err="1"/>
              <a:t>learning-based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)</a:t>
            </a:r>
          </a:p>
        </p:txBody>
      </p:sp>
      <p:pic>
        <p:nvPicPr>
          <p:cNvPr id="13314" name="Picture 2" descr="Default sentence pair classification architecture -([CLS] Strategy).W T...  | Download Scientific Diagram">
            <a:extLst>
              <a:ext uri="{FF2B5EF4-FFF2-40B4-BE49-F238E27FC236}">
                <a16:creationId xmlns:a16="http://schemas.microsoft.com/office/drawing/2014/main" id="{2C522FB0-AEE8-30E7-2C8E-4BAD9D4D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03604"/>
            <a:ext cx="80962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bert">
            <a:extLst>
              <a:ext uri="{FF2B5EF4-FFF2-40B4-BE49-F238E27FC236}">
                <a16:creationId xmlns:a16="http://schemas.microsoft.com/office/drawing/2014/main" id="{C3CF858E-C55E-069E-2301-294A3578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1" y="1495044"/>
            <a:ext cx="1476846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F57902F7-08E7-F427-FEAE-62C849DF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096"/>
            <a:ext cx="8144256" cy="4792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70C0"/>
                </a:solidFill>
              </a:rPr>
              <a:t>GT </a:t>
            </a:r>
            <a:r>
              <a:rPr lang="hu-HU" dirty="0" err="1">
                <a:solidFill>
                  <a:srgbClr val="0070C0"/>
                </a:solidFill>
              </a:rPr>
              <a:t>correct</a:t>
            </a:r>
            <a:r>
              <a:rPr lang="hu-HU" dirty="0">
                <a:solidFill>
                  <a:srgbClr val="0070C0"/>
                </a:solidFill>
              </a:rPr>
              <a:t> – GT </a:t>
            </a:r>
            <a:r>
              <a:rPr lang="hu-HU" dirty="0" err="1">
                <a:solidFill>
                  <a:srgbClr val="0070C0"/>
                </a:solidFill>
              </a:rPr>
              <a:t>correct</a:t>
            </a: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70C0"/>
                </a:solidFill>
              </a:rPr>
              <a:t>GT </a:t>
            </a:r>
            <a:r>
              <a:rPr lang="hu-HU" dirty="0" err="1">
                <a:solidFill>
                  <a:srgbClr val="0070C0"/>
                </a:solidFill>
              </a:rPr>
              <a:t>correct</a:t>
            </a:r>
            <a:r>
              <a:rPr lang="hu-HU" dirty="0">
                <a:solidFill>
                  <a:srgbClr val="0070C0"/>
                </a:solidFill>
              </a:rPr>
              <a:t> – GT </a:t>
            </a:r>
            <a:r>
              <a:rPr lang="hu-HU" dirty="0" err="1">
                <a:solidFill>
                  <a:srgbClr val="0070C0"/>
                </a:solidFill>
              </a:rPr>
              <a:t>incorrect</a:t>
            </a: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1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D09ED9-2809-FB36-B981-F32DF7C2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906" y="3907535"/>
            <a:ext cx="4924806" cy="2810257"/>
          </a:xfrm>
        </p:spPr>
        <p:txBody>
          <a:bodyPr/>
          <a:lstStyle/>
          <a:p>
            <a:r>
              <a:rPr lang="hu-HU" dirty="0" err="1"/>
              <a:t>MLMs</a:t>
            </a:r>
            <a:r>
              <a:rPr lang="hu-HU" dirty="0"/>
              <a:t>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>
                <a:solidFill>
                  <a:srgbClr val="0070C0"/>
                </a:solidFill>
              </a:rPr>
              <a:t>external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harmless-specific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dataset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 err="1"/>
              <a:t>Prompted</a:t>
            </a:r>
            <a:r>
              <a:rPr lang="hu-HU" dirty="0"/>
              <a:t> </a:t>
            </a:r>
            <a:r>
              <a:rPr lang="hu-HU" dirty="0" err="1"/>
              <a:t>LLMs</a:t>
            </a:r>
            <a:endParaRPr lang="hu-HU" dirty="0"/>
          </a:p>
        </p:txBody>
      </p:sp>
      <p:pic>
        <p:nvPicPr>
          <p:cNvPr id="9218" name="Picture 2" descr="Honest Harmless Helpful Evals">
            <a:extLst>
              <a:ext uri="{FF2B5EF4-FFF2-40B4-BE49-F238E27FC236}">
                <a16:creationId xmlns:a16="http://schemas.microsoft.com/office/drawing/2014/main" id="{0814D4F2-9A31-915D-680D-68D33F0AD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r="39400" b="31575"/>
          <a:stretch/>
        </p:blipFill>
        <p:spPr bwMode="auto">
          <a:xfrm>
            <a:off x="3307080" y="389573"/>
            <a:ext cx="3099816" cy="29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3C84BF-215B-05CD-8868-6169C332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Faithfulness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22418D1A-F974-1A87-37AA-C47E3845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generated content is inconsistent with the input information, hallucinates or non-factual information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context ~ </a:t>
            </a:r>
            <a:r>
              <a:rPr lang="hu-HU" sz="2400" dirty="0" err="1"/>
              <a:t>generated</a:t>
            </a:r>
            <a:r>
              <a:rPr lang="hu-HU" sz="2400" dirty="0"/>
              <a:t> </a:t>
            </a:r>
            <a:r>
              <a:rPr lang="hu-HU" sz="2400" dirty="0" err="1"/>
              <a:t>answer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>
                <a:solidFill>
                  <a:srgbClr val="0070C0"/>
                </a:solidFill>
              </a:rPr>
              <a:t>GT is </a:t>
            </a:r>
            <a:r>
              <a:rPr lang="hu-HU" sz="2400" dirty="0" err="1">
                <a:solidFill>
                  <a:srgbClr val="0070C0"/>
                </a:solidFill>
              </a:rPr>
              <a:t>not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err="1">
                <a:solidFill>
                  <a:srgbClr val="0070C0"/>
                </a:solidFill>
              </a:rPr>
              <a:t>needed</a:t>
            </a:r>
            <a:r>
              <a:rPr lang="hu-HU" sz="2400" dirty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endParaRPr lang="hu-H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400" dirty="0" err="1"/>
              <a:t>similarity</a:t>
            </a:r>
            <a:r>
              <a:rPr lang="hu-HU" sz="2400" dirty="0"/>
              <a:t>, MLM, LLM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322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8D4353-A7CE-BCE5-7785-91D5EEA1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Faithfulness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hu-HU" dirty="0"/>
          </a:p>
        </p:txBody>
      </p:sp>
      <p:pic>
        <p:nvPicPr>
          <p:cNvPr id="10242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703A6EE7-BA9E-00C1-C011-DA07FD74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70" y="1395223"/>
            <a:ext cx="3685029" cy="12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 white and black text with red text&#10;&#10;Description automatically generated">
            <a:extLst>
              <a:ext uri="{FF2B5EF4-FFF2-40B4-BE49-F238E27FC236}">
                <a16:creationId xmlns:a16="http://schemas.microsoft.com/office/drawing/2014/main" id="{58B2384D-5083-5180-D345-870DACA3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0" y="2778124"/>
            <a:ext cx="6021135" cy="40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E799385-11A7-DEED-0E75-4F8442B0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3" y="1763912"/>
            <a:ext cx="7840573" cy="45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6535DC-F092-D145-4717-E30B7AE3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err="1"/>
              <a:t>Faithfulness</a:t>
            </a:r>
            <a:r>
              <a:rPr lang="hu-HU" sz="3600" dirty="0"/>
              <a:t> </a:t>
            </a:r>
            <a:r>
              <a:rPr lang="hu-HU" sz="3600" dirty="0" err="1"/>
              <a:t>by</a:t>
            </a:r>
            <a:r>
              <a:rPr lang="hu-HU" sz="3600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Answering</a:t>
            </a:r>
            <a:endParaRPr lang="hu-HU" dirty="0"/>
          </a:p>
        </p:txBody>
      </p:sp>
      <p:pic>
        <p:nvPicPr>
          <p:cNvPr id="5" name="Tartalom helye 4" descr="A képen szöveg, diagram, sor, képernyőkép látható&#10;&#10;Automatikusan generált leírás">
            <a:extLst>
              <a:ext uri="{FF2B5EF4-FFF2-40B4-BE49-F238E27FC236}">
                <a16:creationId xmlns:a16="http://schemas.microsoft.com/office/drawing/2014/main" id="{8BFAA860-9CA5-56AF-3212-3DA42CD5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0" y="1825625"/>
            <a:ext cx="7380980" cy="4351338"/>
          </a:xfrm>
        </p:spPr>
      </p:pic>
    </p:spTree>
    <p:extLst>
      <p:ext uri="{BB962C8B-B14F-4D97-AF65-F5344CB8AC3E}">
        <p14:creationId xmlns:p14="http://schemas.microsoft.com/office/powerpoint/2010/main" val="12332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524EB-BEB6-2696-C1EA-75F1752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dirty="0" err="1"/>
              <a:t>Faithfulness</a:t>
            </a:r>
            <a:r>
              <a:rPr lang="hu-HU" sz="1800" dirty="0"/>
              <a:t> </a:t>
            </a:r>
            <a:r>
              <a:rPr lang="hu-HU" sz="1800" dirty="0" err="1"/>
              <a:t>by</a:t>
            </a:r>
            <a:r>
              <a:rPr lang="hu-HU" sz="1800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Inference</a:t>
            </a:r>
            <a:endParaRPr lang="hu-HU" dirty="0"/>
          </a:p>
        </p:txBody>
      </p:sp>
      <p:pic>
        <p:nvPicPr>
          <p:cNvPr id="5" name="Kép 4" descr="A képen szöveg, képernyőkép, diagram, sor látható&#10;&#10;Automatikusan generált leírás">
            <a:extLst>
              <a:ext uri="{FF2B5EF4-FFF2-40B4-BE49-F238E27FC236}">
                <a16:creationId xmlns:a16="http://schemas.microsoft.com/office/drawing/2014/main" id="{EBE75DAC-2019-86A8-C6F1-7F2BCF98B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170163"/>
            <a:ext cx="7046976" cy="33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ED6B89-A0CB-B10A-F593-1903414E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8"/>
            <a:ext cx="7886700" cy="1325563"/>
          </a:xfrm>
        </p:spPr>
        <p:txBody>
          <a:bodyPr/>
          <a:lstStyle/>
          <a:p>
            <a:r>
              <a:rPr lang="hu-HU" dirty="0"/>
              <a:t>RAG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2CC6FC-ED73-F805-F663-CE7D1ACFD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B558E1-2F68-4E16-00DB-E576C399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4" y="1274228"/>
            <a:ext cx="76330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79AE1F-5086-0C2F-A7C7-580431B1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Factuality</a:t>
            </a:r>
            <a:r>
              <a:rPr lang="hu-HU" dirty="0"/>
              <a:t> </a:t>
            </a:r>
            <a:r>
              <a:rPr lang="hu-HU" dirty="0" err="1"/>
              <a:t>metrics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D3A322-A92D-3846-C579-4BADA3A5A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Named</a:t>
            </a:r>
            <a:r>
              <a:rPr lang="hu-HU" dirty="0"/>
              <a:t> </a:t>
            </a:r>
            <a:r>
              <a:rPr lang="hu-HU" dirty="0" err="1"/>
              <a:t>Entites</a:t>
            </a:r>
            <a:r>
              <a:rPr lang="hu-HU" dirty="0"/>
              <a:t> (and </a:t>
            </a:r>
            <a:r>
              <a:rPr lang="hu-HU" dirty="0" err="1"/>
              <a:t>their</a:t>
            </a:r>
            <a:r>
              <a:rPr lang="hu-HU" dirty="0"/>
              <a:t> relations)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Generated</a:t>
            </a:r>
            <a:r>
              <a:rPr lang="hu-HU" dirty="0"/>
              <a:t> Text </a:t>
            </a:r>
            <a:r>
              <a:rPr lang="hu-HU" dirty="0" err="1"/>
              <a:t>present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Text? </a:t>
            </a:r>
          </a:p>
        </p:txBody>
      </p:sp>
      <p:pic>
        <p:nvPicPr>
          <p:cNvPr id="15362" name="Picture 2" descr="Relation Extraction | Papers With Code">
            <a:extLst>
              <a:ext uri="{FF2B5EF4-FFF2-40B4-BE49-F238E27FC236}">
                <a16:creationId xmlns:a16="http://schemas.microsoft.com/office/drawing/2014/main" id="{C9257610-7F0B-E9D5-B900-4464ECE5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" y="2915793"/>
            <a:ext cx="83058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0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B28D79-5887-4447-02CE-0665FF56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hu-HU" dirty="0" err="1"/>
              <a:t>Task-specific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methodologies</a:t>
            </a:r>
            <a:endParaRPr lang="hu-HU" dirty="0"/>
          </a:p>
          <a:p>
            <a:pPr lvl="1"/>
            <a:r>
              <a:rPr lang="hu-HU" dirty="0" err="1"/>
              <a:t>summarisation</a:t>
            </a:r>
            <a:r>
              <a:rPr lang="hu-HU" dirty="0"/>
              <a:t>, </a:t>
            </a:r>
          </a:p>
          <a:p>
            <a:pPr lvl="1"/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Answering</a:t>
            </a:r>
            <a:r>
              <a:rPr lang="hu-HU" dirty="0"/>
              <a:t>, </a:t>
            </a:r>
          </a:p>
          <a:p>
            <a:pPr lvl="1"/>
            <a:r>
              <a:rPr lang="hu-HU" dirty="0"/>
              <a:t>image </a:t>
            </a:r>
            <a:r>
              <a:rPr lang="hu-HU" dirty="0" err="1"/>
              <a:t>captioning</a:t>
            </a:r>
            <a:r>
              <a:rPr lang="hu-HU" dirty="0"/>
              <a:t> </a:t>
            </a:r>
            <a:r>
              <a:rPr lang="hu-HU" dirty="0" err="1"/>
              <a:t>etc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meta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: </a:t>
            </a:r>
            <a:r>
              <a:rPr lang="hu-HU" dirty="0" err="1"/>
              <a:t>evaluate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!</a:t>
            </a:r>
          </a:p>
          <a:p>
            <a:endParaRPr lang="hu-HU" dirty="0"/>
          </a:p>
          <a:p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unit test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smoke</a:t>
            </a:r>
            <a:r>
              <a:rPr lang="hu-HU" dirty="0"/>
              <a:t> test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E52474-E43E-B397-6A19-D375001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8" y="5577237"/>
            <a:ext cx="1104996" cy="358171"/>
          </a:xfrm>
          <a:prstGeom prst="rect">
            <a:avLst/>
          </a:prstGeom>
        </p:spPr>
      </p:pic>
      <p:pic>
        <p:nvPicPr>
          <p:cNvPr id="7" name="Kép 6" descr="A képen Betűtípus, Grafika, embléma, Grafikus tervezés látható&#10;&#10;Automatikusan generált leírás">
            <a:extLst>
              <a:ext uri="{FF2B5EF4-FFF2-40B4-BE49-F238E27FC236}">
                <a16:creationId xmlns:a16="http://schemas.microsoft.com/office/drawing/2014/main" id="{F154A471-859B-9475-DC29-4FBE74465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8" y="5462926"/>
            <a:ext cx="2476715" cy="586791"/>
          </a:xfrm>
          <a:prstGeom prst="rect">
            <a:avLst/>
          </a:prstGeom>
        </p:spPr>
      </p:pic>
      <p:pic>
        <p:nvPicPr>
          <p:cNvPr id="9" name="Kép 8" descr="A képen Betűtípus, embléma, fehér, Grafika látható&#10;&#10;Automatikusan generált leírás">
            <a:extLst>
              <a:ext uri="{FF2B5EF4-FFF2-40B4-BE49-F238E27FC236}">
                <a16:creationId xmlns:a16="http://schemas.microsoft.com/office/drawing/2014/main" id="{678A98A2-DA73-C140-79AC-52F2E469C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7" y="5565045"/>
            <a:ext cx="98306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F6F92-EFC9-0B31-09CD-B15BCC7B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998"/>
            <a:ext cx="7886700" cy="1325563"/>
          </a:xfrm>
        </p:spPr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evaluate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64EA38-8B59-5807-0F80-194966C8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Range of Feedback Functions">
            <a:extLst>
              <a:ext uri="{FF2B5EF4-FFF2-40B4-BE49-F238E27FC236}">
                <a16:creationId xmlns:a16="http://schemas.microsoft.com/office/drawing/2014/main" id="{C5A86433-C028-F80B-7CFA-41FB6C52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706"/>
            <a:ext cx="9144000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9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11DB13-DA8D-9DC4-C393-B5ED35DC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Human </a:t>
            </a:r>
            <a:r>
              <a:rPr lang="hu-HU" dirty="0" err="1"/>
              <a:t>evaluation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43DC5F-4589-BE9D-A2B0-F675F9DFB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uman Technologies Research : University of Dayton, Ohio">
            <a:extLst>
              <a:ext uri="{FF2B5EF4-FFF2-40B4-BE49-F238E27FC236}">
                <a16:creationId xmlns:a16="http://schemas.microsoft.com/office/drawing/2014/main" id="{962D9900-C808-6F4F-8450-B9DAA3DC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" y="1541144"/>
            <a:ext cx="8615159" cy="48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E50486-4CB3-6699-752E-BF06247BB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r="24314"/>
          <a:stretch/>
        </p:blipFill>
        <p:spPr bwMode="auto">
          <a:xfrm>
            <a:off x="5942344" y="2414015"/>
            <a:ext cx="2126848" cy="36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6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6CA0A7-4E93-E53A-3B55-2DF9D04A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Human end-</a:t>
            </a:r>
            <a:r>
              <a:rPr lang="hu-HU" dirty="0" err="1"/>
              <a:t>to</a:t>
            </a:r>
            <a:r>
              <a:rPr lang="hu-HU" dirty="0"/>
              <a:t>-end </a:t>
            </a:r>
            <a:r>
              <a:rPr lang="hu-HU" dirty="0" err="1"/>
              <a:t>evaluation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7C88DF-077C-8ADF-2B48-E14116CD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58" y="4312793"/>
            <a:ext cx="2163318" cy="667639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Comments</a:t>
            </a:r>
            <a:r>
              <a:rPr lang="hu-HU" dirty="0"/>
              <a:t>!</a:t>
            </a:r>
          </a:p>
        </p:txBody>
      </p:sp>
      <p:pic>
        <p:nvPicPr>
          <p:cNvPr id="2050" name="Picture 2" descr="Like &amp; Dislike | Drupal.org">
            <a:extLst>
              <a:ext uri="{FF2B5EF4-FFF2-40B4-BE49-F238E27FC236}">
                <a16:creationId xmlns:a16="http://schemas.microsoft.com/office/drawing/2014/main" id="{A1A1D589-08EE-8050-3EF5-B3C833C0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690689"/>
            <a:ext cx="2696337" cy="13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riting RAG evaluation form - adult literacy | Teaching Resources">
            <a:extLst>
              <a:ext uri="{FF2B5EF4-FFF2-40B4-BE49-F238E27FC236}">
                <a16:creationId xmlns:a16="http://schemas.microsoft.com/office/drawing/2014/main" id="{AB86A0C9-491C-D2A6-D9A3-5D0A19C8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429000"/>
            <a:ext cx="2848928" cy="21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ole of RLHF in ChatGPT">
            <a:extLst>
              <a:ext uri="{FF2B5EF4-FFF2-40B4-BE49-F238E27FC236}">
                <a16:creationId xmlns:a16="http://schemas.microsoft.com/office/drawing/2014/main" id="{8F9F311D-45E9-150B-CFF6-DD63A0564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0" t="16116" r="35512" b="8967"/>
          <a:stretch/>
        </p:blipFill>
        <p:spPr bwMode="auto">
          <a:xfrm>
            <a:off x="6156960" y="1896732"/>
            <a:ext cx="2623184" cy="47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ps In Evaluating Retrieval Augmented Generation (RAG) Pipelines | by  Cobus Greyling | Medium">
            <a:extLst>
              <a:ext uri="{FF2B5EF4-FFF2-40B4-BE49-F238E27FC236}">
                <a16:creationId xmlns:a16="http://schemas.microsoft.com/office/drawing/2014/main" id="{B8189EE5-0B7D-19BB-9D56-16FFA5B1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678"/>
            <a:ext cx="9144000" cy="53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74F00685-E1AF-FFFC-4CDE-CE002EF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1325563"/>
          </a:xfrm>
        </p:spPr>
        <p:txBody>
          <a:bodyPr/>
          <a:lstStyle/>
          <a:p>
            <a:r>
              <a:rPr lang="hu-HU" dirty="0" err="1"/>
              <a:t>Ground</a:t>
            </a:r>
            <a:r>
              <a:rPr lang="hu-HU" dirty="0"/>
              <a:t> </a:t>
            </a:r>
            <a:r>
              <a:rPr lang="hu-HU" dirty="0" err="1"/>
              <a:t>Truth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dirty="0"/>
              <a:t> (HF)</a:t>
            </a:r>
          </a:p>
        </p:txBody>
      </p:sp>
    </p:spTree>
    <p:extLst>
      <p:ext uri="{BB962C8B-B14F-4D97-AF65-F5344CB8AC3E}">
        <p14:creationId xmlns:p14="http://schemas.microsoft.com/office/powerpoint/2010/main" val="70166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D3B12-AF8B-713E-0C61-CE1A3C00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assurance</a:t>
            </a:r>
            <a:r>
              <a:rPr lang="hu-HU" dirty="0"/>
              <a:t> </a:t>
            </a:r>
            <a:r>
              <a:rPr lang="hu-HU" dirty="0" err="1"/>
              <a:t>challenges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9EA8E6-5DCA-6134-32DE-867CE896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Testers</a:t>
            </a:r>
            <a:r>
              <a:rPr lang="hu-HU" dirty="0"/>
              <a:t>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bank</a:t>
            </a:r>
          </a:p>
          <a:p>
            <a:endParaRPr lang="hu-HU" dirty="0"/>
          </a:p>
          <a:p>
            <a:r>
              <a:rPr lang="hu-HU" dirty="0" err="1"/>
              <a:t>Instructions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testers</a:t>
            </a:r>
            <a:r>
              <a:rPr lang="hu-HU" dirty="0"/>
              <a:t>,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aspects</a:t>
            </a:r>
            <a:endParaRPr lang="hu-HU" dirty="0"/>
          </a:p>
          <a:p>
            <a:pPr lvl="1"/>
            <a:r>
              <a:rPr lang="hu-HU" dirty="0"/>
              <a:t>Out-of-</a:t>
            </a:r>
            <a:r>
              <a:rPr lang="hu-HU" dirty="0" err="1"/>
              <a:t>scope</a:t>
            </a:r>
            <a:r>
              <a:rPr lang="hu-HU" dirty="0"/>
              <a:t> </a:t>
            </a:r>
            <a:r>
              <a:rPr lang="hu-HU" dirty="0" err="1"/>
              <a:t>detection</a:t>
            </a:r>
            <a:endParaRPr lang="hu-HU" dirty="0"/>
          </a:p>
          <a:p>
            <a:pPr lvl="1"/>
            <a:r>
              <a:rPr lang="hu-HU" dirty="0" err="1"/>
              <a:t>Content</a:t>
            </a:r>
            <a:r>
              <a:rPr lang="hu-HU" dirty="0"/>
              <a:t> filtering / </a:t>
            </a:r>
            <a:r>
              <a:rPr lang="hu-HU" dirty="0" err="1"/>
              <a:t>moderation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(unit testing) and </a:t>
            </a:r>
            <a:r>
              <a:rPr lang="hu-HU" dirty="0" err="1"/>
              <a:t>real-world</a:t>
            </a:r>
            <a:r>
              <a:rPr lang="hu-HU" dirty="0"/>
              <a:t> </a:t>
            </a:r>
            <a:r>
              <a:rPr lang="hu-HU" dirty="0" err="1"/>
              <a:t>questions</a:t>
            </a:r>
            <a:endParaRPr lang="hu-HU" dirty="0"/>
          </a:p>
          <a:p>
            <a:endParaRPr lang="hu-HU" dirty="0"/>
          </a:p>
          <a:p>
            <a:r>
              <a:rPr lang="hu-HU" dirty="0"/>
              <a:t>Multi-</a:t>
            </a:r>
            <a:r>
              <a:rPr lang="hu-HU" dirty="0" err="1"/>
              <a:t>turn</a:t>
            </a:r>
            <a:r>
              <a:rPr lang="hu-HU" dirty="0"/>
              <a:t> !?</a:t>
            </a:r>
          </a:p>
        </p:txBody>
      </p:sp>
    </p:spTree>
    <p:extLst>
      <p:ext uri="{BB962C8B-B14F-4D97-AF65-F5344CB8AC3E}">
        <p14:creationId xmlns:p14="http://schemas.microsoft.com/office/powerpoint/2010/main" val="15199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FAF827-4172-C966-8069-B1B0C822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0CDF41-37A6-6142-9A9C-E30BAC39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00" name="Picture 4" descr="Evaluating RAG Applications with RAGAs | by Leonie Monigatti | Towards Data  Science">
            <a:extLst>
              <a:ext uri="{FF2B5EF4-FFF2-40B4-BE49-F238E27FC236}">
                <a16:creationId xmlns:a16="http://schemas.microsoft.com/office/drawing/2014/main" id="{7276D5C7-0821-35A0-EA0E-B10B2284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5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976CC-47B7-0A1F-94C2-24B162DD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8804ED-E5E4-68FD-34D6-312ADF53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3987A42-E044-4B39-40E0-ACE90568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9" y="938212"/>
            <a:ext cx="83343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0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31C0B982B3FB544B6136716D3DFF348" ma:contentTypeVersion="9" ma:contentTypeDescription="Új dokumentum létrehozása." ma:contentTypeScope="" ma:versionID="d6e7d695828dcc982041cac84b749aea">
  <xsd:schema xmlns:xsd="http://www.w3.org/2001/XMLSchema" xmlns:xs="http://www.w3.org/2001/XMLSchema" xmlns:p="http://schemas.microsoft.com/office/2006/metadata/properties" xmlns:ns3="b6d6a9a6-f929-4d77-840b-e9bc7a52e741" xmlns:ns4="3d5c1923-901e-4870-b035-25f4fea9f0d2" targetNamespace="http://schemas.microsoft.com/office/2006/metadata/properties" ma:root="true" ma:fieldsID="2ff95567cb5f7f1bb38d8d9cf55fea13" ns3:_="" ns4:_="">
    <xsd:import namespace="b6d6a9a6-f929-4d77-840b-e9bc7a52e741"/>
    <xsd:import namespace="3d5c1923-901e-4870-b035-25f4fea9f0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a9a6-f929-4d77-840b-e9bc7a52e7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1923-901e-4870-b035-25f4fea9f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4AC407-F9DD-4AD2-8008-FC8128F49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a9a6-f929-4d77-840b-e9bc7a52e741"/>
    <ds:schemaRef ds:uri="3d5c1923-901e-4870-b035-25f4fea9f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DD411A-520D-4AF7-8A3C-7C6360220B35}">
  <ds:schemaRefs>
    <ds:schemaRef ds:uri="b6d6a9a6-f929-4d77-840b-e9bc7a52e741"/>
    <ds:schemaRef ds:uri="http://schemas.microsoft.com/office/infopath/2007/PartnerControls"/>
    <ds:schemaRef ds:uri="3d5c1923-901e-4870-b035-25f4fea9f0d2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641907B-C43E-484B-8E33-BA9ACDDB4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2610</TotalTime>
  <Words>244</Words>
  <Application>Microsoft Office PowerPoint</Application>
  <PresentationFormat>Diavetítés a képernyőre (4:3 oldalarány)</PresentationFormat>
  <Paragraphs>79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Evaluating RAGs</vt:lpstr>
      <vt:lpstr>RAG</vt:lpstr>
      <vt:lpstr>How to evaluate?</vt:lpstr>
      <vt:lpstr>Human evaluation</vt:lpstr>
      <vt:lpstr>Human end-to-end evaluation</vt:lpstr>
      <vt:lpstr>Ground Truth answers (HF)</vt:lpstr>
      <vt:lpstr>Quality assurance challenges</vt:lpstr>
      <vt:lpstr>PowerPoint-bemutató</vt:lpstr>
      <vt:lpstr>PowerPoint-bemutató</vt:lpstr>
      <vt:lpstr>Evaluation of the retriever (GTE)</vt:lpstr>
      <vt:lpstr>Evaluation of generation</vt:lpstr>
      <vt:lpstr>Correctness</vt:lpstr>
      <vt:lpstr>Semantic similarity comparision</vt:lpstr>
      <vt:lpstr>MLM (learning-based evaluation)</vt:lpstr>
      <vt:lpstr>PowerPoint-bemutató</vt:lpstr>
      <vt:lpstr>Faithfulness</vt:lpstr>
      <vt:lpstr>Faithfulness error types</vt:lpstr>
      <vt:lpstr>Faithfulness by Question Answering</vt:lpstr>
      <vt:lpstr>Faithfulness by Natural Language Inference</vt:lpstr>
      <vt:lpstr>Factuality metrics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züzletember niga</dc:creator>
  <cp:lastModifiedBy>Dr. Farkas Richárd József</cp:lastModifiedBy>
  <cp:revision>20</cp:revision>
  <dcterms:created xsi:type="dcterms:W3CDTF">2023-11-07T20:40:05Z</dcterms:created>
  <dcterms:modified xsi:type="dcterms:W3CDTF">2024-03-18T19:37:28Z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0x010100831C0B982B3FB544B6136716D3DFF348</vt:lpwstr>
  </property>
</Properties>
</file>