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8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76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2AB8-B837-4249-AD1B-5468C0D77870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94BF-A30E-4B92-8793-C8E84DC060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527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2AB8-B837-4249-AD1B-5468C0D77870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94BF-A30E-4B92-8793-C8E84DC060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7051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2AB8-B837-4249-AD1B-5468C0D77870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94BF-A30E-4B92-8793-C8E84DC060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8171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2AB8-B837-4249-AD1B-5468C0D77870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94BF-A30E-4B92-8793-C8E84DC060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8252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2AB8-B837-4249-AD1B-5468C0D77870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94BF-A30E-4B92-8793-C8E84DC060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500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2AB8-B837-4249-AD1B-5468C0D77870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94BF-A30E-4B92-8793-C8E84DC060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9029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2AB8-B837-4249-AD1B-5468C0D77870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94BF-A30E-4B92-8793-C8E84DC060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6598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2AB8-B837-4249-AD1B-5468C0D77870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94BF-A30E-4B92-8793-C8E84DC060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307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2AB8-B837-4249-AD1B-5468C0D77870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94BF-A30E-4B92-8793-C8E84DC060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287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2AB8-B837-4249-AD1B-5468C0D77870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94BF-A30E-4B92-8793-C8E84DC060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396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2AB8-B837-4249-AD1B-5468C0D77870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94BF-A30E-4B92-8793-C8E84DC060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365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BB2AB8-B837-4249-AD1B-5468C0D77870}" type="datetimeFigureOut">
              <a:rPr lang="hu-HU" smtClean="0"/>
              <a:t>2025. 02. 24.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1D94BF-A30E-4B92-8793-C8E84DC060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961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ím 1">
            <a:extLst>
              <a:ext uri="{FF2B5EF4-FFF2-40B4-BE49-F238E27FC236}">
                <a16:creationId xmlns:a16="http://schemas.microsoft.com/office/drawing/2014/main" id="{6D809E3D-63AB-9B41-227C-119895B20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/>
              <a:t>Mental model</a:t>
            </a:r>
          </a:p>
        </p:txBody>
      </p:sp>
      <p:sp>
        <p:nvSpPr>
          <p:cNvPr id="18435" name="Tartalom helye 2">
            <a:extLst>
              <a:ext uri="{FF2B5EF4-FFF2-40B4-BE49-F238E27FC236}">
                <a16:creationId xmlns:a16="http://schemas.microsoft.com/office/drawing/2014/main" id="{F06F21E1-8989-22D1-D443-B7B84DEBB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hu-HU" dirty="0" err="1"/>
              <a:t>based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interaction</a:t>
            </a:r>
            <a:r>
              <a:rPr lang="hu-HU" dirty="0"/>
              <a:t>,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user</a:t>
            </a:r>
            <a:r>
              <a:rPr lang="en-US" dirty="0"/>
              <a:t> develop</a:t>
            </a:r>
            <a:r>
              <a:rPr lang="hu-HU" dirty="0"/>
              <a:t>s</a:t>
            </a:r>
            <a:r>
              <a:rPr lang="en-US" dirty="0"/>
              <a:t> a representation of how the system is</a:t>
            </a:r>
            <a:r>
              <a:rPr lang="hu-HU" dirty="0"/>
              <a:t> </a:t>
            </a:r>
            <a:r>
              <a:rPr lang="en-US" dirty="0"/>
              <a:t>functioning for a given task</a:t>
            </a:r>
            <a:endParaRPr lang="hu-HU" altLang="hu-HU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hu-HU" dirty="0" err="1"/>
              <a:t>metaphors</a:t>
            </a:r>
            <a:endParaRPr lang="hu-HU" altLang="hu-HU" dirty="0"/>
          </a:p>
          <a:p>
            <a:pPr lvl="1" eaLnBrk="1" hangingPunct="1">
              <a:buFont typeface="Arial" charset="0"/>
              <a:buChar char="–"/>
              <a:defRPr/>
            </a:pPr>
            <a:r>
              <a:rPr lang="hu-HU" altLang="hu-HU" dirty="0" err="1"/>
              <a:t>real</a:t>
            </a:r>
            <a:r>
              <a:rPr lang="hu-HU" altLang="hu-HU" dirty="0"/>
              <a:t> life (</a:t>
            </a:r>
            <a:r>
              <a:rPr lang="hu-HU" altLang="hu-HU" dirty="0" err="1"/>
              <a:t>e.g</a:t>
            </a:r>
            <a:r>
              <a:rPr lang="hu-HU" altLang="hu-HU" dirty="0"/>
              <a:t>. </a:t>
            </a:r>
            <a:r>
              <a:rPr lang="hu-HU" altLang="hu-HU" dirty="0" err="1"/>
              <a:t>desktop</a:t>
            </a:r>
            <a:r>
              <a:rPr lang="hu-HU" altLang="hu-HU" dirty="0"/>
              <a:t>)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hu-HU" altLang="hu-HU" dirty="0" err="1"/>
              <a:t>other</a:t>
            </a:r>
            <a:r>
              <a:rPr lang="hu-HU" altLang="hu-HU" dirty="0"/>
              <a:t> </a:t>
            </a:r>
            <a:r>
              <a:rPr lang="hu-HU" altLang="hu-HU" dirty="0" err="1"/>
              <a:t>tasks</a:t>
            </a:r>
            <a:r>
              <a:rPr lang="hu-HU" altLang="hu-HU" dirty="0"/>
              <a:t>/</a:t>
            </a:r>
            <a:r>
              <a:rPr lang="hu-HU" altLang="hu-HU" dirty="0" err="1"/>
              <a:t>systems</a:t>
            </a:r>
            <a:r>
              <a:rPr lang="hu-HU" altLang="hu-HU" dirty="0"/>
              <a:t> (</a:t>
            </a:r>
            <a:r>
              <a:rPr lang="hu-HU" altLang="hu-HU" dirty="0" err="1"/>
              <a:t>e.g</a:t>
            </a:r>
            <a:r>
              <a:rPr lang="hu-HU" altLang="hu-HU" dirty="0"/>
              <a:t>. web </a:t>
            </a:r>
            <a:r>
              <a:rPr lang="hu-HU" altLang="hu-HU" dirty="0" err="1"/>
              <a:t>browsers</a:t>
            </a:r>
            <a:r>
              <a:rPr lang="hu-HU" altLang="hu-HU" dirty="0"/>
              <a:t>)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hu-HU" dirty="0"/>
              <a:t>human </a:t>
            </a:r>
            <a:r>
              <a:rPr lang="hu-HU" dirty="0" err="1"/>
              <a:t>decision-making</a:t>
            </a:r>
            <a:r>
              <a:rPr lang="hu-HU" dirty="0"/>
              <a:t> </a:t>
            </a:r>
            <a:r>
              <a:rPr lang="hu-HU" dirty="0" err="1"/>
              <a:t>heuristics</a:t>
            </a:r>
            <a:endParaRPr lang="hu-HU" dirty="0"/>
          </a:p>
          <a:p>
            <a:pPr marL="0" indent="0">
              <a:buNone/>
              <a:defRPr/>
            </a:pPr>
            <a:r>
              <a:rPr lang="hu-HU" sz="2000" dirty="0"/>
              <a:t>      (</a:t>
            </a:r>
            <a:r>
              <a:rPr lang="en-US" sz="2000" dirty="0"/>
              <a:t>when the outcome associated with</a:t>
            </a:r>
            <a:r>
              <a:rPr lang="hu-HU" sz="2000" dirty="0"/>
              <a:t> a </a:t>
            </a:r>
            <a:r>
              <a:rPr lang="hu-HU" sz="2000" dirty="0" err="1"/>
              <a:t>choice</a:t>
            </a:r>
            <a:r>
              <a:rPr lang="hu-HU" sz="2000" dirty="0"/>
              <a:t> is </a:t>
            </a:r>
            <a:r>
              <a:rPr lang="hu-HU" sz="2000" dirty="0" err="1"/>
              <a:t>uncertain</a:t>
            </a:r>
            <a:r>
              <a:rPr lang="hu-HU" sz="2000" dirty="0"/>
              <a:t>)</a:t>
            </a:r>
          </a:p>
          <a:p>
            <a:pPr marL="457200" lvl="1" indent="0">
              <a:buNone/>
              <a:defRPr/>
            </a:pPr>
            <a:r>
              <a:rPr lang="hu-HU" altLang="hu-HU" sz="2000" dirty="0" err="1"/>
              <a:t>e.g</a:t>
            </a:r>
            <a:r>
              <a:rPr lang="hu-HU" altLang="hu-HU" sz="2000" dirty="0"/>
              <a:t>. </a:t>
            </a:r>
            <a:r>
              <a:rPr lang="en-US" sz="2000" dirty="0"/>
              <a:t>anchoring heuristic involves making a judgment</a:t>
            </a:r>
            <a:r>
              <a:rPr lang="hu-HU" sz="2000" dirty="0"/>
              <a:t> </a:t>
            </a:r>
            <a:r>
              <a:rPr lang="en-US" sz="2000" dirty="0"/>
              <a:t>regarding probabilities of alternative states based on initial</a:t>
            </a:r>
            <a:r>
              <a:rPr lang="hu-HU" sz="2000" dirty="0"/>
              <a:t> </a:t>
            </a:r>
            <a:r>
              <a:rPr lang="hu-HU" sz="2000" dirty="0" err="1"/>
              <a:t>information</a:t>
            </a:r>
            <a:endParaRPr lang="hu-HU" altLang="hu-H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ím 1">
            <a:extLst>
              <a:ext uri="{FF2B5EF4-FFF2-40B4-BE49-F238E27FC236}">
                <a16:creationId xmlns:a16="http://schemas.microsoft.com/office/drawing/2014/main" id="{C1C01624-4325-B9DF-B9E4-CD432210B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Mental model</a:t>
            </a:r>
          </a:p>
        </p:txBody>
      </p:sp>
      <p:sp>
        <p:nvSpPr>
          <p:cNvPr id="30723" name="Tartalom helye 2">
            <a:extLst>
              <a:ext uri="{FF2B5EF4-FFF2-40B4-BE49-F238E27FC236}">
                <a16:creationId xmlns:a16="http://schemas.microsoft.com/office/drawing/2014/main" id="{B98271B8-2F1C-C63E-7999-29D6A735F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hu-HU">
                <a:solidFill>
                  <a:srgbClr val="333333"/>
                </a:solidFill>
                <a:latin typeface="Arial" panose="020B0604020202020204" pitchFamily="34" charset="0"/>
              </a:rPr>
              <a:t>stuff that people know well tends to stick, even when it's not help</a:t>
            </a:r>
            <a:r>
              <a:rPr lang="hu-HU" altLang="hu-HU">
                <a:solidFill>
                  <a:srgbClr val="333333"/>
                </a:solidFill>
                <a:latin typeface="Arial" panose="020B0604020202020204" pitchFamily="34" charset="0"/>
              </a:rPr>
              <a:t>f</a:t>
            </a:r>
            <a:r>
              <a:rPr lang="en-US" altLang="hu-HU">
                <a:solidFill>
                  <a:srgbClr val="333333"/>
                </a:solidFill>
                <a:latin typeface="Arial" panose="020B0604020202020204" pitchFamily="34" charset="0"/>
              </a:rPr>
              <a:t>ul</a:t>
            </a:r>
            <a:endParaRPr lang="hu-HU" altLang="hu-HU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en-US" altLang="hu-HU">
                <a:solidFill>
                  <a:srgbClr val="333333"/>
                </a:solidFill>
                <a:latin typeface="Arial" panose="020B0604020202020204" pitchFamily="34" charset="0"/>
              </a:rPr>
              <a:t>be conservative and not coming up with new interaction styles</a:t>
            </a:r>
            <a:endParaRPr lang="hu-HU" altLang="hu-HU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en-US" altLang="hu-HU">
                <a:solidFill>
                  <a:srgbClr val="333333"/>
                </a:solidFill>
                <a:latin typeface="Arial" panose="020B0604020202020204" pitchFamily="34" charset="0"/>
              </a:rPr>
              <a:t>only in cases where the new approach is clearly vastly superior to the old, well-known ways</a:t>
            </a:r>
            <a:endParaRPr lang="hu-HU" altLang="hu-HU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é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123</Words>
  <Application>Microsoft Office PowerPoint</Application>
  <PresentationFormat>Diavetítés a képernyőre (4:3 oldalarány)</PresentationFormat>
  <Paragraphs>12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Office-téma</vt:lpstr>
      <vt:lpstr>Mental model</vt:lpstr>
      <vt:lpstr>Mental model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Dr. Farkas Richárd József</dc:creator>
  <cp:lastModifiedBy>Dr. Farkas Richárd József</cp:lastModifiedBy>
  <cp:revision>1</cp:revision>
  <dcterms:created xsi:type="dcterms:W3CDTF">2025-02-24T14:21:04Z</dcterms:created>
  <dcterms:modified xsi:type="dcterms:W3CDTF">2025-02-24T14:21:46Z</dcterms:modified>
</cp:coreProperties>
</file>