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9"/>
  </p:notesMasterIdLst>
  <p:sldIdLst>
    <p:sldId id="256" r:id="rId2"/>
    <p:sldId id="287" r:id="rId3"/>
    <p:sldId id="257" r:id="rId4"/>
    <p:sldId id="258" r:id="rId5"/>
    <p:sldId id="267" r:id="rId6"/>
    <p:sldId id="274" r:id="rId7"/>
    <p:sldId id="260" r:id="rId8"/>
    <p:sldId id="262" r:id="rId9"/>
    <p:sldId id="284" r:id="rId10"/>
    <p:sldId id="278" r:id="rId11"/>
    <p:sldId id="276" r:id="rId12"/>
    <p:sldId id="265" r:id="rId13"/>
    <p:sldId id="279" r:id="rId14"/>
    <p:sldId id="280" r:id="rId15"/>
    <p:sldId id="282" r:id="rId16"/>
    <p:sldId id="283" r:id="rId17"/>
    <p:sldId id="285" r:id="rId18"/>
  </p:sldIdLst>
  <p:sldSz cx="9144000" cy="5143500" type="screen16x9"/>
  <p:notesSz cx="6858000" cy="9144000"/>
  <p:embeddedFontLst>
    <p:embeddedFont>
      <p:font typeface="Arial Black" panose="020B0A04020102020204" pitchFamily="3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4FD86C-9B49-44D8-A278-5987819DEED9}">
  <a:tblStyle styleId="{E54FD86C-9B49-44D8-A278-5987819DEED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DFC49-F955-4BF0-B88A-521FB4658ED8}"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AEF334F6-6E36-46B6-B8A0-52EEC5C4776C}">
      <dgm:prSet/>
      <dgm:spPr/>
      <dgm:t>
        <a:bodyPr/>
        <a:lstStyle/>
        <a:p>
          <a:r>
            <a:rPr lang="en-US" b="0" i="0" dirty="0"/>
            <a:t>What is the reward?</a:t>
          </a:r>
          <a:endParaRPr lang="en-US" dirty="0"/>
        </a:p>
      </dgm:t>
    </dgm:pt>
    <dgm:pt modelId="{9CBC150A-EAFE-477D-AD5B-4DDD4F2E9E4A}" type="parTrans" cxnId="{14816BAE-AA32-406E-990E-9784092C7349}">
      <dgm:prSet/>
      <dgm:spPr/>
      <dgm:t>
        <a:bodyPr/>
        <a:lstStyle/>
        <a:p>
          <a:endParaRPr lang="en-US"/>
        </a:p>
      </dgm:t>
    </dgm:pt>
    <dgm:pt modelId="{1BCCFB36-C22E-4877-BFBB-C58908EEA985}" type="sibTrans" cxnId="{14816BAE-AA32-406E-990E-9784092C7349}">
      <dgm:prSet/>
      <dgm:spPr/>
      <dgm:t>
        <a:bodyPr/>
        <a:lstStyle/>
        <a:p>
          <a:endParaRPr lang="en-US"/>
        </a:p>
      </dgm:t>
    </dgm:pt>
    <dgm:pt modelId="{46B2F8E4-ED44-4B4D-AA0F-AFB2DE303E5F}">
      <dgm:prSet/>
      <dgm:spPr/>
      <dgm:t>
        <a:bodyPr/>
        <a:lstStyle/>
        <a:p>
          <a:r>
            <a:rPr lang="en-US" b="0" i="0" dirty="0"/>
            <a:t>Is a longer answer better?</a:t>
          </a:r>
          <a:endParaRPr lang="en-US" dirty="0"/>
        </a:p>
      </dgm:t>
    </dgm:pt>
    <dgm:pt modelId="{D38ACADB-5166-42D6-BB03-596021BC5CE6}" type="parTrans" cxnId="{D3F341FF-7264-4CB8-8E51-22F611FF3325}">
      <dgm:prSet/>
      <dgm:spPr/>
      <dgm:t>
        <a:bodyPr/>
        <a:lstStyle/>
        <a:p>
          <a:endParaRPr lang="en-US"/>
        </a:p>
      </dgm:t>
    </dgm:pt>
    <dgm:pt modelId="{EB8FFF6E-A248-4ED0-9095-B0FA7A7D7ACC}" type="sibTrans" cxnId="{D3F341FF-7264-4CB8-8E51-22F611FF3325}">
      <dgm:prSet/>
      <dgm:spPr/>
      <dgm:t>
        <a:bodyPr/>
        <a:lstStyle/>
        <a:p>
          <a:endParaRPr lang="en-US"/>
        </a:p>
      </dgm:t>
    </dgm:pt>
    <dgm:pt modelId="{98F2FFBB-5C96-4B33-8BBA-9B1AF1B62201}">
      <dgm:prSet/>
      <dgm:spPr/>
      <dgm:t>
        <a:bodyPr/>
        <a:lstStyle/>
        <a:p>
          <a:r>
            <a:rPr lang="en-US" b="0" i="0"/>
            <a:t>Should it be polite? Factual? Concise?</a:t>
          </a:r>
          <a:endParaRPr lang="en-US"/>
        </a:p>
      </dgm:t>
    </dgm:pt>
    <dgm:pt modelId="{969926B7-8E9F-4837-A903-C3B790E5D1D8}" type="parTrans" cxnId="{C9D1D00E-17B1-479F-9FFB-88EAF6899821}">
      <dgm:prSet/>
      <dgm:spPr/>
      <dgm:t>
        <a:bodyPr/>
        <a:lstStyle/>
        <a:p>
          <a:endParaRPr lang="en-US"/>
        </a:p>
      </dgm:t>
    </dgm:pt>
    <dgm:pt modelId="{5A8756A9-30AB-4B4D-8623-E5EDAF181D4A}" type="sibTrans" cxnId="{C9D1D00E-17B1-479F-9FFB-88EAF6899821}">
      <dgm:prSet/>
      <dgm:spPr/>
      <dgm:t>
        <a:bodyPr/>
        <a:lstStyle/>
        <a:p>
          <a:endParaRPr lang="en-US"/>
        </a:p>
      </dgm:t>
    </dgm:pt>
    <dgm:pt modelId="{07C01F91-534A-4F2B-B1D8-002E671BD55B}" type="pres">
      <dgm:prSet presAssocID="{C72DFC49-F955-4BF0-B88A-521FB4658ED8}" presName="root" presStyleCnt="0">
        <dgm:presLayoutVars>
          <dgm:dir/>
          <dgm:resizeHandles val="exact"/>
        </dgm:presLayoutVars>
      </dgm:prSet>
      <dgm:spPr/>
    </dgm:pt>
    <dgm:pt modelId="{0C4CFA26-FF8F-4EF7-94D8-939A7FB4C438}" type="pres">
      <dgm:prSet presAssocID="{C72DFC49-F955-4BF0-B88A-521FB4658ED8}" presName="container" presStyleCnt="0">
        <dgm:presLayoutVars>
          <dgm:dir/>
          <dgm:resizeHandles val="exact"/>
        </dgm:presLayoutVars>
      </dgm:prSet>
      <dgm:spPr/>
    </dgm:pt>
    <dgm:pt modelId="{E7EC47BC-4A91-4E5D-87BF-71EDD4F963EF}" type="pres">
      <dgm:prSet presAssocID="{AEF334F6-6E36-46B6-B8A0-52EEC5C4776C}" presName="compNode" presStyleCnt="0"/>
      <dgm:spPr/>
    </dgm:pt>
    <dgm:pt modelId="{AE602F6E-397C-425A-83C4-85D887C67904}" type="pres">
      <dgm:prSet presAssocID="{AEF334F6-6E36-46B6-B8A0-52EEC5C4776C}" presName="iconBgRect" presStyleLbl="bgShp" presStyleIdx="0" presStyleCnt="3"/>
      <dgm:spPr/>
    </dgm:pt>
    <dgm:pt modelId="{EF80681D-C53B-4877-923B-2E68CA64E143}" type="pres">
      <dgm:prSet presAssocID="{AEF334F6-6E36-46B6-B8A0-52EEC5C4776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027AA3E9-379D-49F5-9347-30A0F0EDE73A}" type="pres">
      <dgm:prSet presAssocID="{AEF334F6-6E36-46B6-B8A0-52EEC5C4776C}" presName="spaceRect" presStyleCnt="0"/>
      <dgm:spPr/>
    </dgm:pt>
    <dgm:pt modelId="{AF91647B-9B28-4327-B6DC-5F8CF9D0B2B8}" type="pres">
      <dgm:prSet presAssocID="{AEF334F6-6E36-46B6-B8A0-52EEC5C4776C}" presName="textRect" presStyleLbl="revTx" presStyleIdx="0" presStyleCnt="3">
        <dgm:presLayoutVars>
          <dgm:chMax val="1"/>
          <dgm:chPref val="1"/>
        </dgm:presLayoutVars>
      </dgm:prSet>
      <dgm:spPr/>
    </dgm:pt>
    <dgm:pt modelId="{A2CA1054-AB0C-44CA-9C9A-CD5164DA81FF}" type="pres">
      <dgm:prSet presAssocID="{1BCCFB36-C22E-4877-BFBB-C58908EEA985}" presName="sibTrans" presStyleLbl="sibTrans2D1" presStyleIdx="0" presStyleCnt="0"/>
      <dgm:spPr/>
    </dgm:pt>
    <dgm:pt modelId="{B81BC585-348A-46AE-AD9C-096046A29146}" type="pres">
      <dgm:prSet presAssocID="{46B2F8E4-ED44-4B4D-AA0F-AFB2DE303E5F}" presName="compNode" presStyleCnt="0"/>
      <dgm:spPr/>
    </dgm:pt>
    <dgm:pt modelId="{71FD82BF-C9C8-42CE-AFF6-3EFA3E720AD3}" type="pres">
      <dgm:prSet presAssocID="{46B2F8E4-ED44-4B4D-AA0F-AFB2DE303E5F}" presName="iconBgRect" presStyleLbl="bgShp" presStyleIdx="1" presStyleCnt="3"/>
      <dgm:spPr/>
    </dgm:pt>
    <dgm:pt modelId="{B271670F-0B13-4676-80AE-0900235714AD}" type="pres">
      <dgm:prSet presAssocID="{46B2F8E4-ED44-4B4D-AA0F-AFB2DE303E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7414B6F0-D25E-4EF0-98FB-D9E66E712E0A}" type="pres">
      <dgm:prSet presAssocID="{46B2F8E4-ED44-4B4D-AA0F-AFB2DE303E5F}" presName="spaceRect" presStyleCnt="0"/>
      <dgm:spPr/>
    </dgm:pt>
    <dgm:pt modelId="{8E741405-1BE4-4351-99A1-31FBDC30AC95}" type="pres">
      <dgm:prSet presAssocID="{46B2F8E4-ED44-4B4D-AA0F-AFB2DE303E5F}" presName="textRect" presStyleLbl="revTx" presStyleIdx="1" presStyleCnt="3">
        <dgm:presLayoutVars>
          <dgm:chMax val="1"/>
          <dgm:chPref val="1"/>
        </dgm:presLayoutVars>
      </dgm:prSet>
      <dgm:spPr/>
    </dgm:pt>
    <dgm:pt modelId="{DE862F11-69DF-495F-8F45-41ED854BC3B5}" type="pres">
      <dgm:prSet presAssocID="{EB8FFF6E-A248-4ED0-9095-B0FA7A7D7ACC}" presName="sibTrans" presStyleLbl="sibTrans2D1" presStyleIdx="0" presStyleCnt="0"/>
      <dgm:spPr/>
    </dgm:pt>
    <dgm:pt modelId="{A20DA65C-7EBA-443B-94A9-C3DC21E3C026}" type="pres">
      <dgm:prSet presAssocID="{98F2FFBB-5C96-4B33-8BBA-9B1AF1B62201}" presName="compNode" presStyleCnt="0"/>
      <dgm:spPr/>
    </dgm:pt>
    <dgm:pt modelId="{7D973AC5-506E-4223-9C95-CD2C19EC6C76}" type="pres">
      <dgm:prSet presAssocID="{98F2FFBB-5C96-4B33-8BBA-9B1AF1B62201}" presName="iconBgRect" presStyleLbl="bgShp" presStyleIdx="2" presStyleCnt="3"/>
      <dgm:spPr/>
    </dgm:pt>
    <dgm:pt modelId="{E82F4112-AB2A-4D3B-A6A1-D313781DE0FF}" type="pres">
      <dgm:prSet presAssocID="{98F2FFBB-5C96-4B33-8BBA-9B1AF1B622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F0C0ADC5-2013-4513-93DC-155E074CAB3B}" type="pres">
      <dgm:prSet presAssocID="{98F2FFBB-5C96-4B33-8BBA-9B1AF1B62201}" presName="spaceRect" presStyleCnt="0"/>
      <dgm:spPr/>
    </dgm:pt>
    <dgm:pt modelId="{15D56117-F3CB-4CB4-9CB3-FDE7AB917C58}" type="pres">
      <dgm:prSet presAssocID="{98F2FFBB-5C96-4B33-8BBA-9B1AF1B62201}" presName="textRect" presStyleLbl="revTx" presStyleIdx="2" presStyleCnt="3">
        <dgm:presLayoutVars>
          <dgm:chMax val="1"/>
          <dgm:chPref val="1"/>
        </dgm:presLayoutVars>
      </dgm:prSet>
      <dgm:spPr/>
    </dgm:pt>
  </dgm:ptLst>
  <dgm:cxnLst>
    <dgm:cxn modelId="{C9D1D00E-17B1-479F-9FFB-88EAF6899821}" srcId="{C72DFC49-F955-4BF0-B88A-521FB4658ED8}" destId="{98F2FFBB-5C96-4B33-8BBA-9B1AF1B62201}" srcOrd="2" destOrd="0" parTransId="{969926B7-8E9F-4837-A903-C3B790E5D1D8}" sibTransId="{5A8756A9-30AB-4B4D-8623-E5EDAF181D4A}"/>
    <dgm:cxn modelId="{08B7FC1B-ECD2-4A20-AB98-A6881B637FD0}" type="presOf" srcId="{46B2F8E4-ED44-4B4D-AA0F-AFB2DE303E5F}" destId="{8E741405-1BE4-4351-99A1-31FBDC30AC95}" srcOrd="0" destOrd="0" presId="urn:microsoft.com/office/officeart/2018/2/layout/IconCircleList"/>
    <dgm:cxn modelId="{B3B40227-3BAB-44FC-A24D-1B88196EA1A0}" type="presOf" srcId="{C72DFC49-F955-4BF0-B88A-521FB4658ED8}" destId="{07C01F91-534A-4F2B-B1D8-002E671BD55B}" srcOrd="0" destOrd="0" presId="urn:microsoft.com/office/officeart/2018/2/layout/IconCircleList"/>
    <dgm:cxn modelId="{FED2CD5B-FCAA-47A2-A7DE-3A58BB3A5A24}" type="presOf" srcId="{98F2FFBB-5C96-4B33-8BBA-9B1AF1B62201}" destId="{15D56117-F3CB-4CB4-9CB3-FDE7AB917C58}" srcOrd="0" destOrd="0" presId="urn:microsoft.com/office/officeart/2018/2/layout/IconCircleList"/>
    <dgm:cxn modelId="{9DF5FF56-85EF-46A9-A736-E3BF6FDED6B5}" type="presOf" srcId="{AEF334F6-6E36-46B6-B8A0-52EEC5C4776C}" destId="{AF91647B-9B28-4327-B6DC-5F8CF9D0B2B8}" srcOrd="0" destOrd="0" presId="urn:microsoft.com/office/officeart/2018/2/layout/IconCircleList"/>
    <dgm:cxn modelId="{856F1885-4771-4D31-A6C1-72491AF3C023}" type="presOf" srcId="{1BCCFB36-C22E-4877-BFBB-C58908EEA985}" destId="{A2CA1054-AB0C-44CA-9C9A-CD5164DA81FF}" srcOrd="0" destOrd="0" presId="urn:microsoft.com/office/officeart/2018/2/layout/IconCircleList"/>
    <dgm:cxn modelId="{14816BAE-AA32-406E-990E-9784092C7349}" srcId="{C72DFC49-F955-4BF0-B88A-521FB4658ED8}" destId="{AEF334F6-6E36-46B6-B8A0-52EEC5C4776C}" srcOrd="0" destOrd="0" parTransId="{9CBC150A-EAFE-477D-AD5B-4DDD4F2E9E4A}" sibTransId="{1BCCFB36-C22E-4877-BFBB-C58908EEA985}"/>
    <dgm:cxn modelId="{DBAA0CFF-B9A1-4A65-AA7C-BFF01A346E0B}" type="presOf" srcId="{EB8FFF6E-A248-4ED0-9095-B0FA7A7D7ACC}" destId="{DE862F11-69DF-495F-8F45-41ED854BC3B5}" srcOrd="0" destOrd="0" presId="urn:microsoft.com/office/officeart/2018/2/layout/IconCircleList"/>
    <dgm:cxn modelId="{D3F341FF-7264-4CB8-8E51-22F611FF3325}" srcId="{C72DFC49-F955-4BF0-B88A-521FB4658ED8}" destId="{46B2F8E4-ED44-4B4D-AA0F-AFB2DE303E5F}" srcOrd="1" destOrd="0" parTransId="{D38ACADB-5166-42D6-BB03-596021BC5CE6}" sibTransId="{EB8FFF6E-A248-4ED0-9095-B0FA7A7D7ACC}"/>
    <dgm:cxn modelId="{95D45EB8-DC81-45EE-A4A2-02E5247A99C0}" type="presParOf" srcId="{07C01F91-534A-4F2B-B1D8-002E671BD55B}" destId="{0C4CFA26-FF8F-4EF7-94D8-939A7FB4C438}" srcOrd="0" destOrd="0" presId="urn:microsoft.com/office/officeart/2018/2/layout/IconCircleList"/>
    <dgm:cxn modelId="{5D36BE18-1DB5-42D6-8EC3-E7A181FA80CE}" type="presParOf" srcId="{0C4CFA26-FF8F-4EF7-94D8-939A7FB4C438}" destId="{E7EC47BC-4A91-4E5D-87BF-71EDD4F963EF}" srcOrd="0" destOrd="0" presId="urn:microsoft.com/office/officeart/2018/2/layout/IconCircleList"/>
    <dgm:cxn modelId="{D063D2F0-16BE-41C5-B122-FEB2880C76BD}" type="presParOf" srcId="{E7EC47BC-4A91-4E5D-87BF-71EDD4F963EF}" destId="{AE602F6E-397C-425A-83C4-85D887C67904}" srcOrd="0" destOrd="0" presId="urn:microsoft.com/office/officeart/2018/2/layout/IconCircleList"/>
    <dgm:cxn modelId="{32C95BDB-38B5-4B30-A3FF-5BBDE546F8D8}" type="presParOf" srcId="{E7EC47BC-4A91-4E5D-87BF-71EDD4F963EF}" destId="{EF80681D-C53B-4877-923B-2E68CA64E143}" srcOrd="1" destOrd="0" presId="urn:microsoft.com/office/officeart/2018/2/layout/IconCircleList"/>
    <dgm:cxn modelId="{B51A5A6C-960C-45DD-9D66-BE29E043D8AD}" type="presParOf" srcId="{E7EC47BC-4A91-4E5D-87BF-71EDD4F963EF}" destId="{027AA3E9-379D-49F5-9347-30A0F0EDE73A}" srcOrd="2" destOrd="0" presId="urn:microsoft.com/office/officeart/2018/2/layout/IconCircleList"/>
    <dgm:cxn modelId="{AA7EE76E-125E-46D3-8488-4684F80B7948}" type="presParOf" srcId="{E7EC47BC-4A91-4E5D-87BF-71EDD4F963EF}" destId="{AF91647B-9B28-4327-B6DC-5F8CF9D0B2B8}" srcOrd="3" destOrd="0" presId="urn:microsoft.com/office/officeart/2018/2/layout/IconCircleList"/>
    <dgm:cxn modelId="{F0EA1BC2-2515-4660-AEA8-7EDB80E3CCDF}" type="presParOf" srcId="{0C4CFA26-FF8F-4EF7-94D8-939A7FB4C438}" destId="{A2CA1054-AB0C-44CA-9C9A-CD5164DA81FF}" srcOrd="1" destOrd="0" presId="urn:microsoft.com/office/officeart/2018/2/layout/IconCircleList"/>
    <dgm:cxn modelId="{EC7FE6C9-6E91-4EDE-99AC-1EE2D692D84D}" type="presParOf" srcId="{0C4CFA26-FF8F-4EF7-94D8-939A7FB4C438}" destId="{B81BC585-348A-46AE-AD9C-096046A29146}" srcOrd="2" destOrd="0" presId="urn:microsoft.com/office/officeart/2018/2/layout/IconCircleList"/>
    <dgm:cxn modelId="{73B6A514-44EC-49EC-AEA1-1D1011368407}" type="presParOf" srcId="{B81BC585-348A-46AE-AD9C-096046A29146}" destId="{71FD82BF-C9C8-42CE-AFF6-3EFA3E720AD3}" srcOrd="0" destOrd="0" presId="urn:microsoft.com/office/officeart/2018/2/layout/IconCircleList"/>
    <dgm:cxn modelId="{44192115-0393-42F5-BF63-D4E0DD8447D5}" type="presParOf" srcId="{B81BC585-348A-46AE-AD9C-096046A29146}" destId="{B271670F-0B13-4676-80AE-0900235714AD}" srcOrd="1" destOrd="0" presId="urn:microsoft.com/office/officeart/2018/2/layout/IconCircleList"/>
    <dgm:cxn modelId="{2963162E-C774-4C6B-AA73-8D54889C9F73}" type="presParOf" srcId="{B81BC585-348A-46AE-AD9C-096046A29146}" destId="{7414B6F0-D25E-4EF0-98FB-D9E66E712E0A}" srcOrd="2" destOrd="0" presId="urn:microsoft.com/office/officeart/2018/2/layout/IconCircleList"/>
    <dgm:cxn modelId="{88B330AA-8218-4047-8E01-C2D91D21F1E9}" type="presParOf" srcId="{B81BC585-348A-46AE-AD9C-096046A29146}" destId="{8E741405-1BE4-4351-99A1-31FBDC30AC95}" srcOrd="3" destOrd="0" presId="urn:microsoft.com/office/officeart/2018/2/layout/IconCircleList"/>
    <dgm:cxn modelId="{5E8E96F2-DD41-4F5F-8F91-D4BAAB550168}" type="presParOf" srcId="{0C4CFA26-FF8F-4EF7-94D8-939A7FB4C438}" destId="{DE862F11-69DF-495F-8F45-41ED854BC3B5}" srcOrd="3" destOrd="0" presId="urn:microsoft.com/office/officeart/2018/2/layout/IconCircleList"/>
    <dgm:cxn modelId="{8C5022B7-0957-4D86-BC22-20940274B794}" type="presParOf" srcId="{0C4CFA26-FF8F-4EF7-94D8-939A7FB4C438}" destId="{A20DA65C-7EBA-443B-94A9-C3DC21E3C026}" srcOrd="4" destOrd="0" presId="urn:microsoft.com/office/officeart/2018/2/layout/IconCircleList"/>
    <dgm:cxn modelId="{464918D0-E088-4A7F-8119-F6DAD57A4DE8}" type="presParOf" srcId="{A20DA65C-7EBA-443B-94A9-C3DC21E3C026}" destId="{7D973AC5-506E-4223-9C95-CD2C19EC6C76}" srcOrd="0" destOrd="0" presId="urn:microsoft.com/office/officeart/2018/2/layout/IconCircleList"/>
    <dgm:cxn modelId="{FEC86AB9-D808-43C7-A64B-8B17AD9279E3}" type="presParOf" srcId="{A20DA65C-7EBA-443B-94A9-C3DC21E3C026}" destId="{E82F4112-AB2A-4D3B-A6A1-D313781DE0FF}" srcOrd="1" destOrd="0" presId="urn:microsoft.com/office/officeart/2018/2/layout/IconCircleList"/>
    <dgm:cxn modelId="{295BCFD7-0AAE-47A2-9AE5-DB37DB12C604}" type="presParOf" srcId="{A20DA65C-7EBA-443B-94A9-C3DC21E3C026}" destId="{F0C0ADC5-2013-4513-93DC-155E074CAB3B}" srcOrd="2" destOrd="0" presId="urn:microsoft.com/office/officeart/2018/2/layout/IconCircleList"/>
    <dgm:cxn modelId="{506E60DC-B9AB-40F2-8DBB-2877A532E57C}" type="presParOf" srcId="{A20DA65C-7EBA-443B-94A9-C3DC21E3C026}" destId="{15D56117-F3CB-4CB4-9CB3-FDE7AB917C5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A5DBF-FB70-4A67-BA4D-EC3FA742DBF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663F904-CE1F-48EE-990B-74DA6E9091F8}">
      <dgm:prSet/>
      <dgm:spPr/>
      <dgm:t>
        <a:bodyPr/>
        <a:lstStyle/>
        <a:p>
          <a:r>
            <a:rPr lang="en-US" dirty="0"/>
            <a:t>Why Can This Mismatch Cause Problems?</a:t>
          </a:r>
        </a:p>
      </dgm:t>
    </dgm:pt>
    <dgm:pt modelId="{E579C6D8-E4E3-4D0C-9FA0-765C11B5FD5E}" type="parTrans" cxnId="{ADE7AA7E-4D6B-4A41-8A4A-F3CD608990C9}">
      <dgm:prSet/>
      <dgm:spPr/>
      <dgm:t>
        <a:bodyPr/>
        <a:lstStyle/>
        <a:p>
          <a:endParaRPr lang="en-US"/>
        </a:p>
      </dgm:t>
    </dgm:pt>
    <dgm:pt modelId="{CF13EA3A-6D36-4C76-9FDF-5F93E6A25094}" type="sibTrans" cxnId="{ADE7AA7E-4D6B-4A41-8A4A-F3CD608990C9}">
      <dgm:prSet/>
      <dgm:spPr/>
      <dgm:t>
        <a:bodyPr/>
        <a:lstStyle/>
        <a:p>
          <a:endParaRPr lang="en-US"/>
        </a:p>
      </dgm:t>
    </dgm:pt>
    <dgm:pt modelId="{0AE9D66A-479B-4DEF-BAF4-57CB6BD8C7A3}">
      <dgm:prSet/>
      <dgm:spPr/>
      <dgm:t>
        <a:bodyPr/>
        <a:lstStyle/>
        <a:p>
          <a:r>
            <a:rPr lang="en-US" b="1" dirty="0"/>
            <a:t>Training Instability:</a:t>
          </a:r>
          <a:endParaRPr lang="en-US" dirty="0"/>
        </a:p>
      </dgm:t>
    </dgm:pt>
    <dgm:pt modelId="{9B0C4AD2-13BE-4618-8042-D33475A02EF3}" type="parTrans" cxnId="{ECAF8BE8-60B0-4C58-85D8-90DD4D3553BE}">
      <dgm:prSet/>
      <dgm:spPr/>
      <dgm:t>
        <a:bodyPr/>
        <a:lstStyle/>
        <a:p>
          <a:endParaRPr lang="en-US"/>
        </a:p>
      </dgm:t>
    </dgm:pt>
    <dgm:pt modelId="{99293EA2-2E82-4F70-A12B-C8BD97FD304C}" type="sibTrans" cxnId="{ECAF8BE8-60B0-4C58-85D8-90DD4D3553BE}">
      <dgm:prSet/>
      <dgm:spPr/>
      <dgm:t>
        <a:bodyPr/>
        <a:lstStyle/>
        <a:p>
          <a:endParaRPr lang="en-US"/>
        </a:p>
      </dgm:t>
    </dgm:pt>
    <dgm:pt modelId="{7F0D41FC-7D8E-496E-B12A-3D1424D2E34D}">
      <dgm:prSet/>
      <dgm:spPr/>
      <dgm:t>
        <a:bodyPr/>
        <a:lstStyle/>
        <a:p>
          <a:pPr rtl="0"/>
          <a:r>
            <a:rPr lang="en-US" b="1" dirty="0"/>
            <a:t>Conflict Between </a:t>
          </a:r>
          <a:r>
            <a:rPr lang="en-US" b="0" dirty="0"/>
            <a:t>Objectives:</a:t>
          </a:r>
          <a:r>
            <a:rPr lang="en-US" b="0" dirty="0">
              <a:latin typeface="Aptos Display" panose="020F0302020204030204"/>
            </a:rPr>
            <a:t> </a:t>
          </a:r>
          <a:r>
            <a:rPr lang="en-US" b="0" dirty="0"/>
            <a:t>The model is pulled in two directions. On one hand, it’s being trained to generate fluent and natural language (guided by log-likelihood). On the other hand, it’s being trained to produce responses that are aligned with human preferences (guided by the DPO reward).</a:t>
          </a:r>
        </a:p>
      </dgm:t>
    </dgm:pt>
    <dgm:pt modelId="{5DD0ABB5-D1C1-47A1-8C5F-9763908E9C6A}" type="parTrans" cxnId="{66093BCD-58A0-47DA-94F5-0C2EF36963BD}">
      <dgm:prSet/>
      <dgm:spPr/>
      <dgm:t>
        <a:bodyPr/>
        <a:lstStyle/>
        <a:p>
          <a:endParaRPr lang="en-US"/>
        </a:p>
      </dgm:t>
    </dgm:pt>
    <dgm:pt modelId="{EDE6021A-6A6F-404B-9416-DED8362FE56E}" type="sibTrans" cxnId="{66093BCD-58A0-47DA-94F5-0C2EF36963BD}">
      <dgm:prSet/>
      <dgm:spPr/>
      <dgm:t>
        <a:bodyPr/>
        <a:lstStyle/>
        <a:p>
          <a:endParaRPr lang="en-US"/>
        </a:p>
      </dgm:t>
    </dgm:pt>
    <dgm:pt modelId="{4B36E090-527E-46D7-BC8E-1F1E6DF2958E}">
      <dgm:prSet/>
      <dgm:spPr/>
      <dgm:t>
        <a:bodyPr/>
        <a:lstStyle/>
        <a:p>
          <a:pPr rtl="0"/>
          <a:r>
            <a:rPr lang="en-US" b="1" dirty="0"/>
            <a:t>Result</a:t>
          </a:r>
          <a:r>
            <a:rPr lang="en-US" b="1" dirty="0">
              <a:latin typeface="Aptos Display" panose="020F0302020204030204"/>
            </a:rPr>
            <a:t> </a:t>
          </a:r>
          <a:r>
            <a:rPr lang="en-US" b="1" dirty="0"/>
            <a:t>:</a:t>
          </a:r>
          <a:r>
            <a:rPr lang="en-US" b="1" dirty="0">
              <a:latin typeface="Aptos Display" panose="020F0302020204030204"/>
            </a:rPr>
            <a:t> </a:t>
          </a:r>
          <a:r>
            <a:rPr lang="en-US" b="0" dirty="0"/>
            <a:t>This misalignment can lead the model to oscillate between these objectives, making the optimization process unstable.</a:t>
          </a:r>
        </a:p>
      </dgm:t>
    </dgm:pt>
    <dgm:pt modelId="{D022CD9C-82F0-4D7E-846B-CFFF9AE10BCE}" type="parTrans" cxnId="{29B4E9FA-5FAB-489B-BF38-544B04244C46}">
      <dgm:prSet/>
      <dgm:spPr/>
      <dgm:t>
        <a:bodyPr/>
        <a:lstStyle/>
        <a:p>
          <a:endParaRPr lang="en-US"/>
        </a:p>
      </dgm:t>
    </dgm:pt>
    <dgm:pt modelId="{47E0DBAD-BABF-4DDF-A106-3E138E3BDFEB}" type="sibTrans" cxnId="{29B4E9FA-5FAB-489B-BF38-544B04244C46}">
      <dgm:prSet/>
      <dgm:spPr/>
      <dgm:t>
        <a:bodyPr/>
        <a:lstStyle/>
        <a:p>
          <a:endParaRPr lang="en-US"/>
        </a:p>
      </dgm:t>
    </dgm:pt>
    <dgm:pt modelId="{BB9D4B68-CA93-4F47-AC7E-EEC05ABBA015}">
      <dgm:prSet/>
      <dgm:spPr/>
      <dgm:t>
        <a:bodyPr/>
        <a:lstStyle/>
        <a:p>
          <a:r>
            <a:rPr lang="en-US" b="1" dirty="0"/>
            <a:t>Unexpected Outputs at Inference:</a:t>
          </a:r>
          <a:endParaRPr lang="en-US" dirty="0"/>
        </a:p>
      </dgm:t>
    </dgm:pt>
    <dgm:pt modelId="{E561C374-F844-4E9A-9C28-2539FA7A9A77}" type="parTrans" cxnId="{6AE3F52A-79DE-4D30-99F3-94454D7AE2CA}">
      <dgm:prSet/>
      <dgm:spPr/>
      <dgm:t>
        <a:bodyPr/>
        <a:lstStyle/>
        <a:p>
          <a:endParaRPr lang="en-US"/>
        </a:p>
      </dgm:t>
    </dgm:pt>
    <dgm:pt modelId="{85FFB4F6-725B-4C45-AE64-FDD9D1A3FA49}" type="sibTrans" cxnId="{6AE3F52A-79DE-4D30-99F3-94454D7AE2CA}">
      <dgm:prSet/>
      <dgm:spPr/>
      <dgm:t>
        <a:bodyPr/>
        <a:lstStyle/>
        <a:p>
          <a:endParaRPr lang="en-US"/>
        </a:p>
      </dgm:t>
    </dgm:pt>
    <dgm:pt modelId="{2800939A-6C83-4A11-BEF1-94A3228C7A57}">
      <dgm:prSet/>
      <dgm:spPr/>
      <dgm:t>
        <a:bodyPr/>
        <a:lstStyle/>
        <a:p>
          <a:pPr rtl="0"/>
          <a:r>
            <a:rPr lang="en-US" b="1" dirty="0"/>
            <a:t>Sampling Behavior</a:t>
          </a:r>
          <a:r>
            <a:rPr lang="en-US" b="1" dirty="0">
              <a:latin typeface="Aptos Display" panose="020F0302020204030204"/>
            </a:rPr>
            <a:t> </a:t>
          </a:r>
          <a:r>
            <a:rPr lang="en-US" b="1" dirty="0"/>
            <a:t>:</a:t>
          </a:r>
          <a:r>
            <a:rPr lang="en-US" b="1" dirty="0">
              <a:latin typeface="Aptos Display" panose="020F0302020204030204"/>
            </a:rPr>
            <a:t> </a:t>
          </a:r>
          <a:r>
            <a:rPr lang="en-US" b="0" dirty="0"/>
            <a:t>When generating responses, the model typically uses its log-likelihood (e.g., beam search or sampling) to decide what to output.</a:t>
          </a:r>
        </a:p>
      </dgm:t>
    </dgm:pt>
    <dgm:pt modelId="{30F1FE12-F5F2-4384-AF24-25835F17C09F}" type="parTrans" cxnId="{AAEAA727-526B-44F0-9A12-2E2F6A9567F3}">
      <dgm:prSet/>
      <dgm:spPr/>
      <dgm:t>
        <a:bodyPr/>
        <a:lstStyle/>
        <a:p>
          <a:endParaRPr lang="en-US"/>
        </a:p>
      </dgm:t>
    </dgm:pt>
    <dgm:pt modelId="{71069FDD-747B-495D-AE10-BD2C0C009396}" type="sibTrans" cxnId="{AAEAA727-526B-44F0-9A12-2E2F6A9567F3}">
      <dgm:prSet/>
      <dgm:spPr/>
      <dgm:t>
        <a:bodyPr/>
        <a:lstStyle/>
        <a:p>
          <a:endParaRPr lang="en-US"/>
        </a:p>
      </dgm:t>
    </dgm:pt>
    <dgm:pt modelId="{6BAFCFD9-C165-4413-9DFE-63FF73AFAE52}">
      <dgm:prSet/>
      <dgm:spPr/>
      <dgm:t>
        <a:bodyPr/>
        <a:lstStyle/>
        <a:p>
          <a:pPr rtl="0"/>
          <a:r>
            <a:rPr lang="en-US" b="1" dirty="0"/>
            <a:t>Mismatch in Practice</a:t>
          </a:r>
          <a:r>
            <a:rPr lang="en-US" b="1" dirty="0">
              <a:latin typeface="Aptos Display" panose="020F0302020204030204"/>
            </a:rPr>
            <a:t> </a:t>
          </a:r>
          <a:r>
            <a:rPr lang="en-US" b="1" dirty="0"/>
            <a:t>:</a:t>
          </a:r>
          <a:r>
            <a:rPr lang="en-US" b="1" dirty="0">
              <a:latin typeface="Aptos Display" panose="020F0302020204030204"/>
            </a:rPr>
            <a:t> </a:t>
          </a:r>
          <a:r>
            <a:rPr lang="en-US" b="0" dirty="0"/>
            <a:t>Even if a response is highly rated by the DPO reward (because humans prefer it), it might not be the one that the model assigns the highest probability to. This means that during inference, the model might not naturally generate the “winning” response.</a:t>
          </a:r>
        </a:p>
      </dgm:t>
    </dgm:pt>
    <dgm:pt modelId="{A838F7C6-2D3C-44C0-B5E6-F6623BC05FEF}" type="parTrans" cxnId="{0B2A08D9-733F-44EF-B5B1-B9821CC6031F}">
      <dgm:prSet/>
      <dgm:spPr/>
      <dgm:t>
        <a:bodyPr/>
        <a:lstStyle/>
        <a:p>
          <a:endParaRPr lang="en-US"/>
        </a:p>
      </dgm:t>
    </dgm:pt>
    <dgm:pt modelId="{90DB774A-7C49-4E85-A744-1EE74109D395}" type="sibTrans" cxnId="{0B2A08D9-733F-44EF-B5B1-B9821CC6031F}">
      <dgm:prSet/>
      <dgm:spPr/>
      <dgm:t>
        <a:bodyPr/>
        <a:lstStyle/>
        <a:p>
          <a:endParaRPr lang="en-US"/>
        </a:p>
      </dgm:t>
    </dgm:pt>
    <dgm:pt modelId="{12BD49CE-E0EA-4676-8C8B-74E85683A316}">
      <dgm:prSet/>
      <dgm:spPr/>
      <dgm:t>
        <a:bodyPr/>
        <a:lstStyle/>
        <a:p>
          <a:r>
            <a:rPr lang="en-US" b="1" dirty="0"/>
            <a:t>Reduced Alignment with Human Preferences:</a:t>
          </a:r>
          <a:endParaRPr lang="en-US" dirty="0"/>
        </a:p>
      </dgm:t>
    </dgm:pt>
    <dgm:pt modelId="{0B455C8E-5CFA-4DE8-91AF-B2C7E97D43A9}" type="parTrans" cxnId="{69C9A773-C193-412D-9F43-E34BD5811184}">
      <dgm:prSet/>
      <dgm:spPr/>
      <dgm:t>
        <a:bodyPr/>
        <a:lstStyle/>
        <a:p>
          <a:endParaRPr lang="en-US"/>
        </a:p>
      </dgm:t>
    </dgm:pt>
    <dgm:pt modelId="{211246A6-8D9F-4C39-8AA2-0B5E9B5AB20F}" type="sibTrans" cxnId="{69C9A773-C193-412D-9F43-E34BD5811184}">
      <dgm:prSet/>
      <dgm:spPr/>
      <dgm:t>
        <a:bodyPr/>
        <a:lstStyle/>
        <a:p>
          <a:endParaRPr lang="en-US"/>
        </a:p>
      </dgm:t>
    </dgm:pt>
    <dgm:pt modelId="{C673A48E-9945-4115-AA01-E7973FC32951}">
      <dgm:prSet/>
      <dgm:spPr/>
      <dgm:t>
        <a:bodyPr/>
        <a:lstStyle/>
        <a:p>
          <a:pPr rtl="0"/>
          <a:r>
            <a:rPr lang="en-US" b="1" dirty="0"/>
            <a:t>Goal of Alignment:</a:t>
          </a:r>
          <a:r>
            <a:rPr lang="en-US" b="1" dirty="0">
              <a:latin typeface="Aptos Display" panose="020F0302020204030204"/>
            </a:rPr>
            <a:t> </a:t>
          </a:r>
          <a:r>
            <a:rPr lang="en-US" b="0" dirty="0"/>
            <a:t>Ultimately, we want the model to generate responses that are both natural and aligned with what humans prefer</a:t>
          </a:r>
          <a:r>
            <a:rPr lang="en-US" b="1" dirty="0">
              <a:latin typeface="Aptos Display" panose="020F0302020204030204"/>
            </a:rPr>
            <a:t>.</a:t>
          </a:r>
        </a:p>
      </dgm:t>
    </dgm:pt>
    <dgm:pt modelId="{2221080B-FF2D-46A3-9362-9E6BB240F962}" type="parTrans" cxnId="{F42EAA61-2CA2-4F39-8782-D18EAE7A25CA}">
      <dgm:prSet/>
      <dgm:spPr/>
      <dgm:t>
        <a:bodyPr/>
        <a:lstStyle/>
        <a:p>
          <a:endParaRPr lang="en-US"/>
        </a:p>
      </dgm:t>
    </dgm:pt>
    <dgm:pt modelId="{37926808-27FB-439E-895E-29E100CBF3A9}" type="sibTrans" cxnId="{F42EAA61-2CA2-4F39-8782-D18EAE7A25CA}">
      <dgm:prSet/>
      <dgm:spPr/>
      <dgm:t>
        <a:bodyPr/>
        <a:lstStyle/>
        <a:p>
          <a:endParaRPr lang="en-US"/>
        </a:p>
      </dgm:t>
    </dgm:pt>
    <dgm:pt modelId="{58B583DC-AF38-4855-9A21-022EBAB08585}">
      <dgm:prSet phldr="0"/>
      <dgm:spPr/>
      <dgm:t>
        <a:bodyPr/>
        <a:lstStyle/>
        <a:p>
          <a:r>
            <a:rPr lang="en-US" b="1" dirty="0"/>
            <a:t>Problem</a:t>
          </a:r>
          <a:r>
            <a:rPr lang="en-US" b="1" dirty="0">
              <a:latin typeface="Aptos Display" panose="020F0302020204030204"/>
            </a:rPr>
            <a:t> </a:t>
          </a:r>
          <a:r>
            <a:rPr lang="en-US" b="1" dirty="0"/>
            <a:t>: </a:t>
          </a:r>
          <a:r>
            <a:rPr lang="en-US" b="0" dirty="0"/>
            <a:t>If the training reward (DPO) and the generation objective (average log-likelihood) aren’t in sync, the model might produce responses that are: </a:t>
          </a:r>
          <a:r>
            <a:rPr lang="en-US" b="1" dirty="0">
              <a:latin typeface="Aptos Display" panose="020F0302020204030204"/>
            </a:rPr>
            <a:t>1-Too</a:t>
          </a:r>
          <a:r>
            <a:rPr lang="en-US" b="1" dirty="0"/>
            <a:t> Safe/Conventional:</a:t>
          </a:r>
          <a:r>
            <a:rPr lang="en-US" dirty="0"/>
            <a:t> Highly probable but not necessarily preferred by humans.</a:t>
          </a:r>
          <a:r>
            <a:rPr lang="en-US" b="1" dirty="0">
              <a:latin typeface="Aptos Display" panose="020F0302020204030204"/>
            </a:rPr>
            <a:t>2-Too</a:t>
          </a:r>
          <a:r>
            <a:rPr lang="en-US" b="1" dirty="0"/>
            <a:t> Tailored to the Reward:</a:t>
          </a:r>
          <a:r>
            <a:rPr lang="en-US" dirty="0"/>
            <a:t> Over-optimized for the reward function but less natural or less likely according to the model’s own probability distribution.</a:t>
          </a:r>
        </a:p>
      </dgm:t>
    </dgm:pt>
    <dgm:pt modelId="{9E38DBFF-636A-476C-AC92-2BAF6A44D378}" type="parTrans" cxnId="{7A20A830-F38C-47B0-BDCD-351926DB923D}">
      <dgm:prSet/>
      <dgm:spPr/>
      <dgm:t>
        <a:bodyPr/>
        <a:lstStyle/>
        <a:p>
          <a:endParaRPr lang="en-US"/>
        </a:p>
      </dgm:t>
    </dgm:pt>
    <dgm:pt modelId="{064E6BFA-1EA8-4161-B7AF-841679B610E1}" type="sibTrans" cxnId="{7A20A830-F38C-47B0-BDCD-351926DB923D}">
      <dgm:prSet/>
      <dgm:spPr/>
      <dgm:t>
        <a:bodyPr/>
        <a:lstStyle/>
        <a:p>
          <a:endParaRPr lang="en-US"/>
        </a:p>
      </dgm:t>
    </dgm:pt>
    <dgm:pt modelId="{4F144CC5-3DCF-469F-B1B1-E1E3D7C28532}" type="pres">
      <dgm:prSet presAssocID="{EC4A5DBF-FB70-4A67-BA4D-EC3FA742DBFF}" presName="linear" presStyleCnt="0">
        <dgm:presLayoutVars>
          <dgm:animLvl val="lvl"/>
          <dgm:resizeHandles val="exact"/>
        </dgm:presLayoutVars>
      </dgm:prSet>
      <dgm:spPr/>
    </dgm:pt>
    <dgm:pt modelId="{4A7BA2D4-5A84-49FB-8E64-71B862ABA4A4}" type="pres">
      <dgm:prSet presAssocID="{1663F904-CE1F-48EE-990B-74DA6E9091F8}" presName="parentText" presStyleLbl="node1" presStyleIdx="0" presStyleCnt="4">
        <dgm:presLayoutVars>
          <dgm:chMax val="0"/>
          <dgm:bulletEnabled val="1"/>
        </dgm:presLayoutVars>
      </dgm:prSet>
      <dgm:spPr/>
    </dgm:pt>
    <dgm:pt modelId="{6889E8BD-4069-4E9C-BA17-2CD32ECC2864}" type="pres">
      <dgm:prSet presAssocID="{CF13EA3A-6D36-4C76-9FDF-5F93E6A25094}" presName="spacer" presStyleCnt="0"/>
      <dgm:spPr/>
    </dgm:pt>
    <dgm:pt modelId="{A3C7FAA0-1FE7-40BA-9822-AA05D8CE9581}" type="pres">
      <dgm:prSet presAssocID="{0AE9D66A-479B-4DEF-BAF4-57CB6BD8C7A3}" presName="parentText" presStyleLbl="node1" presStyleIdx="1" presStyleCnt="4">
        <dgm:presLayoutVars>
          <dgm:chMax val="0"/>
          <dgm:bulletEnabled val="1"/>
        </dgm:presLayoutVars>
      </dgm:prSet>
      <dgm:spPr/>
    </dgm:pt>
    <dgm:pt modelId="{6C477CBB-BBFF-499D-B106-0B1E7067854A}" type="pres">
      <dgm:prSet presAssocID="{0AE9D66A-479B-4DEF-BAF4-57CB6BD8C7A3}" presName="childText" presStyleLbl="revTx" presStyleIdx="0" presStyleCnt="3">
        <dgm:presLayoutVars>
          <dgm:bulletEnabled val="1"/>
        </dgm:presLayoutVars>
      </dgm:prSet>
      <dgm:spPr/>
    </dgm:pt>
    <dgm:pt modelId="{708681B9-BCE6-4D6D-A1C9-F2A5D927AA2E}" type="pres">
      <dgm:prSet presAssocID="{BB9D4B68-CA93-4F47-AC7E-EEC05ABBA015}" presName="parentText" presStyleLbl="node1" presStyleIdx="2" presStyleCnt="4">
        <dgm:presLayoutVars>
          <dgm:chMax val="0"/>
          <dgm:bulletEnabled val="1"/>
        </dgm:presLayoutVars>
      </dgm:prSet>
      <dgm:spPr/>
    </dgm:pt>
    <dgm:pt modelId="{ED2AE415-7931-4BE8-8087-A2BC56477C49}" type="pres">
      <dgm:prSet presAssocID="{BB9D4B68-CA93-4F47-AC7E-EEC05ABBA015}" presName="childText" presStyleLbl="revTx" presStyleIdx="1" presStyleCnt="3">
        <dgm:presLayoutVars>
          <dgm:bulletEnabled val="1"/>
        </dgm:presLayoutVars>
      </dgm:prSet>
      <dgm:spPr/>
    </dgm:pt>
    <dgm:pt modelId="{9225FCBC-0191-4CA2-A557-309F25D545CF}" type="pres">
      <dgm:prSet presAssocID="{12BD49CE-E0EA-4676-8C8B-74E85683A316}" presName="parentText" presStyleLbl="node1" presStyleIdx="3" presStyleCnt="4">
        <dgm:presLayoutVars>
          <dgm:chMax val="0"/>
          <dgm:bulletEnabled val="1"/>
        </dgm:presLayoutVars>
      </dgm:prSet>
      <dgm:spPr/>
    </dgm:pt>
    <dgm:pt modelId="{B97CE656-03B5-41A0-8A13-FEBECF80325C}" type="pres">
      <dgm:prSet presAssocID="{12BD49CE-E0EA-4676-8C8B-74E85683A316}" presName="childText" presStyleLbl="revTx" presStyleIdx="2" presStyleCnt="3">
        <dgm:presLayoutVars>
          <dgm:bulletEnabled val="1"/>
        </dgm:presLayoutVars>
      </dgm:prSet>
      <dgm:spPr/>
    </dgm:pt>
  </dgm:ptLst>
  <dgm:cxnLst>
    <dgm:cxn modelId="{A8D32425-8FD4-42EB-A26C-43EE889C7B8F}" type="presOf" srcId="{EC4A5DBF-FB70-4A67-BA4D-EC3FA742DBFF}" destId="{4F144CC5-3DCF-469F-B1B1-E1E3D7C28532}" srcOrd="0" destOrd="0" presId="urn:microsoft.com/office/officeart/2005/8/layout/vList2"/>
    <dgm:cxn modelId="{AAEAA727-526B-44F0-9A12-2E2F6A9567F3}" srcId="{BB9D4B68-CA93-4F47-AC7E-EEC05ABBA015}" destId="{2800939A-6C83-4A11-BEF1-94A3228C7A57}" srcOrd="0" destOrd="0" parTransId="{30F1FE12-F5F2-4384-AF24-25835F17C09F}" sibTransId="{71069FDD-747B-495D-AE10-BD2C0C009396}"/>
    <dgm:cxn modelId="{6AE3F52A-79DE-4D30-99F3-94454D7AE2CA}" srcId="{EC4A5DBF-FB70-4A67-BA4D-EC3FA742DBFF}" destId="{BB9D4B68-CA93-4F47-AC7E-EEC05ABBA015}" srcOrd="2" destOrd="0" parTransId="{E561C374-F844-4E9A-9C28-2539FA7A9A77}" sibTransId="{85FFB4F6-725B-4C45-AE64-FDD9D1A3FA49}"/>
    <dgm:cxn modelId="{7A20A830-F38C-47B0-BDCD-351926DB923D}" srcId="{12BD49CE-E0EA-4676-8C8B-74E85683A316}" destId="{58B583DC-AF38-4855-9A21-022EBAB08585}" srcOrd="1" destOrd="0" parTransId="{9E38DBFF-636A-476C-AC92-2BAF6A44D378}" sibTransId="{064E6BFA-1EA8-4161-B7AF-841679B610E1}"/>
    <dgm:cxn modelId="{8F71FB3C-1BF0-4E99-A47E-110D44B1E433}" type="presOf" srcId="{BB9D4B68-CA93-4F47-AC7E-EEC05ABBA015}" destId="{708681B9-BCE6-4D6D-A1C9-F2A5D927AA2E}" srcOrd="0" destOrd="0" presId="urn:microsoft.com/office/officeart/2005/8/layout/vList2"/>
    <dgm:cxn modelId="{5383BE3E-4C28-4DEA-8BA3-0CC3DD231778}" type="presOf" srcId="{1663F904-CE1F-48EE-990B-74DA6E9091F8}" destId="{4A7BA2D4-5A84-49FB-8E64-71B862ABA4A4}" srcOrd="0" destOrd="0" presId="urn:microsoft.com/office/officeart/2005/8/layout/vList2"/>
    <dgm:cxn modelId="{F42EAA61-2CA2-4F39-8782-D18EAE7A25CA}" srcId="{12BD49CE-E0EA-4676-8C8B-74E85683A316}" destId="{C673A48E-9945-4115-AA01-E7973FC32951}" srcOrd="0" destOrd="0" parTransId="{2221080B-FF2D-46A3-9362-9E6BB240F962}" sibTransId="{37926808-27FB-439E-895E-29E100CBF3A9}"/>
    <dgm:cxn modelId="{155B7F47-B08F-44CE-9D5A-026C2D5170F2}" type="presOf" srcId="{2800939A-6C83-4A11-BEF1-94A3228C7A57}" destId="{ED2AE415-7931-4BE8-8087-A2BC56477C49}" srcOrd="0" destOrd="0" presId="urn:microsoft.com/office/officeart/2005/8/layout/vList2"/>
    <dgm:cxn modelId="{1F2B4C4D-9B83-4EFE-ADBA-B49762252C61}" type="presOf" srcId="{C673A48E-9945-4115-AA01-E7973FC32951}" destId="{B97CE656-03B5-41A0-8A13-FEBECF80325C}" srcOrd="0" destOrd="0" presId="urn:microsoft.com/office/officeart/2005/8/layout/vList2"/>
    <dgm:cxn modelId="{69C9A773-C193-412D-9F43-E34BD5811184}" srcId="{EC4A5DBF-FB70-4A67-BA4D-EC3FA742DBFF}" destId="{12BD49CE-E0EA-4676-8C8B-74E85683A316}" srcOrd="3" destOrd="0" parTransId="{0B455C8E-5CFA-4DE8-91AF-B2C7E97D43A9}" sibTransId="{211246A6-8D9F-4C39-8AA2-0B5E9B5AB20F}"/>
    <dgm:cxn modelId="{ADE7AA7E-4D6B-4A41-8A4A-F3CD608990C9}" srcId="{EC4A5DBF-FB70-4A67-BA4D-EC3FA742DBFF}" destId="{1663F904-CE1F-48EE-990B-74DA6E9091F8}" srcOrd="0" destOrd="0" parTransId="{E579C6D8-E4E3-4D0C-9FA0-765C11B5FD5E}" sibTransId="{CF13EA3A-6D36-4C76-9FDF-5F93E6A25094}"/>
    <dgm:cxn modelId="{9234C582-764F-44FE-9BF2-D35BB503F395}" type="presOf" srcId="{12BD49CE-E0EA-4676-8C8B-74E85683A316}" destId="{9225FCBC-0191-4CA2-A557-309F25D545CF}" srcOrd="0" destOrd="0" presId="urn:microsoft.com/office/officeart/2005/8/layout/vList2"/>
    <dgm:cxn modelId="{4D7E0E93-8590-4C76-B698-2D39B67BACEF}" type="presOf" srcId="{58B583DC-AF38-4855-9A21-022EBAB08585}" destId="{B97CE656-03B5-41A0-8A13-FEBECF80325C}" srcOrd="0" destOrd="1" presId="urn:microsoft.com/office/officeart/2005/8/layout/vList2"/>
    <dgm:cxn modelId="{EF2ED0B3-5960-42CA-BDB2-0CDBAEE71C7A}" type="presOf" srcId="{0AE9D66A-479B-4DEF-BAF4-57CB6BD8C7A3}" destId="{A3C7FAA0-1FE7-40BA-9822-AA05D8CE9581}" srcOrd="0" destOrd="0" presId="urn:microsoft.com/office/officeart/2005/8/layout/vList2"/>
    <dgm:cxn modelId="{882424B7-04B3-4983-A0E3-5D12095A738C}" type="presOf" srcId="{4B36E090-527E-46D7-BC8E-1F1E6DF2958E}" destId="{6C477CBB-BBFF-499D-B106-0B1E7067854A}" srcOrd="0" destOrd="1" presId="urn:microsoft.com/office/officeart/2005/8/layout/vList2"/>
    <dgm:cxn modelId="{66093BCD-58A0-47DA-94F5-0C2EF36963BD}" srcId="{0AE9D66A-479B-4DEF-BAF4-57CB6BD8C7A3}" destId="{7F0D41FC-7D8E-496E-B12A-3D1424D2E34D}" srcOrd="0" destOrd="0" parTransId="{5DD0ABB5-D1C1-47A1-8C5F-9763908E9C6A}" sibTransId="{EDE6021A-6A6F-404B-9416-DED8362FE56E}"/>
    <dgm:cxn modelId="{B2A002D0-E9F8-4163-B30E-CB7128606827}" type="presOf" srcId="{7F0D41FC-7D8E-496E-B12A-3D1424D2E34D}" destId="{6C477CBB-BBFF-499D-B106-0B1E7067854A}" srcOrd="0" destOrd="0" presId="urn:microsoft.com/office/officeart/2005/8/layout/vList2"/>
    <dgm:cxn modelId="{0B2A08D9-733F-44EF-B5B1-B9821CC6031F}" srcId="{BB9D4B68-CA93-4F47-AC7E-EEC05ABBA015}" destId="{6BAFCFD9-C165-4413-9DFE-63FF73AFAE52}" srcOrd="1" destOrd="0" parTransId="{A838F7C6-2D3C-44C0-B5E6-F6623BC05FEF}" sibTransId="{90DB774A-7C49-4E85-A744-1EE74109D395}"/>
    <dgm:cxn modelId="{ECAF8BE8-60B0-4C58-85D8-90DD4D3553BE}" srcId="{EC4A5DBF-FB70-4A67-BA4D-EC3FA742DBFF}" destId="{0AE9D66A-479B-4DEF-BAF4-57CB6BD8C7A3}" srcOrd="1" destOrd="0" parTransId="{9B0C4AD2-13BE-4618-8042-D33475A02EF3}" sibTransId="{99293EA2-2E82-4F70-A12B-C8BD97FD304C}"/>
    <dgm:cxn modelId="{133B7EFA-33A8-45A4-9CDF-D750B0B61F5B}" type="presOf" srcId="{6BAFCFD9-C165-4413-9DFE-63FF73AFAE52}" destId="{ED2AE415-7931-4BE8-8087-A2BC56477C49}" srcOrd="0" destOrd="1" presId="urn:microsoft.com/office/officeart/2005/8/layout/vList2"/>
    <dgm:cxn modelId="{29B4E9FA-5FAB-489B-BF38-544B04244C46}" srcId="{0AE9D66A-479B-4DEF-BAF4-57CB6BD8C7A3}" destId="{4B36E090-527E-46D7-BC8E-1F1E6DF2958E}" srcOrd="1" destOrd="0" parTransId="{D022CD9C-82F0-4D7E-846B-CFFF9AE10BCE}" sibTransId="{47E0DBAD-BABF-4DDF-A106-3E138E3BDFEB}"/>
    <dgm:cxn modelId="{BCBBE820-6B01-40BF-B71C-ABA6F6C2ECF2}" type="presParOf" srcId="{4F144CC5-3DCF-469F-B1B1-E1E3D7C28532}" destId="{4A7BA2D4-5A84-49FB-8E64-71B862ABA4A4}" srcOrd="0" destOrd="0" presId="urn:microsoft.com/office/officeart/2005/8/layout/vList2"/>
    <dgm:cxn modelId="{0C3A3F9A-59CF-4FFD-ADD8-C5FF767F2236}" type="presParOf" srcId="{4F144CC5-3DCF-469F-B1B1-E1E3D7C28532}" destId="{6889E8BD-4069-4E9C-BA17-2CD32ECC2864}" srcOrd="1" destOrd="0" presId="urn:microsoft.com/office/officeart/2005/8/layout/vList2"/>
    <dgm:cxn modelId="{E91DDF42-5C54-49F6-93A9-753988620012}" type="presParOf" srcId="{4F144CC5-3DCF-469F-B1B1-E1E3D7C28532}" destId="{A3C7FAA0-1FE7-40BA-9822-AA05D8CE9581}" srcOrd="2" destOrd="0" presId="urn:microsoft.com/office/officeart/2005/8/layout/vList2"/>
    <dgm:cxn modelId="{ABE5A3CB-A9AF-4A2B-9415-6F7DA491AA79}" type="presParOf" srcId="{4F144CC5-3DCF-469F-B1B1-E1E3D7C28532}" destId="{6C477CBB-BBFF-499D-B106-0B1E7067854A}" srcOrd="3" destOrd="0" presId="urn:microsoft.com/office/officeart/2005/8/layout/vList2"/>
    <dgm:cxn modelId="{09919C20-02E2-4976-9DDF-46785E9CC561}" type="presParOf" srcId="{4F144CC5-3DCF-469F-B1B1-E1E3D7C28532}" destId="{708681B9-BCE6-4D6D-A1C9-F2A5D927AA2E}" srcOrd="4" destOrd="0" presId="urn:microsoft.com/office/officeart/2005/8/layout/vList2"/>
    <dgm:cxn modelId="{2BC2FEE1-0357-4DC1-8501-CBE38720F258}" type="presParOf" srcId="{4F144CC5-3DCF-469F-B1B1-E1E3D7C28532}" destId="{ED2AE415-7931-4BE8-8087-A2BC56477C49}" srcOrd="5" destOrd="0" presId="urn:microsoft.com/office/officeart/2005/8/layout/vList2"/>
    <dgm:cxn modelId="{2D43936C-C269-450D-9EB7-1E3B8F9006FD}" type="presParOf" srcId="{4F144CC5-3DCF-469F-B1B1-E1E3D7C28532}" destId="{9225FCBC-0191-4CA2-A557-309F25D545CF}" srcOrd="6" destOrd="0" presId="urn:microsoft.com/office/officeart/2005/8/layout/vList2"/>
    <dgm:cxn modelId="{7ADCBF56-A30B-4940-B678-147DF644D83E}" type="presParOf" srcId="{4F144CC5-3DCF-469F-B1B1-E1E3D7C28532}" destId="{B97CE656-03B5-41A0-8A13-FEBECF80325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2CB298-9296-471A-B79D-C9C94DF67BF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5D43A7-32E7-4E2E-B705-61D840E1C633}">
      <dgm:prSet/>
      <dgm:spPr/>
      <dgm:t>
        <a:bodyPr/>
        <a:lstStyle/>
        <a:p>
          <a:pPr>
            <a:lnSpc>
              <a:spcPct val="100000"/>
            </a:lnSpc>
          </a:pPr>
          <a:br>
            <a:rPr lang="en-US" b="1" dirty="0"/>
          </a:br>
          <a:r>
            <a:rPr lang="en-US" dirty="0"/>
            <a:t> It typically involves training a reward model from human data and then using that model to optimize the language model's behavior—</a:t>
          </a:r>
          <a:r>
            <a:rPr lang="en-US" u="sng" dirty="0"/>
            <a:t>a multi-stage and sometimes unstable process.</a:t>
          </a:r>
          <a:endParaRPr lang="en-US" dirty="0"/>
        </a:p>
      </dgm:t>
    </dgm:pt>
    <dgm:pt modelId="{D79D3ACF-9289-498E-9191-C4576B99869E}" type="parTrans" cxnId="{E79E2798-A0DD-44D3-9142-53DAC59B5403}">
      <dgm:prSet/>
      <dgm:spPr/>
      <dgm:t>
        <a:bodyPr/>
        <a:lstStyle/>
        <a:p>
          <a:endParaRPr lang="en-US"/>
        </a:p>
      </dgm:t>
    </dgm:pt>
    <dgm:pt modelId="{008DAA3A-6544-400D-99FE-2BF0435CE87C}" type="sibTrans" cxnId="{E79E2798-A0DD-44D3-9142-53DAC59B5403}">
      <dgm:prSet/>
      <dgm:spPr/>
      <dgm:t>
        <a:bodyPr/>
        <a:lstStyle/>
        <a:p>
          <a:endParaRPr lang="en-US"/>
        </a:p>
      </dgm:t>
    </dgm:pt>
    <dgm:pt modelId="{1474412F-0B67-4626-B038-011787C2292B}">
      <dgm:prSet/>
      <dgm:spPr/>
      <dgm:t>
        <a:bodyPr/>
        <a:lstStyle/>
        <a:p>
          <a:pPr>
            <a:lnSpc>
              <a:spcPct val="100000"/>
            </a:lnSpc>
          </a:pPr>
          <a:r>
            <a:rPr lang="en-US" b="1" dirty="0"/>
            <a:t>Direct Preference Optimization (DPO):</a:t>
          </a:r>
          <a:r>
            <a:rPr lang="en-US" dirty="0">
              <a:solidFill>
                <a:srgbClr val="000000"/>
              </a:solidFill>
              <a:latin typeface="Calibri"/>
              <a:ea typeface="Calibri"/>
              <a:cs typeface="Calibri"/>
            </a:rPr>
            <a:t>It is a method that streamlines the process by </a:t>
          </a:r>
          <a:r>
            <a:rPr lang="en-US" dirty="0" err="1">
              <a:solidFill>
                <a:srgbClr val="000000"/>
              </a:solidFill>
              <a:latin typeface="Calibri"/>
              <a:ea typeface="Calibri"/>
              <a:cs typeface="Calibri"/>
            </a:rPr>
            <a:t>reparameterizing</a:t>
          </a:r>
          <a:r>
            <a:rPr lang="en-US" dirty="0">
              <a:solidFill>
                <a:srgbClr val="000000"/>
              </a:solidFill>
              <a:latin typeface="Calibri"/>
              <a:ea typeface="Calibri"/>
              <a:cs typeface="Calibri"/>
            </a:rPr>
            <a:t> the reward function. Instead of separately training a reward model, DPO leverages the</a:t>
          </a:r>
          <a:r>
            <a:rPr lang="en-US" dirty="0">
              <a:solidFill>
                <a:srgbClr val="FFFF00"/>
              </a:solidFill>
              <a:latin typeface="Calibri"/>
              <a:ea typeface="Calibri"/>
              <a:cs typeface="Calibri"/>
            </a:rPr>
            <a:t> </a:t>
          </a:r>
          <a:r>
            <a:rPr lang="en-US" u="sng" dirty="0">
              <a:solidFill>
                <a:schemeClr val="tx1"/>
              </a:solidFill>
              <a:latin typeface="Calibri"/>
              <a:ea typeface="Calibri"/>
              <a:cs typeface="Calibri"/>
            </a:rPr>
            <a:t>ratio of probabilities between the current model and a reference (usually a supervised fine-tuned model).</a:t>
          </a:r>
          <a:endParaRPr lang="en-US" u="sng" dirty="0">
            <a:solidFill>
              <a:schemeClr val="tx1"/>
            </a:solidFill>
          </a:endParaRPr>
        </a:p>
      </dgm:t>
    </dgm:pt>
    <dgm:pt modelId="{A752C8CC-7C09-499C-9BC1-79E5FC14271E}" type="parTrans" cxnId="{EA9E94AA-A1B6-45E9-88A3-0B2061416227}">
      <dgm:prSet/>
      <dgm:spPr/>
      <dgm:t>
        <a:bodyPr/>
        <a:lstStyle/>
        <a:p>
          <a:endParaRPr lang="en-US"/>
        </a:p>
      </dgm:t>
    </dgm:pt>
    <dgm:pt modelId="{B47156B1-4C0A-40F1-989F-4F2D82DBE5DB}" type="sibTrans" cxnId="{EA9E94AA-A1B6-45E9-88A3-0B2061416227}">
      <dgm:prSet/>
      <dgm:spPr/>
      <dgm:t>
        <a:bodyPr/>
        <a:lstStyle/>
        <a:p>
          <a:endParaRPr lang="en-US"/>
        </a:p>
      </dgm:t>
    </dgm:pt>
    <dgm:pt modelId="{740C892C-F1A1-4FD6-9D5D-78DB4DEB8919}" type="pres">
      <dgm:prSet presAssocID="{8C2CB298-9296-471A-B79D-C9C94DF67BF6}" presName="root" presStyleCnt="0">
        <dgm:presLayoutVars>
          <dgm:dir/>
          <dgm:resizeHandles val="exact"/>
        </dgm:presLayoutVars>
      </dgm:prSet>
      <dgm:spPr/>
    </dgm:pt>
    <dgm:pt modelId="{24C11B7E-AFFE-4613-821F-F9B9FDDEA001}" type="pres">
      <dgm:prSet presAssocID="{725D43A7-32E7-4E2E-B705-61D840E1C633}" presName="compNode" presStyleCnt="0"/>
      <dgm:spPr/>
    </dgm:pt>
    <dgm:pt modelId="{63E230C9-4282-4703-9859-9ED66600C747}" type="pres">
      <dgm:prSet presAssocID="{725D43A7-32E7-4E2E-B705-61D840E1C633}" presName="bgRect" presStyleLbl="bgShp" presStyleIdx="0" presStyleCnt="2" custLinFactNeighborX="13501" custLinFactNeighborY="18352"/>
      <dgm:spPr/>
    </dgm:pt>
    <dgm:pt modelId="{3B686049-AAC3-4557-8D01-ABF18D231F68}" type="pres">
      <dgm:prSet presAssocID="{725D43A7-32E7-4E2E-B705-61D840E1C63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35067C1C-65E0-479F-BBC4-A535C2C4D6A9}" type="pres">
      <dgm:prSet presAssocID="{725D43A7-32E7-4E2E-B705-61D840E1C633}" presName="spaceRect" presStyleCnt="0"/>
      <dgm:spPr/>
    </dgm:pt>
    <dgm:pt modelId="{CE798FCE-7007-4E2B-8C10-81DE7CC42C55}" type="pres">
      <dgm:prSet presAssocID="{725D43A7-32E7-4E2E-B705-61D840E1C633}" presName="parTx" presStyleLbl="revTx" presStyleIdx="0" presStyleCnt="2">
        <dgm:presLayoutVars>
          <dgm:chMax val="0"/>
          <dgm:chPref val="0"/>
        </dgm:presLayoutVars>
      </dgm:prSet>
      <dgm:spPr/>
    </dgm:pt>
    <dgm:pt modelId="{975EA8AC-8577-423E-A371-DEC1F9A7E679}" type="pres">
      <dgm:prSet presAssocID="{008DAA3A-6544-400D-99FE-2BF0435CE87C}" presName="sibTrans" presStyleCnt="0"/>
      <dgm:spPr/>
    </dgm:pt>
    <dgm:pt modelId="{5D67ED8C-C3D6-4770-BE2B-72C6BEF0E729}" type="pres">
      <dgm:prSet presAssocID="{1474412F-0B67-4626-B038-011787C2292B}" presName="compNode" presStyleCnt="0"/>
      <dgm:spPr/>
    </dgm:pt>
    <dgm:pt modelId="{FD747A8F-F0F6-4948-AA2C-679235E9D6FA}" type="pres">
      <dgm:prSet presAssocID="{1474412F-0B67-4626-B038-011787C2292B}" presName="bgRect" presStyleLbl="bgShp" presStyleIdx="1" presStyleCnt="2"/>
      <dgm:spPr/>
    </dgm:pt>
    <dgm:pt modelId="{6C7C4F3B-F206-423C-929C-D05B8D039FDC}" type="pres">
      <dgm:prSet presAssocID="{1474412F-0B67-4626-B038-011787C2292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Venn Diagram"/>
        </a:ext>
      </dgm:extLst>
    </dgm:pt>
    <dgm:pt modelId="{44120585-CD72-4F58-B568-0C5E130CC576}" type="pres">
      <dgm:prSet presAssocID="{1474412F-0B67-4626-B038-011787C2292B}" presName="spaceRect" presStyleCnt="0"/>
      <dgm:spPr/>
    </dgm:pt>
    <dgm:pt modelId="{828E83B8-4170-4BAD-9F32-445D941BBF89}" type="pres">
      <dgm:prSet presAssocID="{1474412F-0B67-4626-B038-011787C2292B}" presName="parTx" presStyleLbl="revTx" presStyleIdx="1" presStyleCnt="2">
        <dgm:presLayoutVars>
          <dgm:chMax val="0"/>
          <dgm:chPref val="0"/>
        </dgm:presLayoutVars>
      </dgm:prSet>
      <dgm:spPr/>
    </dgm:pt>
  </dgm:ptLst>
  <dgm:cxnLst>
    <dgm:cxn modelId="{DFA3481D-02A4-478A-89D9-38DCD9401C2C}" type="presOf" srcId="{725D43A7-32E7-4E2E-B705-61D840E1C633}" destId="{CE798FCE-7007-4E2B-8C10-81DE7CC42C55}" srcOrd="0" destOrd="0" presId="urn:microsoft.com/office/officeart/2018/2/layout/IconVerticalSolidList"/>
    <dgm:cxn modelId="{21CA5474-F31A-4D1D-A830-562C60C6BE9B}" type="presOf" srcId="{1474412F-0B67-4626-B038-011787C2292B}" destId="{828E83B8-4170-4BAD-9F32-445D941BBF89}" srcOrd="0" destOrd="0" presId="urn:microsoft.com/office/officeart/2018/2/layout/IconVerticalSolidList"/>
    <dgm:cxn modelId="{6DCCA688-EE5D-4D0B-937F-0D34C5A18B58}" type="presOf" srcId="{8C2CB298-9296-471A-B79D-C9C94DF67BF6}" destId="{740C892C-F1A1-4FD6-9D5D-78DB4DEB8919}" srcOrd="0" destOrd="0" presId="urn:microsoft.com/office/officeart/2018/2/layout/IconVerticalSolidList"/>
    <dgm:cxn modelId="{E79E2798-A0DD-44D3-9142-53DAC59B5403}" srcId="{8C2CB298-9296-471A-B79D-C9C94DF67BF6}" destId="{725D43A7-32E7-4E2E-B705-61D840E1C633}" srcOrd="0" destOrd="0" parTransId="{D79D3ACF-9289-498E-9191-C4576B99869E}" sibTransId="{008DAA3A-6544-400D-99FE-2BF0435CE87C}"/>
    <dgm:cxn modelId="{EA9E94AA-A1B6-45E9-88A3-0B2061416227}" srcId="{8C2CB298-9296-471A-B79D-C9C94DF67BF6}" destId="{1474412F-0B67-4626-B038-011787C2292B}" srcOrd="1" destOrd="0" parTransId="{A752C8CC-7C09-499C-9BC1-79E5FC14271E}" sibTransId="{B47156B1-4C0A-40F1-989F-4F2D82DBE5DB}"/>
    <dgm:cxn modelId="{2DA3614F-2AFA-49D0-9BF5-6F383CB4EE32}" type="presParOf" srcId="{740C892C-F1A1-4FD6-9D5D-78DB4DEB8919}" destId="{24C11B7E-AFFE-4613-821F-F9B9FDDEA001}" srcOrd="0" destOrd="0" presId="urn:microsoft.com/office/officeart/2018/2/layout/IconVerticalSolidList"/>
    <dgm:cxn modelId="{7BC03477-ECD2-4C80-8992-FBADB2D0C552}" type="presParOf" srcId="{24C11B7E-AFFE-4613-821F-F9B9FDDEA001}" destId="{63E230C9-4282-4703-9859-9ED66600C747}" srcOrd="0" destOrd="0" presId="urn:microsoft.com/office/officeart/2018/2/layout/IconVerticalSolidList"/>
    <dgm:cxn modelId="{08B85B77-5411-4E2C-BF4E-D1FE37DCB66B}" type="presParOf" srcId="{24C11B7E-AFFE-4613-821F-F9B9FDDEA001}" destId="{3B686049-AAC3-4557-8D01-ABF18D231F68}" srcOrd="1" destOrd="0" presId="urn:microsoft.com/office/officeart/2018/2/layout/IconVerticalSolidList"/>
    <dgm:cxn modelId="{25BDA7F1-2AD8-42AA-B41B-196E7C975ABD}" type="presParOf" srcId="{24C11B7E-AFFE-4613-821F-F9B9FDDEA001}" destId="{35067C1C-65E0-479F-BBC4-A535C2C4D6A9}" srcOrd="2" destOrd="0" presId="urn:microsoft.com/office/officeart/2018/2/layout/IconVerticalSolidList"/>
    <dgm:cxn modelId="{10BBC82E-274C-4C27-B320-D3487610D407}" type="presParOf" srcId="{24C11B7E-AFFE-4613-821F-F9B9FDDEA001}" destId="{CE798FCE-7007-4E2B-8C10-81DE7CC42C55}" srcOrd="3" destOrd="0" presId="urn:microsoft.com/office/officeart/2018/2/layout/IconVerticalSolidList"/>
    <dgm:cxn modelId="{A4134166-3784-4B4C-8998-2BF74BDDEC64}" type="presParOf" srcId="{740C892C-F1A1-4FD6-9D5D-78DB4DEB8919}" destId="{975EA8AC-8577-423E-A371-DEC1F9A7E679}" srcOrd="1" destOrd="0" presId="urn:microsoft.com/office/officeart/2018/2/layout/IconVerticalSolidList"/>
    <dgm:cxn modelId="{97A40C1F-507F-46E9-B810-C63A6A9FA424}" type="presParOf" srcId="{740C892C-F1A1-4FD6-9D5D-78DB4DEB8919}" destId="{5D67ED8C-C3D6-4770-BE2B-72C6BEF0E729}" srcOrd="2" destOrd="0" presId="urn:microsoft.com/office/officeart/2018/2/layout/IconVerticalSolidList"/>
    <dgm:cxn modelId="{261B9198-ED18-40D0-AEAF-F2A4A0C75358}" type="presParOf" srcId="{5D67ED8C-C3D6-4770-BE2B-72C6BEF0E729}" destId="{FD747A8F-F0F6-4948-AA2C-679235E9D6FA}" srcOrd="0" destOrd="0" presId="urn:microsoft.com/office/officeart/2018/2/layout/IconVerticalSolidList"/>
    <dgm:cxn modelId="{BEBC8254-7ED7-41DF-A51F-E3F5E0040F01}" type="presParOf" srcId="{5D67ED8C-C3D6-4770-BE2B-72C6BEF0E729}" destId="{6C7C4F3B-F206-423C-929C-D05B8D039FDC}" srcOrd="1" destOrd="0" presId="urn:microsoft.com/office/officeart/2018/2/layout/IconVerticalSolidList"/>
    <dgm:cxn modelId="{ED3E0D0C-55F4-4A7C-85B9-4014F8F666E6}" type="presParOf" srcId="{5D67ED8C-C3D6-4770-BE2B-72C6BEF0E729}" destId="{44120585-CD72-4F58-B568-0C5E130CC576}" srcOrd="2" destOrd="0" presId="urn:microsoft.com/office/officeart/2018/2/layout/IconVerticalSolidList"/>
    <dgm:cxn modelId="{41550B16-03BA-478C-80D2-175EF995A443}" type="presParOf" srcId="{5D67ED8C-C3D6-4770-BE2B-72C6BEF0E729}" destId="{828E83B8-4170-4BAD-9F32-445D941BBF8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02F6E-397C-425A-83C4-85D887C67904}">
      <dsp:nvSpPr>
        <dsp:cNvPr id="0" name=""/>
        <dsp:cNvSpPr/>
      </dsp:nvSpPr>
      <dsp:spPr>
        <a:xfrm>
          <a:off x="255072" y="1303882"/>
          <a:ext cx="656643" cy="65664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80681D-C53B-4877-923B-2E68CA64E143}">
      <dsp:nvSpPr>
        <dsp:cNvPr id="0" name=""/>
        <dsp:cNvSpPr/>
      </dsp:nvSpPr>
      <dsp:spPr>
        <a:xfrm>
          <a:off x="392967" y="1441777"/>
          <a:ext cx="380853" cy="3808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91647B-9B28-4327-B6DC-5F8CF9D0B2B8}">
      <dsp:nvSpPr>
        <dsp:cNvPr id="0" name=""/>
        <dsp:cNvSpPr/>
      </dsp:nvSpPr>
      <dsp:spPr>
        <a:xfrm>
          <a:off x="1052425" y="1303882"/>
          <a:ext cx="1547803" cy="656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0" i="0" kern="1200" dirty="0"/>
            <a:t>What is the reward?</a:t>
          </a:r>
          <a:endParaRPr lang="en-US" sz="1600" kern="1200" dirty="0"/>
        </a:p>
      </dsp:txBody>
      <dsp:txXfrm>
        <a:off x="1052425" y="1303882"/>
        <a:ext cx="1547803" cy="656643"/>
      </dsp:txXfrm>
    </dsp:sp>
    <dsp:sp modelId="{71FD82BF-C9C8-42CE-AFF6-3EFA3E720AD3}">
      <dsp:nvSpPr>
        <dsp:cNvPr id="0" name=""/>
        <dsp:cNvSpPr/>
      </dsp:nvSpPr>
      <dsp:spPr>
        <a:xfrm>
          <a:off x="2869921" y="1303882"/>
          <a:ext cx="656643" cy="65664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1670F-0B13-4676-80AE-0900235714AD}">
      <dsp:nvSpPr>
        <dsp:cNvPr id="0" name=""/>
        <dsp:cNvSpPr/>
      </dsp:nvSpPr>
      <dsp:spPr>
        <a:xfrm>
          <a:off x="3007817" y="1441777"/>
          <a:ext cx="380853" cy="3808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741405-1BE4-4351-99A1-31FBDC30AC95}">
      <dsp:nvSpPr>
        <dsp:cNvPr id="0" name=""/>
        <dsp:cNvSpPr/>
      </dsp:nvSpPr>
      <dsp:spPr>
        <a:xfrm>
          <a:off x="3667275" y="1303882"/>
          <a:ext cx="1547803" cy="656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0" i="0" kern="1200" dirty="0"/>
            <a:t>Is a longer answer better?</a:t>
          </a:r>
          <a:endParaRPr lang="en-US" sz="1600" kern="1200" dirty="0"/>
        </a:p>
      </dsp:txBody>
      <dsp:txXfrm>
        <a:off x="3667275" y="1303882"/>
        <a:ext cx="1547803" cy="656643"/>
      </dsp:txXfrm>
    </dsp:sp>
    <dsp:sp modelId="{7D973AC5-506E-4223-9C95-CD2C19EC6C76}">
      <dsp:nvSpPr>
        <dsp:cNvPr id="0" name=""/>
        <dsp:cNvSpPr/>
      </dsp:nvSpPr>
      <dsp:spPr>
        <a:xfrm>
          <a:off x="5484771" y="1303882"/>
          <a:ext cx="656643" cy="65664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2F4112-AB2A-4D3B-A6A1-D313781DE0FF}">
      <dsp:nvSpPr>
        <dsp:cNvPr id="0" name=""/>
        <dsp:cNvSpPr/>
      </dsp:nvSpPr>
      <dsp:spPr>
        <a:xfrm>
          <a:off x="5622666" y="1441777"/>
          <a:ext cx="380853" cy="3808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D56117-F3CB-4CB4-9CB3-FDE7AB917C58}">
      <dsp:nvSpPr>
        <dsp:cNvPr id="0" name=""/>
        <dsp:cNvSpPr/>
      </dsp:nvSpPr>
      <dsp:spPr>
        <a:xfrm>
          <a:off x="6282124" y="1303882"/>
          <a:ext cx="1547803" cy="656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0" i="0" kern="1200"/>
            <a:t>Should it be polite? Factual? Concise?</a:t>
          </a:r>
          <a:endParaRPr lang="en-US" sz="1600" kern="1200"/>
        </a:p>
      </dsp:txBody>
      <dsp:txXfrm>
        <a:off x="6282124" y="1303882"/>
        <a:ext cx="1547803" cy="656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BA2D4-5A84-49FB-8E64-71B862ABA4A4}">
      <dsp:nvSpPr>
        <dsp:cNvPr id="0" name=""/>
        <dsp:cNvSpPr/>
      </dsp:nvSpPr>
      <dsp:spPr>
        <a:xfrm>
          <a:off x="0" y="157660"/>
          <a:ext cx="8133348" cy="374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Why Can This Mismatch Cause Problems?</a:t>
          </a:r>
        </a:p>
      </dsp:txBody>
      <dsp:txXfrm>
        <a:off x="18277" y="175937"/>
        <a:ext cx="8096794" cy="337846"/>
      </dsp:txXfrm>
    </dsp:sp>
    <dsp:sp modelId="{A3C7FAA0-1FE7-40BA-9822-AA05D8CE9581}">
      <dsp:nvSpPr>
        <dsp:cNvPr id="0" name=""/>
        <dsp:cNvSpPr/>
      </dsp:nvSpPr>
      <dsp:spPr>
        <a:xfrm>
          <a:off x="0" y="578140"/>
          <a:ext cx="8133348" cy="374400"/>
        </a:xfrm>
        <a:prstGeom prst="roundRect">
          <a:avLst/>
        </a:prstGeom>
        <a:solidFill>
          <a:schemeClr val="accent2">
            <a:hueOff val="-4800000"/>
            <a:satOff val="-16668"/>
            <a:lumOff val="2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Training Instability:</a:t>
          </a:r>
          <a:endParaRPr lang="en-US" sz="1600" kern="1200" dirty="0"/>
        </a:p>
      </dsp:txBody>
      <dsp:txXfrm>
        <a:off x="18277" y="596417"/>
        <a:ext cx="8096794" cy="337846"/>
      </dsp:txXfrm>
    </dsp:sp>
    <dsp:sp modelId="{6C477CBB-BBFF-499D-B106-0B1E7067854A}">
      <dsp:nvSpPr>
        <dsp:cNvPr id="0" name=""/>
        <dsp:cNvSpPr/>
      </dsp:nvSpPr>
      <dsp:spPr>
        <a:xfrm>
          <a:off x="0" y="952540"/>
          <a:ext cx="8133348"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234"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b="1" kern="1200" dirty="0"/>
            <a:t>Conflict Between </a:t>
          </a:r>
          <a:r>
            <a:rPr lang="en-US" sz="1200" b="0" kern="1200" dirty="0"/>
            <a:t>Objectives:</a:t>
          </a:r>
          <a:r>
            <a:rPr lang="en-US" sz="1200" b="0" kern="1200" dirty="0">
              <a:latin typeface="Aptos Display" panose="020F0302020204030204"/>
            </a:rPr>
            <a:t> </a:t>
          </a:r>
          <a:r>
            <a:rPr lang="en-US" sz="1200" b="0" kern="1200" dirty="0"/>
            <a:t>The model is pulled in two directions. On one hand, it’s being trained to generate fluent and natural language (guided by log-likelihood). On the other hand, it’s being trained to produce responses that are aligned with human preferences (guided by the DPO reward).</a:t>
          </a:r>
        </a:p>
        <a:p>
          <a:pPr marL="114300" lvl="1" indent="-114300" algn="l" defTabSz="533400" rtl="0">
            <a:lnSpc>
              <a:spcPct val="90000"/>
            </a:lnSpc>
            <a:spcBef>
              <a:spcPct val="0"/>
            </a:spcBef>
            <a:spcAft>
              <a:spcPct val="20000"/>
            </a:spcAft>
            <a:buChar char="•"/>
          </a:pPr>
          <a:r>
            <a:rPr lang="en-US" sz="1200" b="1" kern="1200" dirty="0"/>
            <a:t>Result</a:t>
          </a:r>
          <a:r>
            <a:rPr lang="en-US" sz="1200" b="1" kern="1200" dirty="0">
              <a:latin typeface="Aptos Display" panose="020F0302020204030204"/>
            </a:rPr>
            <a:t> </a:t>
          </a:r>
          <a:r>
            <a:rPr lang="en-US" sz="1200" b="1" kern="1200" dirty="0"/>
            <a:t>:</a:t>
          </a:r>
          <a:r>
            <a:rPr lang="en-US" sz="1200" b="1" kern="1200" dirty="0">
              <a:latin typeface="Aptos Display" panose="020F0302020204030204"/>
            </a:rPr>
            <a:t> </a:t>
          </a:r>
          <a:r>
            <a:rPr lang="en-US" sz="1200" b="0" kern="1200" dirty="0"/>
            <a:t>This misalignment can lead the model to oscillate between these objectives, making the optimization process unstable.</a:t>
          </a:r>
        </a:p>
      </dsp:txBody>
      <dsp:txXfrm>
        <a:off x="0" y="952540"/>
        <a:ext cx="8133348" cy="894240"/>
      </dsp:txXfrm>
    </dsp:sp>
    <dsp:sp modelId="{708681B9-BCE6-4D6D-A1C9-F2A5D927AA2E}">
      <dsp:nvSpPr>
        <dsp:cNvPr id="0" name=""/>
        <dsp:cNvSpPr/>
      </dsp:nvSpPr>
      <dsp:spPr>
        <a:xfrm>
          <a:off x="0" y="1846780"/>
          <a:ext cx="8133348" cy="374400"/>
        </a:xfrm>
        <a:prstGeom prst="roundRect">
          <a:avLst/>
        </a:prstGeom>
        <a:solidFill>
          <a:schemeClr val="accent2">
            <a:hueOff val="-9600000"/>
            <a:satOff val="-33335"/>
            <a:lumOff val="4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Unexpected Outputs at Inference:</a:t>
          </a:r>
          <a:endParaRPr lang="en-US" sz="1600" kern="1200" dirty="0"/>
        </a:p>
      </dsp:txBody>
      <dsp:txXfrm>
        <a:off x="18277" y="1865057"/>
        <a:ext cx="8096794" cy="337846"/>
      </dsp:txXfrm>
    </dsp:sp>
    <dsp:sp modelId="{ED2AE415-7931-4BE8-8087-A2BC56477C49}">
      <dsp:nvSpPr>
        <dsp:cNvPr id="0" name=""/>
        <dsp:cNvSpPr/>
      </dsp:nvSpPr>
      <dsp:spPr>
        <a:xfrm>
          <a:off x="0" y="2221180"/>
          <a:ext cx="8133348"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234"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b="1" kern="1200" dirty="0"/>
            <a:t>Sampling Behavior</a:t>
          </a:r>
          <a:r>
            <a:rPr lang="en-US" sz="1200" b="1" kern="1200" dirty="0">
              <a:latin typeface="Aptos Display" panose="020F0302020204030204"/>
            </a:rPr>
            <a:t> </a:t>
          </a:r>
          <a:r>
            <a:rPr lang="en-US" sz="1200" b="1" kern="1200" dirty="0"/>
            <a:t>:</a:t>
          </a:r>
          <a:r>
            <a:rPr lang="en-US" sz="1200" b="1" kern="1200" dirty="0">
              <a:latin typeface="Aptos Display" panose="020F0302020204030204"/>
            </a:rPr>
            <a:t> </a:t>
          </a:r>
          <a:r>
            <a:rPr lang="en-US" sz="1200" b="0" kern="1200" dirty="0"/>
            <a:t>When generating responses, the model typically uses its log-likelihood (e.g., beam search or sampling) to decide what to output.</a:t>
          </a:r>
        </a:p>
        <a:p>
          <a:pPr marL="114300" lvl="1" indent="-114300" algn="l" defTabSz="533400" rtl="0">
            <a:lnSpc>
              <a:spcPct val="90000"/>
            </a:lnSpc>
            <a:spcBef>
              <a:spcPct val="0"/>
            </a:spcBef>
            <a:spcAft>
              <a:spcPct val="20000"/>
            </a:spcAft>
            <a:buChar char="•"/>
          </a:pPr>
          <a:r>
            <a:rPr lang="en-US" sz="1200" b="1" kern="1200" dirty="0"/>
            <a:t>Mismatch in Practice</a:t>
          </a:r>
          <a:r>
            <a:rPr lang="en-US" sz="1200" b="1" kern="1200" dirty="0">
              <a:latin typeface="Aptos Display" panose="020F0302020204030204"/>
            </a:rPr>
            <a:t> </a:t>
          </a:r>
          <a:r>
            <a:rPr lang="en-US" sz="1200" b="1" kern="1200" dirty="0"/>
            <a:t>:</a:t>
          </a:r>
          <a:r>
            <a:rPr lang="en-US" sz="1200" b="1" kern="1200" dirty="0">
              <a:latin typeface="Aptos Display" panose="020F0302020204030204"/>
            </a:rPr>
            <a:t> </a:t>
          </a:r>
          <a:r>
            <a:rPr lang="en-US" sz="1200" b="0" kern="1200" dirty="0"/>
            <a:t>Even if a response is highly rated by the DPO reward (because humans prefer it), it might not be the one that the model assigns the highest probability to. This means that during inference, the model might not naturally generate the “winning” response.</a:t>
          </a:r>
        </a:p>
      </dsp:txBody>
      <dsp:txXfrm>
        <a:off x="0" y="2221180"/>
        <a:ext cx="8133348" cy="894240"/>
      </dsp:txXfrm>
    </dsp:sp>
    <dsp:sp modelId="{9225FCBC-0191-4CA2-A557-309F25D545CF}">
      <dsp:nvSpPr>
        <dsp:cNvPr id="0" name=""/>
        <dsp:cNvSpPr/>
      </dsp:nvSpPr>
      <dsp:spPr>
        <a:xfrm>
          <a:off x="0" y="3115420"/>
          <a:ext cx="8133348" cy="374400"/>
        </a:xfrm>
        <a:prstGeom prst="roundRect">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Reduced Alignment with Human Preferences:</a:t>
          </a:r>
          <a:endParaRPr lang="en-US" sz="1600" kern="1200" dirty="0"/>
        </a:p>
      </dsp:txBody>
      <dsp:txXfrm>
        <a:off x="18277" y="3133697"/>
        <a:ext cx="8096794" cy="337846"/>
      </dsp:txXfrm>
    </dsp:sp>
    <dsp:sp modelId="{B97CE656-03B5-41A0-8A13-FEBECF80325C}">
      <dsp:nvSpPr>
        <dsp:cNvPr id="0" name=""/>
        <dsp:cNvSpPr/>
      </dsp:nvSpPr>
      <dsp:spPr>
        <a:xfrm>
          <a:off x="0" y="3489820"/>
          <a:ext cx="8133348"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234"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b="1" kern="1200" dirty="0"/>
            <a:t>Goal of Alignment:</a:t>
          </a:r>
          <a:r>
            <a:rPr lang="en-US" sz="1200" b="1" kern="1200" dirty="0">
              <a:latin typeface="Aptos Display" panose="020F0302020204030204"/>
            </a:rPr>
            <a:t> </a:t>
          </a:r>
          <a:r>
            <a:rPr lang="en-US" sz="1200" b="0" kern="1200" dirty="0"/>
            <a:t>Ultimately, we want the model to generate responses that are both natural and aligned with what humans prefer</a:t>
          </a:r>
          <a:r>
            <a:rPr lang="en-US" sz="1200" b="1" kern="1200" dirty="0">
              <a:latin typeface="Aptos Display" panose="020F0302020204030204"/>
            </a:rPr>
            <a:t>.</a:t>
          </a:r>
        </a:p>
        <a:p>
          <a:pPr marL="114300" lvl="1" indent="-114300" algn="l" defTabSz="533400">
            <a:lnSpc>
              <a:spcPct val="90000"/>
            </a:lnSpc>
            <a:spcBef>
              <a:spcPct val="0"/>
            </a:spcBef>
            <a:spcAft>
              <a:spcPct val="20000"/>
            </a:spcAft>
            <a:buChar char="•"/>
          </a:pPr>
          <a:r>
            <a:rPr lang="en-US" sz="1200" b="1" kern="1200" dirty="0"/>
            <a:t>Problem</a:t>
          </a:r>
          <a:r>
            <a:rPr lang="en-US" sz="1200" b="1" kern="1200" dirty="0">
              <a:latin typeface="Aptos Display" panose="020F0302020204030204"/>
            </a:rPr>
            <a:t> </a:t>
          </a:r>
          <a:r>
            <a:rPr lang="en-US" sz="1200" b="1" kern="1200" dirty="0"/>
            <a:t>: </a:t>
          </a:r>
          <a:r>
            <a:rPr lang="en-US" sz="1200" b="0" kern="1200" dirty="0"/>
            <a:t>If the training reward (DPO) and the generation objective (average log-likelihood) aren’t in sync, the model might produce responses that are: </a:t>
          </a:r>
          <a:r>
            <a:rPr lang="en-US" sz="1200" b="1" kern="1200" dirty="0">
              <a:latin typeface="Aptos Display" panose="020F0302020204030204"/>
            </a:rPr>
            <a:t>1-Too</a:t>
          </a:r>
          <a:r>
            <a:rPr lang="en-US" sz="1200" b="1" kern="1200" dirty="0"/>
            <a:t> Safe/Conventional:</a:t>
          </a:r>
          <a:r>
            <a:rPr lang="en-US" sz="1200" kern="1200" dirty="0"/>
            <a:t> Highly probable but not necessarily preferred by humans.</a:t>
          </a:r>
          <a:r>
            <a:rPr lang="en-US" sz="1200" b="1" kern="1200" dirty="0">
              <a:latin typeface="Aptos Display" panose="020F0302020204030204"/>
            </a:rPr>
            <a:t>2-Too</a:t>
          </a:r>
          <a:r>
            <a:rPr lang="en-US" sz="1200" b="1" kern="1200" dirty="0"/>
            <a:t> Tailored to the Reward:</a:t>
          </a:r>
          <a:r>
            <a:rPr lang="en-US" sz="1200" kern="1200" dirty="0"/>
            <a:t> Over-optimized for the reward function but less natural or less likely according to the model’s own probability distribution.</a:t>
          </a:r>
        </a:p>
      </dsp:txBody>
      <dsp:txXfrm>
        <a:off x="0" y="3489820"/>
        <a:ext cx="8133348" cy="1092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230C9-4282-4703-9859-9ED66600C747}">
      <dsp:nvSpPr>
        <dsp:cNvPr id="0" name=""/>
        <dsp:cNvSpPr/>
      </dsp:nvSpPr>
      <dsp:spPr>
        <a:xfrm>
          <a:off x="0" y="1086459"/>
          <a:ext cx="8255000" cy="14981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686049-AAC3-4557-8D01-ABF18D231F68}">
      <dsp:nvSpPr>
        <dsp:cNvPr id="0" name=""/>
        <dsp:cNvSpPr/>
      </dsp:nvSpPr>
      <dsp:spPr>
        <a:xfrm>
          <a:off x="453199" y="1148603"/>
          <a:ext cx="823998" cy="8239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98FCE-7007-4E2B-8C10-81DE7CC42C55}">
      <dsp:nvSpPr>
        <dsp:cNvPr id="0" name=""/>
        <dsp:cNvSpPr/>
      </dsp:nvSpPr>
      <dsp:spPr>
        <a:xfrm>
          <a:off x="1730396" y="811513"/>
          <a:ext cx="6524603" cy="149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57" tIns="158557" rIns="158557" bIns="158557" numCol="1" spcCol="1270" anchor="ctr" anchorCtr="0">
          <a:noAutofit/>
        </a:bodyPr>
        <a:lstStyle/>
        <a:p>
          <a:pPr marL="0" lvl="0" indent="0" algn="l" defTabSz="711200">
            <a:lnSpc>
              <a:spcPct val="100000"/>
            </a:lnSpc>
            <a:spcBef>
              <a:spcPct val="0"/>
            </a:spcBef>
            <a:spcAft>
              <a:spcPct val="35000"/>
            </a:spcAft>
            <a:buNone/>
          </a:pPr>
          <a:br>
            <a:rPr lang="en-US" sz="1600" b="1" kern="1200" dirty="0"/>
          </a:br>
          <a:r>
            <a:rPr lang="en-US" sz="1600" kern="1200" dirty="0"/>
            <a:t> It typically involves training a reward model from human data and then using that model to optimize the language model's behavior—</a:t>
          </a:r>
          <a:r>
            <a:rPr lang="en-US" sz="1600" u="sng" kern="1200" dirty="0"/>
            <a:t>a multi-stage and sometimes unstable process.</a:t>
          </a:r>
          <a:endParaRPr lang="en-US" sz="1600" kern="1200" dirty="0"/>
        </a:p>
      </dsp:txBody>
      <dsp:txXfrm>
        <a:off x="1730396" y="811513"/>
        <a:ext cx="6524603" cy="1498179"/>
      </dsp:txXfrm>
    </dsp:sp>
    <dsp:sp modelId="{FD747A8F-F0F6-4948-AA2C-679235E9D6FA}">
      <dsp:nvSpPr>
        <dsp:cNvPr id="0" name=""/>
        <dsp:cNvSpPr/>
      </dsp:nvSpPr>
      <dsp:spPr>
        <a:xfrm>
          <a:off x="0" y="2684237"/>
          <a:ext cx="8255000" cy="14981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C4F3B-F206-423C-929C-D05B8D039FDC}">
      <dsp:nvSpPr>
        <dsp:cNvPr id="0" name=""/>
        <dsp:cNvSpPr/>
      </dsp:nvSpPr>
      <dsp:spPr>
        <a:xfrm>
          <a:off x="453199" y="3021327"/>
          <a:ext cx="823998" cy="8239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E83B8-4170-4BAD-9F32-445D941BBF89}">
      <dsp:nvSpPr>
        <dsp:cNvPr id="0" name=""/>
        <dsp:cNvSpPr/>
      </dsp:nvSpPr>
      <dsp:spPr>
        <a:xfrm>
          <a:off x="1730396" y="2684237"/>
          <a:ext cx="6524603" cy="1498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57" tIns="158557" rIns="158557" bIns="158557" numCol="1" spcCol="1270" anchor="ctr" anchorCtr="0">
          <a:noAutofit/>
        </a:bodyPr>
        <a:lstStyle/>
        <a:p>
          <a:pPr marL="0" lvl="0" indent="0" algn="l" defTabSz="711200">
            <a:lnSpc>
              <a:spcPct val="100000"/>
            </a:lnSpc>
            <a:spcBef>
              <a:spcPct val="0"/>
            </a:spcBef>
            <a:spcAft>
              <a:spcPct val="35000"/>
            </a:spcAft>
            <a:buNone/>
          </a:pPr>
          <a:r>
            <a:rPr lang="en-US" sz="1600" b="1" kern="1200" dirty="0"/>
            <a:t>Direct Preference Optimization (DPO):</a:t>
          </a:r>
          <a:r>
            <a:rPr lang="en-US" sz="1600" kern="1200" dirty="0">
              <a:solidFill>
                <a:srgbClr val="000000"/>
              </a:solidFill>
              <a:latin typeface="Calibri"/>
              <a:ea typeface="Calibri"/>
              <a:cs typeface="Calibri"/>
            </a:rPr>
            <a:t>It is a method that streamlines the process by </a:t>
          </a:r>
          <a:r>
            <a:rPr lang="en-US" sz="1600" kern="1200" dirty="0" err="1">
              <a:solidFill>
                <a:srgbClr val="000000"/>
              </a:solidFill>
              <a:latin typeface="Calibri"/>
              <a:ea typeface="Calibri"/>
              <a:cs typeface="Calibri"/>
            </a:rPr>
            <a:t>reparameterizing</a:t>
          </a:r>
          <a:r>
            <a:rPr lang="en-US" sz="1600" kern="1200" dirty="0">
              <a:solidFill>
                <a:srgbClr val="000000"/>
              </a:solidFill>
              <a:latin typeface="Calibri"/>
              <a:ea typeface="Calibri"/>
              <a:cs typeface="Calibri"/>
            </a:rPr>
            <a:t> the reward function. Instead of separately training a reward model, DPO leverages the</a:t>
          </a:r>
          <a:r>
            <a:rPr lang="en-US" sz="1600" kern="1200" dirty="0">
              <a:solidFill>
                <a:srgbClr val="FFFF00"/>
              </a:solidFill>
              <a:latin typeface="Calibri"/>
              <a:ea typeface="Calibri"/>
              <a:cs typeface="Calibri"/>
            </a:rPr>
            <a:t> </a:t>
          </a:r>
          <a:r>
            <a:rPr lang="en-US" sz="1600" u="sng" kern="1200" dirty="0">
              <a:solidFill>
                <a:schemeClr val="tx1"/>
              </a:solidFill>
              <a:latin typeface="Calibri"/>
              <a:ea typeface="Calibri"/>
              <a:cs typeface="Calibri"/>
            </a:rPr>
            <a:t>ratio of probabilities between the current model and a reference (usually a supervised fine-tuned model).</a:t>
          </a:r>
          <a:endParaRPr lang="en-US" sz="1600" u="sng" kern="1200" dirty="0">
            <a:solidFill>
              <a:schemeClr val="tx1"/>
            </a:solidFill>
          </a:endParaRPr>
        </a:p>
      </dsp:txBody>
      <dsp:txXfrm>
        <a:off x="1730396" y="2684237"/>
        <a:ext cx="6524603" cy="149817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rgbClr val="FF0000"/>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4D3F3733-C040-2AD4-063B-3A442A32B76C}"/>
            </a:ext>
          </a:extLst>
        </p:cNvPr>
        <p:cNvGrpSpPr/>
        <p:nvPr/>
      </p:nvGrpSpPr>
      <p:grpSpPr>
        <a:xfrm>
          <a:off x="0" y="0"/>
          <a:ext cx="0" cy="0"/>
          <a:chOff x="0" y="0"/>
          <a:chExt cx="0" cy="0"/>
        </a:xfrm>
      </p:grpSpPr>
      <p:sp>
        <p:nvSpPr>
          <p:cNvPr id="158" name="Google Shape;158;g343869679be_0_30:notes">
            <a:extLst>
              <a:ext uri="{FF2B5EF4-FFF2-40B4-BE49-F238E27FC236}">
                <a16:creationId xmlns:a16="http://schemas.microsoft.com/office/drawing/2014/main" id="{346C2C27-550F-614C-59C6-1E68997674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43869679be_0_30:notes">
            <a:extLst>
              <a:ext uri="{FF2B5EF4-FFF2-40B4-BE49-F238E27FC236}">
                <a16:creationId xmlns:a16="http://schemas.microsoft.com/office/drawing/2014/main" id="{5FD6F40B-4B68-822D-3BEB-0CDE5CE3E4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256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a:extLst>
            <a:ext uri="{FF2B5EF4-FFF2-40B4-BE49-F238E27FC236}">
              <a16:creationId xmlns:a16="http://schemas.microsoft.com/office/drawing/2014/main" id="{E1D9A051-513E-572E-7D47-0659F3721861}"/>
            </a:ext>
          </a:extLst>
        </p:cNvPr>
        <p:cNvGrpSpPr/>
        <p:nvPr/>
      </p:nvGrpSpPr>
      <p:grpSpPr>
        <a:xfrm>
          <a:off x="0" y="0"/>
          <a:ext cx="0" cy="0"/>
          <a:chOff x="0" y="0"/>
          <a:chExt cx="0" cy="0"/>
        </a:xfrm>
      </p:grpSpPr>
      <p:sp>
        <p:nvSpPr>
          <p:cNvPr id="166" name="Google Shape;166;g343ca55b155_0_2:notes">
            <a:extLst>
              <a:ext uri="{FF2B5EF4-FFF2-40B4-BE49-F238E27FC236}">
                <a16:creationId xmlns:a16="http://schemas.microsoft.com/office/drawing/2014/main" id="{2EE12060-C4E1-A504-33E3-10C58E9876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43ca55b155_0_2:notes">
            <a:extLst>
              <a:ext uri="{FF2B5EF4-FFF2-40B4-BE49-F238E27FC236}">
                <a16:creationId xmlns:a16="http://schemas.microsoft.com/office/drawing/2014/main" id="{F6150223-82C7-A4DB-24D2-C6E3F44C0F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b="1" dirty="0"/>
              <a:t>No reward model</a:t>
            </a:r>
            <a:r>
              <a:rPr lang="en-US" dirty="0"/>
              <a:t> – DPO treats preferences as a supervised loss on the policy itself, sidestepping reward-model training complexity. ​</a:t>
            </a:r>
          </a:p>
          <a:p>
            <a:pPr>
              <a:buNone/>
            </a:pPr>
            <a:r>
              <a:rPr lang="en-US" b="1" dirty="0"/>
              <a:t>Closed-form objective</a:t>
            </a:r>
            <a:r>
              <a:rPr lang="en-US" dirty="0"/>
              <a:t> – </a:t>
            </a:r>
            <a:r>
              <a:rPr lang="en-US" dirty="0" err="1"/>
              <a:t>Minimise</a:t>
            </a:r>
            <a:r>
              <a:rPr lang="en-US" dirty="0"/>
              <a:t> −log </a:t>
            </a:r>
            <a:r>
              <a:rPr lang="el-GR" dirty="0"/>
              <a:t>σ(β · </a:t>
            </a:r>
            <a:r>
              <a:rPr lang="en-US" dirty="0"/>
              <a:t>log </a:t>
            </a:r>
            <a:r>
              <a:rPr lang="el-GR" dirty="0"/>
              <a:t>π/π_</a:t>
            </a:r>
            <a:r>
              <a:rPr lang="en-US" dirty="0"/>
              <a:t>ref) over preference pairs; elegant cancellation removes the </a:t>
            </a:r>
            <a:r>
              <a:rPr lang="en-US" dirty="0" err="1"/>
              <a:t>normaliser</a:t>
            </a:r>
            <a:r>
              <a:rPr lang="en-US" dirty="0"/>
              <a:t> Z(x). ​</a:t>
            </a:r>
          </a:p>
          <a:p>
            <a:r>
              <a:rPr lang="en-US" b="1" dirty="0"/>
              <a:t>Offline, sample-efficient</a:t>
            </a:r>
            <a:r>
              <a:rPr lang="en-US" dirty="0"/>
              <a:t> – Learns from a fixed dataset; ideal when GPU time or human labels are scarce, but lacks on-policy exploration.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099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FE6A5672-C408-DF33-C5F9-8CA9AA9D5DD0}"/>
            </a:ext>
          </a:extLst>
        </p:cNvPr>
        <p:cNvGrpSpPr/>
        <p:nvPr/>
      </p:nvGrpSpPr>
      <p:grpSpPr>
        <a:xfrm>
          <a:off x="0" y="0"/>
          <a:ext cx="0" cy="0"/>
          <a:chOff x="0" y="0"/>
          <a:chExt cx="0" cy="0"/>
        </a:xfrm>
      </p:grpSpPr>
      <p:sp>
        <p:nvSpPr>
          <p:cNvPr id="158" name="Google Shape;158;g343869679be_0_30:notes">
            <a:extLst>
              <a:ext uri="{FF2B5EF4-FFF2-40B4-BE49-F238E27FC236}">
                <a16:creationId xmlns:a16="http://schemas.microsoft.com/office/drawing/2014/main" id="{5747AD98-9C3A-518E-B8E7-5441676C62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43869679be_0_30:notes">
            <a:extLst>
              <a:ext uri="{FF2B5EF4-FFF2-40B4-BE49-F238E27FC236}">
                <a16:creationId xmlns:a16="http://schemas.microsoft.com/office/drawing/2014/main" id="{5D5347F4-94C2-BB11-1D66-64BB3FEF6C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002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dba472c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dba472c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rgbClr val="FF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4831e6f7e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4831e6f7e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89CAF437-B41D-39E4-A85F-AEB081DE188D}"/>
            </a:ext>
          </a:extLst>
        </p:cNvPr>
        <p:cNvGrpSpPr/>
        <p:nvPr/>
      </p:nvGrpSpPr>
      <p:grpSpPr>
        <a:xfrm>
          <a:off x="0" y="0"/>
          <a:ext cx="0" cy="0"/>
          <a:chOff x="0" y="0"/>
          <a:chExt cx="0" cy="0"/>
        </a:xfrm>
      </p:grpSpPr>
      <p:sp>
        <p:nvSpPr>
          <p:cNvPr id="125" name="Google Shape;125;g34831e6f7e9_0_5:notes">
            <a:extLst>
              <a:ext uri="{FF2B5EF4-FFF2-40B4-BE49-F238E27FC236}">
                <a16:creationId xmlns:a16="http://schemas.microsoft.com/office/drawing/2014/main" id="{9A791BCF-00D8-98FF-58A9-3F6FEC4E5A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4831e6f7e9_0_5:notes">
            <a:extLst>
              <a:ext uri="{FF2B5EF4-FFF2-40B4-BE49-F238E27FC236}">
                <a16:creationId xmlns:a16="http://schemas.microsoft.com/office/drawing/2014/main" id="{E1CD92D8-7C65-5EC6-A8EE-5DA425188E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56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14313" indent="-214313">
              <a:buFont typeface="Arial"/>
              <a:buChar char="•"/>
            </a:pPr>
            <a:r>
              <a:rPr lang="en-US" sz="1100" dirty="0">
                <a:ea typeface="+mn-lt"/>
                <a:cs typeface="+mn-lt"/>
              </a:rPr>
              <a:t>The </a:t>
            </a:r>
            <a:r>
              <a:rPr lang="en-US" sz="1100" b="1" dirty="0">
                <a:ea typeface="+mn-lt"/>
                <a:cs typeface="+mn-lt"/>
              </a:rPr>
              <a:t>policy</a:t>
            </a:r>
            <a:r>
              <a:rPr lang="en-US" sz="1100" dirty="0">
                <a:ea typeface="+mn-lt"/>
                <a:cs typeface="+mn-lt"/>
              </a:rPr>
              <a:t> (the fine-tuned model that </a:t>
            </a:r>
            <a:r>
              <a:rPr lang="en-US" sz="1100" i="1" dirty="0">
                <a:ea typeface="+mn-lt"/>
                <a:cs typeface="+mn-lt"/>
              </a:rPr>
              <a:t>generates</a:t>
            </a:r>
            <a:r>
              <a:rPr lang="en-US" sz="1100" dirty="0">
                <a:ea typeface="+mn-lt"/>
                <a:cs typeface="+mn-lt"/>
              </a:rPr>
              <a:t> answers) takes a new prompt and produces an answer.</a:t>
            </a:r>
            <a:endParaRPr lang="en-US" sz="1100" dirty="0"/>
          </a:p>
          <a:p>
            <a:pPr marL="214313" indent="-214313">
              <a:buFont typeface="Arial"/>
              <a:buChar char="•"/>
            </a:pPr>
            <a:r>
              <a:rPr lang="en-US" sz="1100" dirty="0">
                <a:ea typeface="+mn-lt"/>
                <a:cs typeface="+mn-lt"/>
              </a:rPr>
              <a:t>The </a:t>
            </a:r>
            <a:r>
              <a:rPr lang="en-US" sz="1100" b="1" dirty="0">
                <a:ea typeface="+mn-lt"/>
                <a:cs typeface="+mn-lt"/>
              </a:rPr>
              <a:t>reward model</a:t>
            </a:r>
            <a:r>
              <a:rPr lang="en-US" sz="1100" dirty="0">
                <a:ea typeface="+mn-lt"/>
                <a:cs typeface="+mn-lt"/>
              </a:rPr>
              <a:t> (the separate model that </a:t>
            </a:r>
            <a:r>
              <a:rPr lang="en-US" sz="1100" i="1" dirty="0">
                <a:ea typeface="+mn-lt"/>
                <a:cs typeface="+mn-lt"/>
              </a:rPr>
              <a:t>evaluates</a:t>
            </a:r>
            <a:r>
              <a:rPr lang="en-US" sz="1100" dirty="0">
                <a:ea typeface="+mn-lt"/>
                <a:cs typeface="+mn-lt"/>
              </a:rPr>
              <a:t> answers) assigns a score to that answer.</a:t>
            </a:r>
            <a:endParaRPr lang="en-US" sz="1100" dirty="0"/>
          </a:p>
          <a:p>
            <a:pPr marL="214313" indent="-214313">
              <a:buFont typeface="Arial"/>
              <a:buChar char="•"/>
            </a:pPr>
            <a:r>
              <a:rPr lang="en-US" sz="1100" dirty="0">
                <a:ea typeface="+mn-lt"/>
                <a:cs typeface="+mn-lt"/>
              </a:rPr>
              <a:t>A reinforcement learning algorithm (often </a:t>
            </a:r>
            <a:r>
              <a:rPr lang="en-US" sz="1100" b="1" dirty="0">
                <a:ea typeface="+mn-lt"/>
                <a:cs typeface="+mn-lt"/>
              </a:rPr>
              <a:t>PPO</a:t>
            </a:r>
            <a:r>
              <a:rPr lang="en-US" sz="1100" dirty="0">
                <a:ea typeface="+mn-lt"/>
                <a:cs typeface="+mn-lt"/>
              </a:rPr>
              <a:t>) uses that score to adjust the policy so it produces higher-scoring (i.e., more human-aligned) answers next time</a:t>
            </a:r>
            <a:endParaRPr lang="en-US" sz="1100" dirty="0"/>
          </a:p>
          <a:p>
            <a:endParaRPr lang="en-US" sz="1100" dirty="0">
              <a:ea typeface="+mn-lt"/>
              <a:cs typeface="+mn-lt"/>
            </a:endParaRPr>
          </a:p>
          <a:p>
            <a:endParaRPr lang="en-US" dirty="0"/>
          </a:p>
        </p:txBody>
      </p:sp>
    </p:spTree>
    <p:extLst>
      <p:ext uri="{BB962C8B-B14F-4D97-AF65-F5344CB8AC3E}">
        <p14:creationId xmlns:p14="http://schemas.microsoft.com/office/powerpoint/2010/main" val="3126859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43869679b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43869679b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mj-lt"/>
              <a:buAutoNum type="arabicPeriod"/>
            </a:pPr>
            <a:r>
              <a:rPr lang="en-US" b="1" dirty="0"/>
              <a:t>Pre-train → SFT reference policy</a:t>
            </a:r>
            <a:r>
              <a:rPr lang="en-US" dirty="0"/>
              <a:t> – Begin with a large LM and instruction-fine-tune it (SFT); this is frozen as the “reference model”. ​</a:t>
            </a:r>
          </a:p>
          <a:p>
            <a:pPr>
              <a:buFont typeface="+mj-lt"/>
              <a:buAutoNum type="arabicPeriod"/>
            </a:pPr>
            <a:r>
              <a:rPr lang="en-US" b="1" dirty="0"/>
              <a:t>Collect human preference comparisons</a:t>
            </a:r>
            <a:r>
              <a:rPr lang="en-US" dirty="0"/>
              <a:t> – For each prompt, sample several completions and ask annotators to rank them; pairwise Bradley-Terry is most common. ​</a:t>
            </a:r>
          </a:p>
          <a:p>
            <a:pPr>
              <a:buFont typeface="+mj-lt"/>
              <a:buAutoNum type="arabicPeriod"/>
            </a:pPr>
            <a:r>
              <a:rPr lang="en-US" b="1" dirty="0"/>
              <a:t>Train a scalar reward model</a:t>
            </a:r>
            <a:r>
              <a:rPr lang="en-US" dirty="0"/>
              <a:t> – Concatenate </a:t>
            </a:r>
            <a:r>
              <a:rPr lang="en-US" dirty="0" err="1"/>
              <a:t>prompt+completion</a:t>
            </a:r>
            <a:r>
              <a:rPr lang="en-US" dirty="0"/>
              <a:t>, feed through a decoder head, train with the pairwise loss so preferred outputs score higher. ​</a:t>
            </a:r>
          </a:p>
          <a:p>
            <a:pPr>
              <a:buFont typeface="+mj-lt"/>
              <a:buAutoNum type="arabicPeriod"/>
            </a:pPr>
            <a:r>
              <a:rPr lang="en-US" b="1" dirty="0"/>
              <a:t>Fine-tune the policy with PPO</a:t>
            </a:r>
            <a:r>
              <a:rPr lang="en-US" dirty="0"/>
              <a:t> – </a:t>
            </a:r>
            <a:r>
              <a:rPr lang="en-US" dirty="0" err="1"/>
              <a:t>Optimise</a:t>
            </a:r>
            <a:r>
              <a:rPr lang="en-US" dirty="0"/>
              <a:t> expected reward while </a:t>
            </a:r>
            <a:r>
              <a:rPr lang="en-US" dirty="0" err="1"/>
              <a:t>penalising</a:t>
            </a:r>
            <a:r>
              <a:rPr lang="en-US" dirty="0"/>
              <a:t> KL from the reference, giving a stable trust-region update. ​</a:t>
            </a:r>
          </a:p>
          <a:p>
            <a:r>
              <a:rPr lang="en-US" i="1" dirty="0"/>
              <a:t>Mini example</a:t>
            </a:r>
            <a:r>
              <a:rPr lang="en-US" dirty="0"/>
              <a:t> – Prompt “Write a poem about rain.” Sampled outputs get ranked; these pairs become {better, worse} tuples for reward-model learning.</a:t>
            </a:r>
          </a:p>
          <a:p>
            <a:pPr marL="0" lvl="0" indent="0" algn="l" rtl="0">
              <a:spcBef>
                <a:spcPts val="0"/>
              </a:spcBef>
              <a:spcAft>
                <a:spcPts val="0"/>
              </a:spcAft>
              <a:buNone/>
            </a:pPr>
            <a:endParaRPr dirty="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43869679b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43869679b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how the reward model is built and trained?</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3356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C0910138-9B84-C91F-79A0-423008163649}"/>
            </a:ext>
          </a:extLst>
        </p:cNvPr>
        <p:cNvGrpSpPr/>
        <p:nvPr/>
      </p:nvGrpSpPr>
      <p:grpSpPr>
        <a:xfrm>
          <a:off x="0" y="0"/>
          <a:ext cx="0" cy="0"/>
          <a:chOff x="0" y="0"/>
          <a:chExt cx="0" cy="0"/>
        </a:xfrm>
      </p:grpSpPr>
      <p:sp>
        <p:nvSpPr>
          <p:cNvPr id="152" name="Google Shape;152;g343869679be_0_21:notes">
            <a:extLst>
              <a:ext uri="{FF2B5EF4-FFF2-40B4-BE49-F238E27FC236}">
                <a16:creationId xmlns:a16="http://schemas.microsoft.com/office/drawing/2014/main" id="{F809A42E-5C7B-2C3E-9E71-03D2FB4BDA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43869679be_0_21:notes">
            <a:extLst>
              <a:ext uri="{FF2B5EF4-FFF2-40B4-BE49-F238E27FC236}">
                <a16:creationId xmlns:a16="http://schemas.microsoft.com/office/drawing/2014/main" id="{8BC2A184-0E6B-B236-A2F8-1FC47DF3D4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Architecture of the reward model based on Transformer. The main component of this model is still an LLM. </a:t>
            </a:r>
          </a:p>
          <a:p>
            <a:pPr marL="0" lvl="0" indent="0" algn="l" rtl="0">
              <a:spcBef>
                <a:spcPts val="0"/>
              </a:spcBef>
              <a:spcAft>
                <a:spcPts val="0"/>
              </a:spcAft>
              <a:buNone/>
            </a:pPr>
            <a:r>
              <a:rPr lang="en-US" dirty="0"/>
              <a:t>We use the Transformer decoder as the sequence representation model. We extract the representation of the last position </a:t>
            </a:r>
          </a:p>
          <a:p>
            <a:pPr marL="0" lvl="0" indent="0" algn="l" rtl="0">
              <a:spcBef>
                <a:spcPts val="0"/>
              </a:spcBef>
              <a:spcAft>
                <a:spcPts val="0"/>
              </a:spcAft>
              <a:buNone/>
            </a:pPr>
            <a:r>
              <a:rPr lang="en-US" dirty="0"/>
              <a:t>of the decoder as the representation of the entire sequence [x, y]. We then map this representation to a scalar through a </a:t>
            </a:r>
          </a:p>
          <a:p>
            <a:pPr marL="0" lvl="0" indent="0" algn="l" rtl="0">
              <a:spcBef>
                <a:spcPts val="0"/>
              </a:spcBef>
              <a:spcAft>
                <a:spcPts val="0"/>
              </a:spcAft>
              <a:buNone/>
            </a:pPr>
            <a:r>
              <a:rPr lang="en-US" dirty="0"/>
              <a:t>linear transformation, which serves as the reward score for [x, y].</a:t>
            </a:r>
            <a:endParaRPr dirty="0"/>
          </a:p>
        </p:txBody>
      </p:sp>
    </p:spTree>
    <p:extLst>
      <p:ext uri="{BB962C8B-B14F-4D97-AF65-F5344CB8AC3E}">
        <p14:creationId xmlns:p14="http://schemas.microsoft.com/office/powerpoint/2010/main" val="271351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ímdia" type="title">
  <p:cSld name="TITLE">
    <p:spTree>
      <p:nvGrpSpPr>
        <p:cNvPr id="1" name="Shape 17"/>
        <p:cNvGrpSpPr/>
        <p:nvPr/>
      </p:nvGrpSpPr>
      <p:grpSpPr>
        <a:xfrm>
          <a:off x="0" y="0"/>
          <a:ext cx="0" cy="0"/>
          <a:chOff x="0" y="0"/>
          <a:chExt cx="0" cy="0"/>
        </a:xfrm>
      </p:grpSpPr>
      <p:pic>
        <p:nvPicPr>
          <p:cNvPr id="18" name="Google Shape;18;p2" descr="griff-black"/>
          <p:cNvPicPr preferRelativeResize="0"/>
          <p:nvPr/>
        </p:nvPicPr>
        <p:blipFill rotWithShape="1">
          <a:blip r:embed="rId2">
            <a:alphaModFix/>
          </a:blip>
          <a:srcRect/>
          <a:stretch/>
        </p:blipFill>
        <p:spPr>
          <a:xfrm>
            <a:off x="5508625" y="1383506"/>
            <a:ext cx="2214562" cy="2060972"/>
          </a:xfrm>
          <a:prstGeom prst="rect">
            <a:avLst/>
          </a:prstGeom>
          <a:noFill/>
          <a:ln>
            <a:noFill/>
          </a:ln>
        </p:spPr>
      </p:pic>
      <p:sp>
        <p:nvSpPr>
          <p:cNvPr id="19" name="Google Shape;19;p2"/>
          <p:cNvSpPr/>
          <p:nvPr/>
        </p:nvSpPr>
        <p:spPr>
          <a:xfrm>
            <a:off x="0" y="4839891"/>
            <a:ext cx="9144000" cy="303600"/>
          </a:xfrm>
          <a:prstGeom prst="rect">
            <a:avLst/>
          </a:prstGeom>
          <a:solidFill>
            <a:srgbClr val="0022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1">
              <a:solidFill>
                <a:schemeClr val="dk1"/>
              </a:solidFill>
              <a:latin typeface="Arial"/>
              <a:ea typeface="Arial"/>
              <a:cs typeface="Arial"/>
              <a:sym typeface="Arial"/>
            </a:endParaRPr>
          </a:p>
        </p:txBody>
      </p:sp>
      <p:sp>
        <p:nvSpPr>
          <p:cNvPr id="20" name="Google Shape;20;p2"/>
          <p:cNvSpPr txBox="1">
            <a:spLocks noGrp="1"/>
          </p:cNvSpPr>
          <p:nvPr>
            <p:ph type="ctrTitle"/>
          </p:nvPr>
        </p:nvSpPr>
        <p:spPr>
          <a:xfrm>
            <a:off x="395288" y="1437085"/>
            <a:ext cx="7489800" cy="19443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900113" y="3489722"/>
            <a:ext cx="6400800" cy="540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Font typeface="Arimo"/>
              <a:buNone/>
              <a:defRPr>
                <a:solidFill>
                  <a:srgbClr val="002285"/>
                </a:solidFil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22" name="Google Shape;22;p2"/>
          <p:cNvSpPr txBox="1">
            <a:spLocks noGrp="1"/>
          </p:cNvSpPr>
          <p:nvPr>
            <p:ph type="dt" idx="10"/>
          </p:nvPr>
        </p:nvSpPr>
        <p:spPr>
          <a:xfrm>
            <a:off x="0" y="4948238"/>
            <a:ext cx="1763700" cy="195300"/>
          </a:xfrm>
          <a:prstGeom prst="rect">
            <a:avLst/>
          </a:prstGeom>
          <a:noFill/>
          <a:ln>
            <a:noFill/>
          </a:ln>
        </p:spPr>
        <p:txBody>
          <a:bodyPr spcFirstLastPara="1" wrap="square" lIns="91425" tIns="0" rIns="91425" bIns="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1908175" y="4948238"/>
            <a:ext cx="5327700" cy="195300"/>
          </a:xfrm>
          <a:prstGeom prst="rect">
            <a:avLst/>
          </a:prstGeom>
          <a:noFill/>
          <a:ln>
            <a:noFill/>
          </a:ln>
        </p:spPr>
        <p:txBody>
          <a:bodyPr spcFirstLastPara="1" wrap="square" lIns="91425" tIns="0" rIns="91425"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7380288" y="4948238"/>
            <a:ext cx="1763700" cy="195300"/>
          </a:xfrm>
          <a:prstGeom prst="rect">
            <a:avLst/>
          </a:prstGeom>
          <a:noFill/>
          <a:ln>
            <a:noFill/>
          </a:ln>
        </p:spPr>
        <p:txBody>
          <a:bodyPr spcFirstLastPara="1" wrap="square" lIns="91425" tIns="0" rIns="91425" bIns="0" anchor="t" anchorCtr="0">
            <a:noAutofit/>
          </a:bodyPr>
          <a:lstStyle>
            <a:lvl1pPr marL="0" lvl="0" indent="0" algn="r">
              <a:spcBef>
                <a:spcPts val="0"/>
              </a:spcBef>
              <a:spcAft>
                <a:spcPts val="0"/>
              </a:spcAft>
              <a:buNone/>
              <a:defRPr sz="1200" b="0" i="0">
                <a:solidFill>
                  <a:schemeClr val="lt1"/>
                </a:solidFill>
                <a:latin typeface="Arial"/>
                <a:ea typeface="Arial"/>
                <a:cs typeface="Arial"/>
                <a:sym typeface="Arial"/>
              </a:defRPr>
            </a:lvl1pPr>
            <a:lvl2pPr marL="0" lvl="1" indent="0" algn="r">
              <a:spcBef>
                <a:spcPts val="0"/>
              </a:spcBef>
              <a:spcAft>
                <a:spcPts val="0"/>
              </a:spcAft>
              <a:buNone/>
              <a:defRPr sz="1200" b="0" i="0">
                <a:solidFill>
                  <a:schemeClr val="lt1"/>
                </a:solidFill>
                <a:latin typeface="Arial"/>
                <a:ea typeface="Arial"/>
                <a:cs typeface="Arial"/>
                <a:sym typeface="Arial"/>
              </a:defRPr>
            </a:lvl2pPr>
            <a:lvl3pPr marL="0" lvl="2" indent="0" algn="r">
              <a:spcBef>
                <a:spcPts val="0"/>
              </a:spcBef>
              <a:spcAft>
                <a:spcPts val="0"/>
              </a:spcAft>
              <a:buNone/>
              <a:defRPr sz="1200" b="0" i="0">
                <a:solidFill>
                  <a:schemeClr val="lt1"/>
                </a:solidFill>
                <a:latin typeface="Arial"/>
                <a:ea typeface="Arial"/>
                <a:cs typeface="Arial"/>
                <a:sym typeface="Arial"/>
              </a:defRPr>
            </a:lvl3pPr>
            <a:lvl4pPr marL="0" lvl="3" indent="0" algn="r">
              <a:spcBef>
                <a:spcPts val="0"/>
              </a:spcBef>
              <a:spcAft>
                <a:spcPts val="0"/>
              </a:spcAft>
              <a:buNone/>
              <a:defRPr sz="1200" b="0" i="0">
                <a:solidFill>
                  <a:schemeClr val="lt1"/>
                </a:solidFill>
                <a:latin typeface="Arial"/>
                <a:ea typeface="Arial"/>
                <a:cs typeface="Arial"/>
                <a:sym typeface="Arial"/>
              </a:defRPr>
            </a:lvl4pPr>
            <a:lvl5pPr marL="0" lvl="4" indent="0" algn="r">
              <a:spcBef>
                <a:spcPts val="0"/>
              </a:spcBef>
              <a:spcAft>
                <a:spcPts val="0"/>
              </a:spcAft>
              <a:buNone/>
              <a:defRPr sz="1200" b="0" i="0">
                <a:solidFill>
                  <a:schemeClr val="lt1"/>
                </a:solidFill>
                <a:latin typeface="Arial"/>
                <a:ea typeface="Arial"/>
                <a:cs typeface="Arial"/>
                <a:sym typeface="Arial"/>
              </a:defRPr>
            </a:lvl5pPr>
            <a:lvl6pPr marL="0" lvl="5" indent="0" algn="r">
              <a:spcBef>
                <a:spcPts val="0"/>
              </a:spcBef>
              <a:spcAft>
                <a:spcPts val="0"/>
              </a:spcAft>
              <a:buNone/>
              <a:defRPr sz="1200" b="0" i="0">
                <a:solidFill>
                  <a:schemeClr val="lt1"/>
                </a:solidFill>
                <a:latin typeface="Arial"/>
                <a:ea typeface="Arial"/>
                <a:cs typeface="Arial"/>
                <a:sym typeface="Arial"/>
              </a:defRPr>
            </a:lvl6pPr>
            <a:lvl7pPr marL="0" lvl="6" indent="0" algn="r">
              <a:spcBef>
                <a:spcPts val="0"/>
              </a:spcBef>
              <a:spcAft>
                <a:spcPts val="0"/>
              </a:spcAft>
              <a:buNone/>
              <a:defRPr sz="1200" b="0" i="0">
                <a:solidFill>
                  <a:schemeClr val="lt1"/>
                </a:solidFill>
                <a:latin typeface="Arial"/>
                <a:ea typeface="Arial"/>
                <a:cs typeface="Arial"/>
                <a:sym typeface="Arial"/>
              </a:defRPr>
            </a:lvl7pPr>
            <a:lvl8pPr marL="0" lvl="7" indent="0" algn="r">
              <a:spcBef>
                <a:spcPts val="0"/>
              </a:spcBef>
              <a:spcAft>
                <a:spcPts val="0"/>
              </a:spcAft>
              <a:buNone/>
              <a:defRPr sz="1200" b="0" i="0">
                <a:solidFill>
                  <a:schemeClr val="lt1"/>
                </a:solidFill>
                <a:latin typeface="Arial"/>
                <a:ea typeface="Arial"/>
                <a:cs typeface="Arial"/>
                <a:sym typeface="Arial"/>
              </a:defRPr>
            </a:lvl8pPr>
            <a:lvl9pPr marL="0" lvl="8" indent="0" algn="r">
              <a:spcBef>
                <a:spcPts val="0"/>
              </a:spcBef>
              <a:spcAft>
                <a:spcPts val="0"/>
              </a:spcAft>
              <a:buNone/>
              <a:defRPr sz="12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2"/>
          <p:cNvSpPr txBox="1"/>
          <p:nvPr/>
        </p:nvSpPr>
        <p:spPr>
          <a:xfrm>
            <a:off x="250825" y="214313"/>
            <a:ext cx="6186600" cy="251100"/>
          </a:xfrm>
          <a:prstGeom prst="rect">
            <a:avLst/>
          </a:prstGeom>
          <a:noFill/>
          <a:ln>
            <a:noFill/>
          </a:ln>
        </p:spPr>
        <p:txBody>
          <a:bodyPr spcFirstLastPara="1" wrap="square" lIns="91425" tIns="0" rIns="91425" bIns="0" anchor="t" anchorCtr="0">
            <a:noAutofit/>
          </a:bodyPr>
          <a:lstStyle/>
          <a:p>
            <a:pPr marL="0" marR="0" lvl="0" indent="0" algn="l" rtl="0">
              <a:spcBef>
                <a:spcPts val="0"/>
              </a:spcBef>
              <a:spcAft>
                <a:spcPts val="0"/>
              </a:spcAft>
              <a:buNone/>
            </a:pPr>
            <a:r>
              <a:rPr lang="en" sz="2200" b="0" i="0">
                <a:solidFill>
                  <a:srgbClr val="002285"/>
                </a:solidFill>
                <a:latin typeface="Arial"/>
                <a:ea typeface="Arial"/>
                <a:cs typeface="Arial"/>
                <a:sym typeface="Arial"/>
              </a:rPr>
              <a:t>UNIVERSITAS SCIENTIARUM SZEGEDIENSIS</a:t>
            </a:r>
            <a:endParaRPr/>
          </a:p>
        </p:txBody>
      </p:sp>
      <p:sp>
        <p:nvSpPr>
          <p:cNvPr id="26" name="Google Shape;26;p2"/>
          <p:cNvSpPr txBox="1"/>
          <p:nvPr/>
        </p:nvSpPr>
        <p:spPr>
          <a:xfrm>
            <a:off x="4629150" y="376238"/>
            <a:ext cx="3987900" cy="251100"/>
          </a:xfrm>
          <a:prstGeom prst="rect">
            <a:avLst/>
          </a:prstGeom>
          <a:noFill/>
          <a:ln>
            <a:noFill/>
          </a:ln>
        </p:spPr>
        <p:txBody>
          <a:bodyPr spcFirstLastPara="1" wrap="square" lIns="91425" tIns="0" rIns="91425" bIns="0" anchor="t" anchorCtr="0">
            <a:noAutofit/>
          </a:bodyPr>
          <a:lstStyle/>
          <a:p>
            <a:pPr marL="0" marR="0" lvl="0" indent="0" algn="r" rtl="0">
              <a:spcBef>
                <a:spcPts val="0"/>
              </a:spcBef>
              <a:spcAft>
                <a:spcPts val="0"/>
              </a:spcAft>
              <a:buNone/>
            </a:pPr>
            <a:r>
              <a:rPr lang="en" sz="2200" b="0" i="0">
                <a:solidFill>
                  <a:srgbClr val="002285"/>
                </a:solidFill>
                <a:latin typeface="Arial Black"/>
                <a:ea typeface="Arial Black"/>
                <a:cs typeface="Arial Black"/>
                <a:sym typeface="Arial Black"/>
              </a:rPr>
              <a:t>UNIVERSITY OF SZEGED</a:t>
            </a:r>
            <a:endParaRPr/>
          </a:p>
        </p:txBody>
      </p:sp>
      <p:sp>
        <p:nvSpPr>
          <p:cNvPr id="27" name="Google Shape;27;p2"/>
          <p:cNvSpPr txBox="1"/>
          <p:nvPr/>
        </p:nvSpPr>
        <p:spPr>
          <a:xfrm>
            <a:off x="3995738" y="446485"/>
            <a:ext cx="4410000" cy="365400"/>
          </a:xfrm>
          <a:prstGeom prst="rect">
            <a:avLst/>
          </a:prstGeom>
          <a:noFill/>
          <a:ln>
            <a:noFill/>
          </a:ln>
        </p:spPr>
        <p:txBody>
          <a:bodyPr spcFirstLastPara="1" wrap="square" lIns="91425" tIns="0" rIns="91425" bIns="0" anchor="t" anchorCtr="0">
            <a:noAutofit/>
          </a:bodyPr>
          <a:lstStyle/>
          <a:p>
            <a:pPr marL="0" marR="0" lvl="0" indent="0" algn="l" rtl="0">
              <a:spcBef>
                <a:spcPts val="0"/>
              </a:spcBef>
              <a:spcAft>
                <a:spcPts val="0"/>
              </a:spcAft>
              <a:buNone/>
            </a:pPr>
            <a:r>
              <a:rPr lang="en" sz="3200" b="0" i="1">
                <a:solidFill>
                  <a:srgbClr val="C09100"/>
                </a:solidFill>
                <a:latin typeface="Times New Roman"/>
                <a:ea typeface="Times New Roman"/>
                <a:cs typeface="Times New Roman"/>
                <a:sym typeface="Times New Roman"/>
              </a:rPr>
              <a:t>D</a:t>
            </a:r>
            <a:r>
              <a:rPr lang="en" sz="2200" b="0" i="1">
                <a:solidFill>
                  <a:srgbClr val="C09100"/>
                </a:solidFill>
                <a:latin typeface="Times New Roman"/>
                <a:ea typeface="Times New Roman"/>
                <a:cs typeface="Times New Roman"/>
                <a:sym typeface="Times New Roman"/>
              </a:rPr>
              <a:t>epartment of Software Engineering</a:t>
            </a:r>
            <a:endParaRPr/>
          </a:p>
        </p:txBody>
      </p:sp>
      <p:sp>
        <p:nvSpPr>
          <p:cNvPr id="28" name="Google Shape;28;p2"/>
          <p:cNvSpPr/>
          <p:nvPr/>
        </p:nvSpPr>
        <p:spPr>
          <a:xfrm>
            <a:off x="8604250" y="250031"/>
            <a:ext cx="179400" cy="134400"/>
          </a:xfrm>
          <a:prstGeom prst="rect">
            <a:avLst/>
          </a:prstGeom>
          <a:solidFill>
            <a:srgbClr val="C091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1">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755650" y="195263"/>
            <a:ext cx="8085000" cy="75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body" idx="1"/>
          </p:nvPr>
        </p:nvSpPr>
        <p:spPr>
          <a:xfrm rot="5400000">
            <a:off x="2908138" y="-1146272"/>
            <a:ext cx="3780300" cy="8085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4"/>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11"/>
          <p:cNvSpPr txBox="1">
            <a:spLocks noGrp="1"/>
          </p:cNvSpPr>
          <p:nvPr>
            <p:ph type="dt" idx="10"/>
          </p:nvPr>
        </p:nvSpPr>
        <p:spPr>
          <a:xfrm>
            <a:off x="0" y="4948238"/>
            <a:ext cx="1763700" cy="195300"/>
          </a:xfrm>
          <a:prstGeom prst="rect">
            <a:avLst/>
          </a:prstGeom>
          <a:noFill/>
          <a:ln>
            <a:noFill/>
          </a:ln>
        </p:spPr>
        <p:txBody>
          <a:bodyPr spcFirstLastPara="1" wrap="square" lIns="91425" tIns="0" rIns="91425" bIns="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1908175" y="4948238"/>
            <a:ext cx="5327700" cy="195300"/>
          </a:xfrm>
          <a:prstGeom prst="rect">
            <a:avLst/>
          </a:prstGeom>
          <a:noFill/>
          <a:ln>
            <a:noFill/>
          </a:ln>
        </p:spPr>
        <p:txBody>
          <a:bodyPr spcFirstLastPara="1" wrap="square" lIns="91425" tIns="0" rIns="91425"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7380288" y="4948238"/>
            <a:ext cx="1763700" cy="195300"/>
          </a:xfrm>
          <a:prstGeom prst="rect">
            <a:avLst/>
          </a:prstGeom>
          <a:noFill/>
          <a:ln>
            <a:noFill/>
          </a:ln>
        </p:spPr>
        <p:txBody>
          <a:bodyPr spcFirstLastPara="1" wrap="square" lIns="91425" tIns="0" rIns="91425" bIns="0" anchor="t" anchorCtr="0">
            <a:noAutofit/>
          </a:bodyPr>
          <a:lstStyle>
            <a:lvl1pPr marL="0" lvl="0" indent="0" algn="r">
              <a:spcBef>
                <a:spcPts val="0"/>
              </a:spcBef>
              <a:spcAft>
                <a:spcPts val="0"/>
              </a:spcAft>
              <a:buNone/>
              <a:defRPr sz="1200" b="0" i="0">
                <a:solidFill>
                  <a:schemeClr val="lt1"/>
                </a:solidFill>
                <a:latin typeface="Arial"/>
                <a:ea typeface="Arial"/>
                <a:cs typeface="Arial"/>
                <a:sym typeface="Arial"/>
              </a:defRPr>
            </a:lvl1pPr>
            <a:lvl2pPr marL="0" lvl="1" indent="0" algn="r">
              <a:spcBef>
                <a:spcPts val="0"/>
              </a:spcBef>
              <a:spcAft>
                <a:spcPts val="0"/>
              </a:spcAft>
              <a:buNone/>
              <a:defRPr sz="1200" b="0" i="0">
                <a:solidFill>
                  <a:schemeClr val="lt1"/>
                </a:solidFill>
                <a:latin typeface="Arial"/>
                <a:ea typeface="Arial"/>
                <a:cs typeface="Arial"/>
                <a:sym typeface="Arial"/>
              </a:defRPr>
            </a:lvl2pPr>
            <a:lvl3pPr marL="0" lvl="2" indent="0" algn="r">
              <a:spcBef>
                <a:spcPts val="0"/>
              </a:spcBef>
              <a:spcAft>
                <a:spcPts val="0"/>
              </a:spcAft>
              <a:buNone/>
              <a:defRPr sz="1200" b="0" i="0">
                <a:solidFill>
                  <a:schemeClr val="lt1"/>
                </a:solidFill>
                <a:latin typeface="Arial"/>
                <a:ea typeface="Arial"/>
                <a:cs typeface="Arial"/>
                <a:sym typeface="Arial"/>
              </a:defRPr>
            </a:lvl3pPr>
            <a:lvl4pPr marL="0" lvl="3" indent="0" algn="r">
              <a:spcBef>
                <a:spcPts val="0"/>
              </a:spcBef>
              <a:spcAft>
                <a:spcPts val="0"/>
              </a:spcAft>
              <a:buNone/>
              <a:defRPr sz="1200" b="0" i="0">
                <a:solidFill>
                  <a:schemeClr val="lt1"/>
                </a:solidFill>
                <a:latin typeface="Arial"/>
                <a:ea typeface="Arial"/>
                <a:cs typeface="Arial"/>
                <a:sym typeface="Arial"/>
              </a:defRPr>
            </a:lvl4pPr>
            <a:lvl5pPr marL="0" lvl="4" indent="0" algn="r">
              <a:spcBef>
                <a:spcPts val="0"/>
              </a:spcBef>
              <a:spcAft>
                <a:spcPts val="0"/>
              </a:spcAft>
              <a:buNone/>
              <a:defRPr sz="1200" b="0" i="0">
                <a:solidFill>
                  <a:schemeClr val="lt1"/>
                </a:solidFill>
                <a:latin typeface="Arial"/>
                <a:ea typeface="Arial"/>
                <a:cs typeface="Arial"/>
                <a:sym typeface="Arial"/>
              </a:defRPr>
            </a:lvl5pPr>
            <a:lvl6pPr marL="0" lvl="5" indent="0" algn="r">
              <a:spcBef>
                <a:spcPts val="0"/>
              </a:spcBef>
              <a:spcAft>
                <a:spcPts val="0"/>
              </a:spcAft>
              <a:buNone/>
              <a:defRPr sz="1200" b="0" i="0">
                <a:solidFill>
                  <a:schemeClr val="lt1"/>
                </a:solidFill>
                <a:latin typeface="Arial"/>
                <a:ea typeface="Arial"/>
                <a:cs typeface="Arial"/>
                <a:sym typeface="Arial"/>
              </a:defRPr>
            </a:lvl6pPr>
            <a:lvl7pPr marL="0" lvl="6" indent="0" algn="r">
              <a:spcBef>
                <a:spcPts val="0"/>
              </a:spcBef>
              <a:spcAft>
                <a:spcPts val="0"/>
              </a:spcAft>
              <a:buNone/>
              <a:defRPr sz="1200" b="0" i="0">
                <a:solidFill>
                  <a:schemeClr val="lt1"/>
                </a:solidFill>
                <a:latin typeface="Arial"/>
                <a:ea typeface="Arial"/>
                <a:cs typeface="Arial"/>
                <a:sym typeface="Arial"/>
              </a:defRPr>
            </a:lvl7pPr>
            <a:lvl8pPr marL="0" lvl="7" indent="0" algn="r">
              <a:spcBef>
                <a:spcPts val="0"/>
              </a:spcBef>
              <a:spcAft>
                <a:spcPts val="0"/>
              </a:spcAft>
              <a:buNone/>
              <a:defRPr sz="1200" b="0" i="0">
                <a:solidFill>
                  <a:schemeClr val="lt1"/>
                </a:solidFill>
                <a:latin typeface="Arial"/>
                <a:ea typeface="Arial"/>
                <a:cs typeface="Arial"/>
                <a:sym typeface="Arial"/>
              </a:defRPr>
            </a:lvl8pPr>
            <a:lvl9pPr marL="0" lvl="8" indent="0" algn="r">
              <a:spcBef>
                <a:spcPts val="0"/>
              </a:spcBef>
              <a:spcAft>
                <a:spcPts val="0"/>
              </a:spcAft>
              <a:buNone/>
              <a:defRPr sz="12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rot="5400000">
            <a:off x="5534788" y="1480463"/>
            <a:ext cx="4591200" cy="2020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body" idx="1"/>
          </p:nvPr>
        </p:nvSpPr>
        <p:spPr>
          <a:xfrm rot="5400000">
            <a:off x="1416000" y="-465037"/>
            <a:ext cx="4591200" cy="5911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4"/>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12"/>
          <p:cNvSpPr txBox="1">
            <a:spLocks noGrp="1"/>
          </p:cNvSpPr>
          <p:nvPr>
            <p:ph type="dt" idx="10"/>
          </p:nvPr>
        </p:nvSpPr>
        <p:spPr>
          <a:xfrm>
            <a:off x="0" y="4948238"/>
            <a:ext cx="1763700" cy="195300"/>
          </a:xfrm>
          <a:prstGeom prst="rect">
            <a:avLst/>
          </a:prstGeom>
          <a:noFill/>
          <a:ln>
            <a:noFill/>
          </a:ln>
        </p:spPr>
        <p:txBody>
          <a:bodyPr spcFirstLastPara="1" wrap="square" lIns="91425" tIns="0" rIns="91425" bIns="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1908175" y="4948238"/>
            <a:ext cx="5327700" cy="195300"/>
          </a:xfrm>
          <a:prstGeom prst="rect">
            <a:avLst/>
          </a:prstGeom>
          <a:noFill/>
          <a:ln>
            <a:noFill/>
          </a:ln>
        </p:spPr>
        <p:txBody>
          <a:bodyPr spcFirstLastPara="1" wrap="square" lIns="91425" tIns="0" rIns="91425"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7380288" y="4948238"/>
            <a:ext cx="1763700" cy="195300"/>
          </a:xfrm>
          <a:prstGeom prst="rect">
            <a:avLst/>
          </a:prstGeom>
          <a:noFill/>
          <a:ln>
            <a:noFill/>
          </a:ln>
        </p:spPr>
        <p:txBody>
          <a:bodyPr spcFirstLastPara="1" wrap="square" lIns="91425" tIns="0" rIns="91425" bIns="0" anchor="t" anchorCtr="0">
            <a:noAutofit/>
          </a:bodyPr>
          <a:lstStyle>
            <a:lvl1pPr marL="0" lvl="0" indent="0" algn="r">
              <a:spcBef>
                <a:spcPts val="0"/>
              </a:spcBef>
              <a:spcAft>
                <a:spcPts val="0"/>
              </a:spcAft>
              <a:buNone/>
              <a:defRPr sz="1200" b="0" i="0">
                <a:solidFill>
                  <a:schemeClr val="lt1"/>
                </a:solidFill>
                <a:latin typeface="Arial"/>
                <a:ea typeface="Arial"/>
                <a:cs typeface="Arial"/>
                <a:sym typeface="Arial"/>
              </a:defRPr>
            </a:lvl1pPr>
            <a:lvl2pPr marL="0" lvl="1" indent="0" algn="r">
              <a:spcBef>
                <a:spcPts val="0"/>
              </a:spcBef>
              <a:spcAft>
                <a:spcPts val="0"/>
              </a:spcAft>
              <a:buNone/>
              <a:defRPr sz="1200" b="0" i="0">
                <a:solidFill>
                  <a:schemeClr val="lt1"/>
                </a:solidFill>
                <a:latin typeface="Arial"/>
                <a:ea typeface="Arial"/>
                <a:cs typeface="Arial"/>
                <a:sym typeface="Arial"/>
              </a:defRPr>
            </a:lvl2pPr>
            <a:lvl3pPr marL="0" lvl="2" indent="0" algn="r">
              <a:spcBef>
                <a:spcPts val="0"/>
              </a:spcBef>
              <a:spcAft>
                <a:spcPts val="0"/>
              </a:spcAft>
              <a:buNone/>
              <a:defRPr sz="1200" b="0" i="0">
                <a:solidFill>
                  <a:schemeClr val="lt1"/>
                </a:solidFill>
                <a:latin typeface="Arial"/>
                <a:ea typeface="Arial"/>
                <a:cs typeface="Arial"/>
                <a:sym typeface="Arial"/>
              </a:defRPr>
            </a:lvl3pPr>
            <a:lvl4pPr marL="0" lvl="3" indent="0" algn="r">
              <a:spcBef>
                <a:spcPts val="0"/>
              </a:spcBef>
              <a:spcAft>
                <a:spcPts val="0"/>
              </a:spcAft>
              <a:buNone/>
              <a:defRPr sz="1200" b="0" i="0">
                <a:solidFill>
                  <a:schemeClr val="lt1"/>
                </a:solidFill>
                <a:latin typeface="Arial"/>
                <a:ea typeface="Arial"/>
                <a:cs typeface="Arial"/>
                <a:sym typeface="Arial"/>
              </a:defRPr>
            </a:lvl4pPr>
            <a:lvl5pPr marL="0" lvl="4" indent="0" algn="r">
              <a:spcBef>
                <a:spcPts val="0"/>
              </a:spcBef>
              <a:spcAft>
                <a:spcPts val="0"/>
              </a:spcAft>
              <a:buNone/>
              <a:defRPr sz="1200" b="0" i="0">
                <a:solidFill>
                  <a:schemeClr val="lt1"/>
                </a:solidFill>
                <a:latin typeface="Arial"/>
                <a:ea typeface="Arial"/>
                <a:cs typeface="Arial"/>
                <a:sym typeface="Arial"/>
              </a:defRPr>
            </a:lvl5pPr>
            <a:lvl6pPr marL="0" lvl="5" indent="0" algn="r">
              <a:spcBef>
                <a:spcPts val="0"/>
              </a:spcBef>
              <a:spcAft>
                <a:spcPts val="0"/>
              </a:spcAft>
              <a:buNone/>
              <a:defRPr sz="1200" b="0" i="0">
                <a:solidFill>
                  <a:schemeClr val="lt1"/>
                </a:solidFill>
                <a:latin typeface="Arial"/>
                <a:ea typeface="Arial"/>
                <a:cs typeface="Arial"/>
                <a:sym typeface="Arial"/>
              </a:defRPr>
            </a:lvl6pPr>
            <a:lvl7pPr marL="0" lvl="6" indent="0" algn="r">
              <a:spcBef>
                <a:spcPts val="0"/>
              </a:spcBef>
              <a:spcAft>
                <a:spcPts val="0"/>
              </a:spcAft>
              <a:buNone/>
              <a:defRPr sz="1200" b="0" i="0">
                <a:solidFill>
                  <a:schemeClr val="lt1"/>
                </a:solidFill>
                <a:latin typeface="Arial"/>
                <a:ea typeface="Arial"/>
                <a:cs typeface="Arial"/>
                <a:sym typeface="Arial"/>
              </a:defRPr>
            </a:lvl7pPr>
            <a:lvl8pPr marL="0" lvl="7" indent="0" algn="r">
              <a:spcBef>
                <a:spcPts val="0"/>
              </a:spcBef>
              <a:spcAft>
                <a:spcPts val="0"/>
              </a:spcAft>
              <a:buNone/>
              <a:defRPr sz="1200" b="0" i="0">
                <a:solidFill>
                  <a:schemeClr val="lt1"/>
                </a:solidFill>
                <a:latin typeface="Arial"/>
                <a:ea typeface="Arial"/>
                <a:cs typeface="Arial"/>
                <a:sym typeface="Arial"/>
              </a:defRPr>
            </a:lvl8pPr>
            <a:lvl9pPr marL="0" lvl="8" indent="0" algn="r">
              <a:spcBef>
                <a:spcPts val="0"/>
              </a:spcBef>
              <a:spcAft>
                <a:spcPts val="0"/>
              </a:spcAft>
              <a:buNone/>
              <a:defRPr sz="12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ím, szöveg és tartalom" type="txAndObj">
  <p:cSld name="TEXT_AND_OBJECT">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755650" y="195263"/>
            <a:ext cx="8085000" cy="75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body" idx="1"/>
          </p:nvPr>
        </p:nvSpPr>
        <p:spPr>
          <a:xfrm>
            <a:off x="755650" y="1006078"/>
            <a:ext cx="3965700" cy="37803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4"/>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5" name="Google Shape;95;p13"/>
          <p:cNvSpPr txBox="1">
            <a:spLocks noGrp="1"/>
          </p:cNvSpPr>
          <p:nvPr>
            <p:ph type="body" idx="2"/>
          </p:nvPr>
        </p:nvSpPr>
        <p:spPr>
          <a:xfrm>
            <a:off x="4873625" y="1006078"/>
            <a:ext cx="3967200" cy="37803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4"/>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6" name="Google Shape;96;p13"/>
          <p:cNvSpPr txBox="1">
            <a:spLocks noGrp="1"/>
          </p:cNvSpPr>
          <p:nvPr>
            <p:ph type="dt" idx="10"/>
          </p:nvPr>
        </p:nvSpPr>
        <p:spPr>
          <a:xfrm>
            <a:off x="0" y="4948238"/>
            <a:ext cx="1763700" cy="195300"/>
          </a:xfrm>
          <a:prstGeom prst="rect">
            <a:avLst/>
          </a:prstGeom>
          <a:noFill/>
          <a:ln>
            <a:noFill/>
          </a:ln>
        </p:spPr>
        <p:txBody>
          <a:bodyPr spcFirstLastPara="1" wrap="square" lIns="91425" tIns="0" rIns="91425" bIns="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1908175" y="4948238"/>
            <a:ext cx="5327700" cy="195300"/>
          </a:xfrm>
          <a:prstGeom prst="rect">
            <a:avLst/>
          </a:prstGeom>
          <a:noFill/>
          <a:ln>
            <a:noFill/>
          </a:ln>
        </p:spPr>
        <p:txBody>
          <a:bodyPr spcFirstLastPara="1" wrap="square" lIns="91425" tIns="0" rIns="91425"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7380288" y="4948238"/>
            <a:ext cx="1763700" cy="195300"/>
          </a:xfrm>
          <a:prstGeom prst="rect">
            <a:avLst/>
          </a:prstGeom>
          <a:noFill/>
          <a:ln>
            <a:noFill/>
          </a:ln>
        </p:spPr>
        <p:txBody>
          <a:bodyPr spcFirstLastPara="1" wrap="square" lIns="91425" tIns="0" rIns="91425" bIns="0" anchor="t" anchorCtr="0">
            <a:noAutofit/>
          </a:bodyPr>
          <a:lstStyle>
            <a:lvl1pPr marL="0" lvl="0" indent="0" algn="r">
              <a:spcBef>
                <a:spcPts val="0"/>
              </a:spcBef>
              <a:spcAft>
                <a:spcPts val="0"/>
              </a:spcAft>
              <a:buNone/>
              <a:defRPr sz="1200" b="0" i="0">
                <a:solidFill>
                  <a:schemeClr val="lt1"/>
                </a:solidFill>
                <a:latin typeface="Arial"/>
                <a:ea typeface="Arial"/>
                <a:cs typeface="Arial"/>
                <a:sym typeface="Arial"/>
              </a:defRPr>
            </a:lvl1pPr>
            <a:lvl2pPr marL="0" lvl="1" indent="0" algn="r">
              <a:spcBef>
                <a:spcPts val="0"/>
              </a:spcBef>
              <a:spcAft>
                <a:spcPts val="0"/>
              </a:spcAft>
              <a:buNone/>
              <a:defRPr sz="1200" b="0" i="0">
                <a:solidFill>
                  <a:schemeClr val="lt1"/>
                </a:solidFill>
                <a:latin typeface="Arial"/>
                <a:ea typeface="Arial"/>
                <a:cs typeface="Arial"/>
                <a:sym typeface="Arial"/>
              </a:defRPr>
            </a:lvl2pPr>
            <a:lvl3pPr marL="0" lvl="2" indent="0" algn="r">
              <a:spcBef>
                <a:spcPts val="0"/>
              </a:spcBef>
              <a:spcAft>
                <a:spcPts val="0"/>
              </a:spcAft>
              <a:buNone/>
              <a:defRPr sz="1200" b="0" i="0">
                <a:solidFill>
                  <a:schemeClr val="lt1"/>
                </a:solidFill>
                <a:latin typeface="Arial"/>
                <a:ea typeface="Arial"/>
                <a:cs typeface="Arial"/>
                <a:sym typeface="Arial"/>
              </a:defRPr>
            </a:lvl3pPr>
            <a:lvl4pPr marL="0" lvl="3" indent="0" algn="r">
              <a:spcBef>
                <a:spcPts val="0"/>
              </a:spcBef>
              <a:spcAft>
                <a:spcPts val="0"/>
              </a:spcAft>
              <a:buNone/>
              <a:defRPr sz="1200" b="0" i="0">
                <a:solidFill>
                  <a:schemeClr val="lt1"/>
                </a:solidFill>
                <a:latin typeface="Arial"/>
                <a:ea typeface="Arial"/>
                <a:cs typeface="Arial"/>
                <a:sym typeface="Arial"/>
              </a:defRPr>
            </a:lvl4pPr>
            <a:lvl5pPr marL="0" lvl="4" indent="0" algn="r">
              <a:spcBef>
                <a:spcPts val="0"/>
              </a:spcBef>
              <a:spcAft>
                <a:spcPts val="0"/>
              </a:spcAft>
              <a:buNone/>
              <a:defRPr sz="1200" b="0" i="0">
                <a:solidFill>
                  <a:schemeClr val="lt1"/>
                </a:solidFill>
                <a:latin typeface="Arial"/>
                <a:ea typeface="Arial"/>
                <a:cs typeface="Arial"/>
                <a:sym typeface="Arial"/>
              </a:defRPr>
            </a:lvl5pPr>
            <a:lvl6pPr marL="0" lvl="5" indent="0" algn="r">
              <a:spcBef>
                <a:spcPts val="0"/>
              </a:spcBef>
              <a:spcAft>
                <a:spcPts val="0"/>
              </a:spcAft>
              <a:buNone/>
              <a:defRPr sz="1200" b="0" i="0">
                <a:solidFill>
                  <a:schemeClr val="lt1"/>
                </a:solidFill>
                <a:latin typeface="Arial"/>
                <a:ea typeface="Arial"/>
                <a:cs typeface="Arial"/>
                <a:sym typeface="Arial"/>
              </a:defRPr>
            </a:lvl6pPr>
            <a:lvl7pPr marL="0" lvl="6" indent="0" algn="r">
              <a:spcBef>
                <a:spcPts val="0"/>
              </a:spcBef>
              <a:spcAft>
                <a:spcPts val="0"/>
              </a:spcAft>
              <a:buNone/>
              <a:defRPr sz="1200" b="0" i="0">
                <a:solidFill>
                  <a:schemeClr val="lt1"/>
                </a:solidFill>
                <a:latin typeface="Arial"/>
                <a:ea typeface="Arial"/>
                <a:cs typeface="Arial"/>
                <a:sym typeface="Arial"/>
              </a:defRPr>
            </a:lvl7pPr>
            <a:lvl8pPr marL="0" lvl="7" indent="0" algn="r">
              <a:spcBef>
                <a:spcPts val="0"/>
              </a:spcBef>
              <a:spcAft>
                <a:spcPts val="0"/>
              </a:spcAft>
              <a:buNone/>
              <a:defRPr sz="1200" b="0" i="0">
                <a:solidFill>
                  <a:schemeClr val="lt1"/>
                </a:solidFill>
                <a:latin typeface="Arial"/>
                <a:ea typeface="Arial"/>
                <a:cs typeface="Arial"/>
                <a:sym typeface="Arial"/>
              </a:defRPr>
            </a:lvl8pPr>
            <a:lvl9pPr marL="0" lvl="8" indent="0" algn="r">
              <a:spcBef>
                <a:spcPts val="0"/>
              </a:spcBef>
              <a:spcAft>
                <a:spcPts val="0"/>
              </a:spcAft>
              <a:buNone/>
              <a:defRPr sz="12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ím, szöveg és 2 tartalomrész" type="txAndTwoObj">
  <p:cSld name="TEXT_AND_TWO_OBJECTS">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755650" y="195263"/>
            <a:ext cx="8085000" cy="75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body" idx="1"/>
          </p:nvPr>
        </p:nvSpPr>
        <p:spPr>
          <a:xfrm>
            <a:off x="755650" y="1006078"/>
            <a:ext cx="3965700" cy="37803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4"/>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2" name="Google Shape;102;p14"/>
          <p:cNvSpPr txBox="1">
            <a:spLocks noGrp="1"/>
          </p:cNvSpPr>
          <p:nvPr>
            <p:ph type="body" idx="2"/>
          </p:nvPr>
        </p:nvSpPr>
        <p:spPr>
          <a:xfrm>
            <a:off x="4873625" y="1006078"/>
            <a:ext cx="3967200" cy="183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4"/>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3" name="Google Shape;103;p14"/>
          <p:cNvSpPr txBox="1">
            <a:spLocks noGrp="1"/>
          </p:cNvSpPr>
          <p:nvPr>
            <p:ph type="body" idx="3"/>
          </p:nvPr>
        </p:nvSpPr>
        <p:spPr>
          <a:xfrm>
            <a:off x="4873625" y="2952750"/>
            <a:ext cx="3967200" cy="1833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4"/>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4" name="Google Shape;104;p14"/>
          <p:cNvSpPr txBox="1">
            <a:spLocks noGrp="1"/>
          </p:cNvSpPr>
          <p:nvPr>
            <p:ph type="dt" idx="10"/>
          </p:nvPr>
        </p:nvSpPr>
        <p:spPr>
          <a:xfrm>
            <a:off x="0" y="4948238"/>
            <a:ext cx="1763700" cy="195300"/>
          </a:xfrm>
          <a:prstGeom prst="rect">
            <a:avLst/>
          </a:prstGeom>
          <a:noFill/>
          <a:ln>
            <a:noFill/>
          </a:ln>
        </p:spPr>
        <p:txBody>
          <a:bodyPr spcFirstLastPara="1" wrap="square" lIns="91425" tIns="0" rIns="91425" bIns="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ftr" idx="11"/>
          </p:nvPr>
        </p:nvSpPr>
        <p:spPr>
          <a:xfrm>
            <a:off x="1908175" y="4948238"/>
            <a:ext cx="5327700" cy="195300"/>
          </a:xfrm>
          <a:prstGeom prst="rect">
            <a:avLst/>
          </a:prstGeom>
          <a:noFill/>
          <a:ln>
            <a:noFill/>
          </a:ln>
        </p:spPr>
        <p:txBody>
          <a:bodyPr spcFirstLastPara="1" wrap="square" lIns="91425" tIns="0" rIns="91425"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sldNum" idx="12"/>
          </p:nvPr>
        </p:nvSpPr>
        <p:spPr>
          <a:xfrm>
            <a:off x="7380288" y="4948238"/>
            <a:ext cx="1763700" cy="195300"/>
          </a:xfrm>
          <a:prstGeom prst="rect">
            <a:avLst/>
          </a:prstGeom>
          <a:noFill/>
          <a:ln>
            <a:noFill/>
          </a:ln>
        </p:spPr>
        <p:txBody>
          <a:bodyPr spcFirstLastPara="1" wrap="square" lIns="91425" tIns="0" rIns="91425" bIns="0" anchor="t" anchorCtr="0">
            <a:noAutofit/>
          </a:bodyPr>
          <a:lstStyle>
            <a:lvl1pPr marL="0" lvl="0" indent="0" algn="r">
              <a:spcBef>
                <a:spcPts val="0"/>
              </a:spcBef>
              <a:spcAft>
                <a:spcPts val="0"/>
              </a:spcAft>
              <a:buNone/>
              <a:defRPr sz="1200" b="0" i="0">
                <a:solidFill>
                  <a:schemeClr val="lt1"/>
                </a:solidFill>
                <a:latin typeface="Arial"/>
                <a:ea typeface="Arial"/>
                <a:cs typeface="Arial"/>
                <a:sym typeface="Arial"/>
              </a:defRPr>
            </a:lvl1pPr>
            <a:lvl2pPr marL="0" lvl="1" indent="0" algn="r">
              <a:spcBef>
                <a:spcPts val="0"/>
              </a:spcBef>
              <a:spcAft>
                <a:spcPts val="0"/>
              </a:spcAft>
              <a:buNone/>
              <a:defRPr sz="1200" b="0" i="0">
                <a:solidFill>
                  <a:schemeClr val="lt1"/>
                </a:solidFill>
                <a:latin typeface="Arial"/>
                <a:ea typeface="Arial"/>
                <a:cs typeface="Arial"/>
                <a:sym typeface="Arial"/>
              </a:defRPr>
            </a:lvl2pPr>
            <a:lvl3pPr marL="0" lvl="2" indent="0" algn="r">
              <a:spcBef>
                <a:spcPts val="0"/>
              </a:spcBef>
              <a:spcAft>
                <a:spcPts val="0"/>
              </a:spcAft>
              <a:buNone/>
              <a:defRPr sz="1200" b="0" i="0">
                <a:solidFill>
                  <a:schemeClr val="lt1"/>
                </a:solidFill>
                <a:latin typeface="Arial"/>
                <a:ea typeface="Arial"/>
                <a:cs typeface="Arial"/>
                <a:sym typeface="Arial"/>
              </a:defRPr>
            </a:lvl3pPr>
            <a:lvl4pPr marL="0" lvl="3" indent="0" algn="r">
              <a:spcBef>
                <a:spcPts val="0"/>
              </a:spcBef>
              <a:spcAft>
                <a:spcPts val="0"/>
              </a:spcAft>
              <a:buNone/>
              <a:defRPr sz="1200" b="0" i="0">
                <a:solidFill>
                  <a:schemeClr val="lt1"/>
                </a:solidFill>
                <a:latin typeface="Arial"/>
                <a:ea typeface="Arial"/>
                <a:cs typeface="Arial"/>
                <a:sym typeface="Arial"/>
              </a:defRPr>
            </a:lvl4pPr>
            <a:lvl5pPr marL="0" lvl="4" indent="0" algn="r">
              <a:spcBef>
                <a:spcPts val="0"/>
              </a:spcBef>
              <a:spcAft>
                <a:spcPts val="0"/>
              </a:spcAft>
              <a:buNone/>
              <a:defRPr sz="1200" b="0" i="0">
                <a:solidFill>
                  <a:schemeClr val="lt1"/>
                </a:solidFill>
                <a:latin typeface="Arial"/>
                <a:ea typeface="Arial"/>
                <a:cs typeface="Arial"/>
                <a:sym typeface="Arial"/>
              </a:defRPr>
            </a:lvl5pPr>
            <a:lvl6pPr marL="0" lvl="5" indent="0" algn="r">
              <a:spcBef>
                <a:spcPts val="0"/>
              </a:spcBef>
              <a:spcAft>
                <a:spcPts val="0"/>
              </a:spcAft>
              <a:buNone/>
              <a:defRPr sz="1200" b="0" i="0">
                <a:solidFill>
                  <a:schemeClr val="lt1"/>
                </a:solidFill>
                <a:latin typeface="Arial"/>
                <a:ea typeface="Arial"/>
                <a:cs typeface="Arial"/>
                <a:sym typeface="Arial"/>
              </a:defRPr>
            </a:lvl6pPr>
            <a:lvl7pPr marL="0" lvl="6" indent="0" algn="r">
              <a:spcBef>
                <a:spcPts val="0"/>
              </a:spcBef>
              <a:spcAft>
                <a:spcPts val="0"/>
              </a:spcAft>
              <a:buNone/>
              <a:defRPr sz="1200" b="0" i="0">
                <a:solidFill>
                  <a:schemeClr val="lt1"/>
                </a:solidFill>
                <a:latin typeface="Arial"/>
                <a:ea typeface="Arial"/>
                <a:cs typeface="Arial"/>
                <a:sym typeface="Arial"/>
              </a:defRPr>
            </a:lvl7pPr>
            <a:lvl8pPr marL="0" lvl="7" indent="0" algn="r">
              <a:spcBef>
                <a:spcPts val="0"/>
              </a:spcBef>
              <a:spcAft>
                <a:spcPts val="0"/>
              </a:spcAft>
              <a:buNone/>
              <a:defRPr sz="1200" b="0" i="0">
                <a:solidFill>
                  <a:schemeClr val="lt1"/>
                </a:solidFill>
                <a:latin typeface="Arial"/>
                <a:ea typeface="Arial"/>
                <a:cs typeface="Arial"/>
                <a:sym typeface="Arial"/>
              </a:defRPr>
            </a:lvl8pPr>
            <a:lvl9pPr marL="0" lvl="8" indent="0" algn="r">
              <a:spcBef>
                <a:spcPts val="0"/>
              </a:spcBef>
              <a:spcAft>
                <a:spcPts val="0"/>
              </a:spcAft>
              <a:buNone/>
              <a:defRPr sz="12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7"/>
        <p:cNvGrpSpPr/>
        <p:nvPr/>
      </p:nvGrpSpPr>
      <p:grpSpPr>
        <a:xfrm>
          <a:off x="0" y="0"/>
          <a:ext cx="0" cy="0"/>
          <a:chOff x="0" y="0"/>
          <a:chExt cx="0" cy="0"/>
        </a:xfrm>
      </p:grpSpPr>
      <p:sp>
        <p:nvSpPr>
          <p:cNvPr id="108" name="Google Shape;108;p15"/>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15"/>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4"/>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10" name="Google Shape;110;p15"/>
          <p:cNvSpPr txBox="1">
            <a:spLocks noGrp="1"/>
          </p:cNvSpPr>
          <p:nvPr>
            <p:ph type="sldNum" idx="12"/>
          </p:nvPr>
        </p:nvSpPr>
        <p:spPr>
          <a:xfrm>
            <a:off x="8472458" y="4663217"/>
            <a:ext cx="548700" cy="393600"/>
          </a:xfrm>
          <a:prstGeom prst="rect">
            <a:avLst/>
          </a:prstGeom>
        </p:spPr>
        <p:txBody>
          <a:bodyPr spcFirstLastPara="1" wrap="square" lIns="91425" tIns="0" rIns="91425"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755650" y="87474"/>
            <a:ext cx="8280900" cy="5943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200">
                <a:solidFill>
                  <a:srgbClr val="00228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755650" y="735546"/>
            <a:ext cx="8280900" cy="40509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4"/>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2" name="Google Shape;32;p3"/>
          <p:cNvSpPr txBox="1">
            <a:spLocks noGrp="1"/>
          </p:cNvSpPr>
          <p:nvPr>
            <p:ph type="dt" idx="10"/>
          </p:nvPr>
        </p:nvSpPr>
        <p:spPr>
          <a:xfrm>
            <a:off x="0" y="4948238"/>
            <a:ext cx="1763700" cy="195300"/>
          </a:xfrm>
          <a:prstGeom prst="rect">
            <a:avLst/>
          </a:prstGeom>
          <a:noFill/>
          <a:ln>
            <a:noFill/>
          </a:ln>
        </p:spPr>
        <p:txBody>
          <a:bodyPr spcFirstLastPara="1" wrap="square" lIns="91425" tIns="0" rIns="91425" bIns="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ftr" idx="11"/>
          </p:nvPr>
        </p:nvSpPr>
        <p:spPr>
          <a:xfrm>
            <a:off x="1908175" y="4948014"/>
            <a:ext cx="5327700" cy="195300"/>
          </a:xfrm>
          <a:prstGeom prst="rect">
            <a:avLst/>
          </a:prstGeom>
          <a:noFill/>
          <a:ln>
            <a:noFill/>
          </a:ln>
        </p:spPr>
        <p:txBody>
          <a:bodyPr spcFirstLastPara="1" wrap="square" lIns="91425" tIns="0" rIns="91425"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7380288" y="4948238"/>
            <a:ext cx="1763700" cy="195300"/>
          </a:xfrm>
          <a:prstGeom prst="rect">
            <a:avLst/>
          </a:prstGeom>
          <a:noFill/>
          <a:ln>
            <a:noFill/>
          </a:ln>
        </p:spPr>
        <p:txBody>
          <a:bodyPr spcFirstLastPara="1" wrap="square" lIns="91425" tIns="0" rIns="91425" bIns="0" anchor="t" anchorCtr="0">
            <a:noAutofit/>
          </a:bodyPr>
          <a:lstStyle>
            <a:lvl1pPr marL="0" lvl="0" indent="0" algn="r">
              <a:spcBef>
                <a:spcPts val="0"/>
              </a:spcBef>
              <a:spcAft>
                <a:spcPts val="0"/>
              </a:spcAft>
              <a:buNone/>
              <a:defRPr sz="1200" b="0" i="0">
                <a:solidFill>
                  <a:schemeClr val="lt1"/>
                </a:solidFill>
                <a:latin typeface="Arial"/>
                <a:ea typeface="Arial"/>
                <a:cs typeface="Arial"/>
                <a:sym typeface="Arial"/>
              </a:defRPr>
            </a:lvl1pPr>
            <a:lvl2pPr marL="0" lvl="1" indent="0" algn="r">
              <a:spcBef>
                <a:spcPts val="0"/>
              </a:spcBef>
              <a:spcAft>
                <a:spcPts val="0"/>
              </a:spcAft>
              <a:buNone/>
              <a:defRPr sz="1200" b="0" i="0">
                <a:solidFill>
                  <a:schemeClr val="lt1"/>
                </a:solidFill>
                <a:latin typeface="Arial"/>
                <a:ea typeface="Arial"/>
                <a:cs typeface="Arial"/>
                <a:sym typeface="Arial"/>
              </a:defRPr>
            </a:lvl2pPr>
            <a:lvl3pPr marL="0" lvl="2" indent="0" algn="r">
              <a:spcBef>
                <a:spcPts val="0"/>
              </a:spcBef>
              <a:spcAft>
                <a:spcPts val="0"/>
              </a:spcAft>
              <a:buNone/>
              <a:defRPr sz="1200" b="0" i="0">
                <a:solidFill>
                  <a:schemeClr val="lt1"/>
                </a:solidFill>
                <a:latin typeface="Arial"/>
                <a:ea typeface="Arial"/>
                <a:cs typeface="Arial"/>
                <a:sym typeface="Arial"/>
              </a:defRPr>
            </a:lvl3pPr>
            <a:lvl4pPr marL="0" lvl="3" indent="0" algn="r">
              <a:spcBef>
                <a:spcPts val="0"/>
              </a:spcBef>
              <a:spcAft>
                <a:spcPts val="0"/>
              </a:spcAft>
              <a:buNone/>
              <a:defRPr sz="1200" b="0" i="0">
                <a:solidFill>
                  <a:schemeClr val="lt1"/>
                </a:solidFill>
                <a:latin typeface="Arial"/>
                <a:ea typeface="Arial"/>
                <a:cs typeface="Arial"/>
                <a:sym typeface="Arial"/>
              </a:defRPr>
            </a:lvl4pPr>
            <a:lvl5pPr marL="0" lvl="4" indent="0" algn="r">
              <a:spcBef>
                <a:spcPts val="0"/>
              </a:spcBef>
              <a:spcAft>
                <a:spcPts val="0"/>
              </a:spcAft>
              <a:buNone/>
              <a:defRPr sz="1200" b="0" i="0">
                <a:solidFill>
                  <a:schemeClr val="lt1"/>
                </a:solidFill>
                <a:latin typeface="Arial"/>
                <a:ea typeface="Arial"/>
                <a:cs typeface="Arial"/>
                <a:sym typeface="Arial"/>
              </a:defRPr>
            </a:lvl5pPr>
            <a:lvl6pPr marL="0" lvl="5" indent="0" algn="r">
              <a:spcBef>
                <a:spcPts val="0"/>
              </a:spcBef>
              <a:spcAft>
                <a:spcPts val="0"/>
              </a:spcAft>
              <a:buNone/>
              <a:defRPr sz="1200" b="0" i="0">
                <a:solidFill>
                  <a:schemeClr val="lt1"/>
                </a:solidFill>
                <a:latin typeface="Arial"/>
                <a:ea typeface="Arial"/>
                <a:cs typeface="Arial"/>
                <a:sym typeface="Arial"/>
              </a:defRPr>
            </a:lvl6pPr>
            <a:lvl7pPr marL="0" lvl="6" indent="0" algn="r">
              <a:spcBef>
                <a:spcPts val="0"/>
              </a:spcBef>
              <a:spcAft>
                <a:spcPts val="0"/>
              </a:spcAft>
              <a:buNone/>
              <a:defRPr sz="1200" b="0" i="0">
                <a:solidFill>
                  <a:schemeClr val="lt1"/>
                </a:solidFill>
                <a:latin typeface="Arial"/>
                <a:ea typeface="Arial"/>
                <a:cs typeface="Arial"/>
                <a:sym typeface="Arial"/>
              </a:defRPr>
            </a:lvl7pPr>
            <a:lvl8pPr marL="0" lvl="7" indent="0" algn="r">
              <a:spcBef>
                <a:spcPts val="0"/>
              </a:spcBef>
              <a:spcAft>
                <a:spcPts val="0"/>
              </a:spcAft>
              <a:buNone/>
              <a:defRPr sz="1200" b="0" i="0">
                <a:solidFill>
                  <a:schemeClr val="lt1"/>
                </a:solidFill>
                <a:latin typeface="Arial"/>
                <a:ea typeface="Arial"/>
                <a:cs typeface="Arial"/>
                <a:sym typeface="Arial"/>
              </a:defRPr>
            </a:lvl8pPr>
            <a:lvl9pPr marL="0" lvl="8" indent="0" algn="r">
              <a:spcBef>
                <a:spcPts val="0"/>
              </a:spcBef>
              <a:spcAft>
                <a:spcPts val="0"/>
              </a:spcAft>
              <a:buNone/>
              <a:defRPr sz="12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38" name="Google Shape;38;p4"/>
          <p:cNvSpPr txBox="1">
            <a:spLocks noGrp="1"/>
          </p:cNvSpPr>
          <p:nvPr>
            <p:ph type="dt" idx="10"/>
          </p:nvPr>
        </p:nvSpPr>
        <p:spPr>
          <a:xfrm>
            <a:off x="0" y="4948238"/>
            <a:ext cx="1763700" cy="195300"/>
          </a:xfrm>
          <a:prstGeom prst="rect">
            <a:avLst/>
          </a:prstGeom>
          <a:noFill/>
          <a:ln>
            <a:noFill/>
          </a:ln>
        </p:spPr>
        <p:txBody>
          <a:bodyPr spcFirstLastPara="1" wrap="square" lIns="91425" tIns="0" rIns="91425" bIns="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1908175" y="4948238"/>
            <a:ext cx="5327700" cy="195300"/>
          </a:xfrm>
          <a:prstGeom prst="rect">
            <a:avLst/>
          </a:prstGeom>
          <a:noFill/>
          <a:ln>
            <a:noFill/>
          </a:ln>
        </p:spPr>
        <p:txBody>
          <a:bodyPr spcFirstLastPara="1" wrap="square" lIns="91425" tIns="0" rIns="91425"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7380288" y="4948238"/>
            <a:ext cx="1763700" cy="195300"/>
          </a:xfrm>
          <a:prstGeom prst="rect">
            <a:avLst/>
          </a:prstGeom>
          <a:noFill/>
          <a:ln>
            <a:noFill/>
          </a:ln>
        </p:spPr>
        <p:txBody>
          <a:bodyPr spcFirstLastPara="1" wrap="square" lIns="91425" tIns="0" rIns="91425" bIns="0" anchor="t" anchorCtr="0">
            <a:noAutofit/>
          </a:bodyPr>
          <a:lstStyle>
            <a:lvl1pPr marL="0" lvl="0" indent="0" algn="r">
              <a:spcBef>
                <a:spcPts val="0"/>
              </a:spcBef>
              <a:spcAft>
                <a:spcPts val="0"/>
              </a:spcAft>
              <a:buNone/>
              <a:defRPr sz="1200" b="0" i="0">
                <a:solidFill>
                  <a:schemeClr val="lt1"/>
                </a:solidFill>
                <a:latin typeface="Arial"/>
                <a:ea typeface="Arial"/>
                <a:cs typeface="Arial"/>
                <a:sym typeface="Arial"/>
              </a:defRPr>
            </a:lvl1pPr>
            <a:lvl2pPr marL="0" lvl="1" indent="0" algn="r">
              <a:spcBef>
                <a:spcPts val="0"/>
              </a:spcBef>
              <a:spcAft>
                <a:spcPts val="0"/>
              </a:spcAft>
              <a:buNone/>
              <a:defRPr sz="1200" b="0" i="0">
                <a:solidFill>
                  <a:schemeClr val="lt1"/>
                </a:solidFill>
                <a:latin typeface="Arial"/>
                <a:ea typeface="Arial"/>
                <a:cs typeface="Arial"/>
                <a:sym typeface="Arial"/>
              </a:defRPr>
            </a:lvl2pPr>
            <a:lvl3pPr marL="0" lvl="2" indent="0" algn="r">
              <a:spcBef>
                <a:spcPts val="0"/>
              </a:spcBef>
              <a:spcAft>
                <a:spcPts val="0"/>
              </a:spcAft>
              <a:buNone/>
              <a:defRPr sz="1200" b="0" i="0">
                <a:solidFill>
                  <a:schemeClr val="lt1"/>
                </a:solidFill>
                <a:latin typeface="Arial"/>
                <a:ea typeface="Arial"/>
                <a:cs typeface="Arial"/>
                <a:sym typeface="Arial"/>
              </a:defRPr>
            </a:lvl3pPr>
            <a:lvl4pPr marL="0" lvl="3" indent="0" algn="r">
              <a:spcBef>
                <a:spcPts val="0"/>
              </a:spcBef>
              <a:spcAft>
                <a:spcPts val="0"/>
              </a:spcAft>
              <a:buNone/>
              <a:defRPr sz="1200" b="0" i="0">
                <a:solidFill>
                  <a:schemeClr val="lt1"/>
                </a:solidFill>
                <a:latin typeface="Arial"/>
                <a:ea typeface="Arial"/>
                <a:cs typeface="Arial"/>
                <a:sym typeface="Arial"/>
              </a:defRPr>
            </a:lvl4pPr>
            <a:lvl5pPr marL="0" lvl="4" indent="0" algn="r">
              <a:spcBef>
                <a:spcPts val="0"/>
              </a:spcBef>
              <a:spcAft>
                <a:spcPts val="0"/>
              </a:spcAft>
              <a:buNone/>
              <a:defRPr sz="1200" b="0" i="0">
                <a:solidFill>
                  <a:schemeClr val="lt1"/>
                </a:solidFill>
                <a:latin typeface="Arial"/>
                <a:ea typeface="Arial"/>
                <a:cs typeface="Arial"/>
                <a:sym typeface="Arial"/>
              </a:defRPr>
            </a:lvl5pPr>
            <a:lvl6pPr marL="0" lvl="5" indent="0" algn="r">
              <a:spcBef>
                <a:spcPts val="0"/>
              </a:spcBef>
              <a:spcAft>
                <a:spcPts val="0"/>
              </a:spcAft>
              <a:buNone/>
              <a:defRPr sz="1200" b="0" i="0">
                <a:solidFill>
                  <a:schemeClr val="lt1"/>
                </a:solidFill>
                <a:latin typeface="Arial"/>
                <a:ea typeface="Arial"/>
                <a:cs typeface="Arial"/>
                <a:sym typeface="Arial"/>
              </a:defRPr>
            </a:lvl6pPr>
            <a:lvl7pPr marL="0" lvl="6" indent="0" algn="r">
              <a:spcBef>
                <a:spcPts val="0"/>
              </a:spcBef>
              <a:spcAft>
                <a:spcPts val="0"/>
              </a:spcAft>
              <a:buNone/>
              <a:defRPr sz="1200" b="0" i="0">
                <a:solidFill>
                  <a:schemeClr val="lt1"/>
                </a:solidFill>
                <a:latin typeface="Arial"/>
                <a:ea typeface="Arial"/>
                <a:cs typeface="Arial"/>
                <a:sym typeface="Arial"/>
              </a:defRPr>
            </a:lvl7pPr>
            <a:lvl8pPr marL="0" lvl="7" indent="0" algn="r">
              <a:spcBef>
                <a:spcPts val="0"/>
              </a:spcBef>
              <a:spcAft>
                <a:spcPts val="0"/>
              </a:spcAft>
              <a:buNone/>
              <a:defRPr sz="1200" b="0" i="0">
                <a:solidFill>
                  <a:schemeClr val="lt1"/>
                </a:solidFill>
                <a:latin typeface="Arial"/>
                <a:ea typeface="Arial"/>
                <a:cs typeface="Arial"/>
                <a:sym typeface="Arial"/>
              </a:defRPr>
            </a:lvl8pPr>
            <a:lvl9pPr marL="0" lvl="8" indent="0" algn="r">
              <a:spcBef>
                <a:spcPts val="0"/>
              </a:spcBef>
              <a:spcAft>
                <a:spcPts val="0"/>
              </a:spcAft>
              <a:buNone/>
              <a:defRPr sz="12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755650" y="87474"/>
            <a:ext cx="8085000" cy="594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755650" y="735546"/>
            <a:ext cx="3965700" cy="40509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4"/>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4" name="Google Shape;44;p5"/>
          <p:cNvSpPr txBox="1">
            <a:spLocks noGrp="1"/>
          </p:cNvSpPr>
          <p:nvPr>
            <p:ph type="body" idx="2"/>
          </p:nvPr>
        </p:nvSpPr>
        <p:spPr>
          <a:xfrm>
            <a:off x="4873625" y="735546"/>
            <a:ext cx="3967200" cy="40509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4"/>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5" name="Google Shape;45;p5"/>
          <p:cNvSpPr txBox="1">
            <a:spLocks noGrp="1"/>
          </p:cNvSpPr>
          <p:nvPr>
            <p:ph type="dt" idx="10"/>
          </p:nvPr>
        </p:nvSpPr>
        <p:spPr>
          <a:xfrm>
            <a:off x="0" y="4948238"/>
            <a:ext cx="1763700" cy="195300"/>
          </a:xfrm>
          <a:prstGeom prst="rect">
            <a:avLst/>
          </a:prstGeom>
          <a:noFill/>
          <a:ln>
            <a:noFill/>
          </a:ln>
        </p:spPr>
        <p:txBody>
          <a:bodyPr spcFirstLastPara="1" wrap="square" lIns="91425" tIns="0" rIns="91425" bIns="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1908175" y="4948238"/>
            <a:ext cx="5327700" cy="195300"/>
          </a:xfrm>
          <a:prstGeom prst="rect">
            <a:avLst/>
          </a:prstGeom>
          <a:noFill/>
          <a:ln>
            <a:noFill/>
          </a:ln>
        </p:spPr>
        <p:txBody>
          <a:bodyPr spcFirstLastPara="1" wrap="square" lIns="91425" tIns="0" rIns="91425"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7380288" y="4948238"/>
            <a:ext cx="1763700" cy="195300"/>
          </a:xfrm>
          <a:prstGeom prst="rect">
            <a:avLst/>
          </a:prstGeom>
          <a:noFill/>
          <a:ln>
            <a:noFill/>
          </a:ln>
        </p:spPr>
        <p:txBody>
          <a:bodyPr spcFirstLastPara="1" wrap="square" lIns="91425" tIns="0" rIns="91425" bIns="0" anchor="t" anchorCtr="0">
            <a:noAutofit/>
          </a:bodyPr>
          <a:lstStyle>
            <a:lvl1pPr marL="0" lvl="0" indent="0" algn="r">
              <a:spcBef>
                <a:spcPts val="0"/>
              </a:spcBef>
              <a:spcAft>
                <a:spcPts val="0"/>
              </a:spcAft>
              <a:buNone/>
              <a:defRPr sz="1200" b="0" i="0">
                <a:solidFill>
                  <a:schemeClr val="lt1"/>
                </a:solidFill>
                <a:latin typeface="Arial"/>
                <a:ea typeface="Arial"/>
                <a:cs typeface="Arial"/>
                <a:sym typeface="Arial"/>
              </a:defRPr>
            </a:lvl1pPr>
            <a:lvl2pPr marL="0" lvl="1" indent="0" algn="r">
              <a:spcBef>
                <a:spcPts val="0"/>
              </a:spcBef>
              <a:spcAft>
                <a:spcPts val="0"/>
              </a:spcAft>
              <a:buNone/>
              <a:defRPr sz="1200" b="0" i="0">
                <a:solidFill>
                  <a:schemeClr val="lt1"/>
                </a:solidFill>
                <a:latin typeface="Arial"/>
                <a:ea typeface="Arial"/>
                <a:cs typeface="Arial"/>
                <a:sym typeface="Arial"/>
              </a:defRPr>
            </a:lvl2pPr>
            <a:lvl3pPr marL="0" lvl="2" indent="0" algn="r">
              <a:spcBef>
                <a:spcPts val="0"/>
              </a:spcBef>
              <a:spcAft>
                <a:spcPts val="0"/>
              </a:spcAft>
              <a:buNone/>
              <a:defRPr sz="1200" b="0" i="0">
                <a:solidFill>
                  <a:schemeClr val="lt1"/>
                </a:solidFill>
                <a:latin typeface="Arial"/>
                <a:ea typeface="Arial"/>
                <a:cs typeface="Arial"/>
                <a:sym typeface="Arial"/>
              </a:defRPr>
            </a:lvl3pPr>
            <a:lvl4pPr marL="0" lvl="3" indent="0" algn="r">
              <a:spcBef>
                <a:spcPts val="0"/>
              </a:spcBef>
              <a:spcAft>
                <a:spcPts val="0"/>
              </a:spcAft>
              <a:buNone/>
              <a:defRPr sz="1200" b="0" i="0">
                <a:solidFill>
                  <a:schemeClr val="lt1"/>
                </a:solidFill>
                <a:latin typeface="Arial"/>
                <a:ea typeface="Arial"/>
                <a:cs typeface="Arial"/>
                <a:sym typeface="Arial"/>
              </a:defRPr>
            </a:lvl4pPr>
            <a:lvl5pPr marL="0" lvl="4" indent="0" algn="r">
              <a:spcBef>
                <a:spcPts val="0"/>
              </a:spcBef>
              <a:spcAft>
                <a:spcPts val="0"/>
              </a:spcAft>
              <a:buNone/>
              <a:defRPr sz="1200" b="0" i="0">
                <a:solidFill>
                  <a:schemeClr val="lt1"/>
                </a:solidFill>
                <a:latin typeface="Arial"/>
                <a:ea typeface="Arial"/>
                <a:cs typeface="Arial"/>
                <a:sym typeface="Arial"/>
              </a:defRPr>
            </a:lvl5pPr>
            <a:lvl6pPr marL="0" lvl="5" indent="0" algn="r">
              <a:spcBef>
                <a:spcPts val="0"/>
              </a:spcBef>
              <a:spcAft>
                <a:spcPts val="0"/>
              </a:spcAft>
              <a:buNone/>
              <a:defRPr sz="1200" b="0" i="0">
                <a:solidFill>
                  <a:schemeClr val="lt1"/>
                </a:solidFill>
                <a:latin typeface="Arial"/>
                <a:ea typeface="Arial"/>
                <a:cs typeface="Arial"/>
                <a:sym typeface="Arial"/>
              </a:defRPr>
            </a:lvl6pPr>
            <a:lvl7pPr marL="0" lvl="6" indent="0" algn="r">
              <a:spcBef>
                <a:spcPts val="0"/>
              </a:spcBef>
              <a:spcAft>
                <a:spcPts val="0"/>
              </a:spcAft>
              <a:buNone/>
              <a:defRPr sz="1200" b="0" i="0">
                <a:solidFill>
                  <a:schemeClr val="lt1"/>
                </a:solidFill>
                <a:latin typeface="Arial"/>
                <a:ea typeface="Arial"/>
                <a:cs typeface="Arial"/>
                <a:sym typeface="Arial"/>
              </a:defRPr>
            </a:lvl7pPr>
            <a:lvl8pPr marL="0" lvl="7" indent="0" algn="r">
              <a:spcBef>
                <a:spcPts val="0"/>
              </a:spcBef>
              <a:spcAft>
                <a:spcPts val="0"/>
              </a:spcAft>
              <a:buNone/>
              <a:defRPr sz="1200" b="0" i="0">
                <a:solidFill>
                  <a:schemeClr val="lt1"/>
                </a:solidFill>
                <a:latin typeface="Arial"/>
                <a:ea typeface="Arial"/>
                <a:cs typeface="Arial"/>
                <a:sym typeface="Arial"/>
              </a:defRPr>
            </a:lvl8pPr>
            <a:lvl9pPr marL="0" lvl="8" indent="0" algn="r">
              <a:spcBef>
                <a:spcPts val="0"/>
              </a:spcBef>
              <a:spcAft>
                <a:spcPts val="0"/>
              </a:spcAft>
              <a:buNone/>
              <a:defRPr sz="12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 name="Google Shape;51;p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4"/>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2" name="Google Shape;52;p6"/>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3" name="Google Shape;53;p6"/>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4"/>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4" name="Google Shape;54;p6"/>
          <p:cNvSpPr txBox="1">
            <a:spLocks noGrp="1"/>
          </p:cNvSpPr>
          <p:nvPr>
            <p:ph type="dt" idx="10"/>
          </p:nvPr>
        </p:nvSpPr>
        <p:spPr>
          <a:xfrm>
            <a:off x="0" y="4948238"/>
            <a:ext cx="1763700" cy="195300"/>
          </a:xfrm>
          <a:prstGeom prst="rect">
            <a:avLst/>
          </a:prstGeom>
          <a:noFill/>
          <a:ln>
            <a:noFill/>
          </a:ln>
        </p:spPr>
        <p:txBody>
          <a:bodyPr spcFirstLastPara="1" wrap="square" lIns="91425" tIns="0" rIns="91425" bIns="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1908175" y="4948238"/>
            <a:ext cx="5327700" cy="195300"/>
          </a:xfrm>
          <a:prstGeom prst="rect">
            <a:avLst/>
          </a:prstGeom>
          <a:noFill/>
          <a:ln>
            <a:noFill/>
          </a:ln>
        </p:spPr>
        <p:txBody>
          <a:bodyPr spcFirstLastPara="1" wrap="square" lIns="91425" tIns="0" rIns="91425"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7380288" y="4948238"/>
            <a:ext cx="1763700" cy="195300"/>
          </a:xfrm>
          <a:prstGeom prst="rect">
            <a:avLst/>
          </a:prstGeom>
          <a:noFill/>
          <a:ln>
            <a:noFill/>
          </a:ln>
        </p:spPr>
        <p:txBody>
          <a:bodyPr spcFirstLastPara="1" wrap="square" lIns="91425" tIns="0" rIns="91425" bIns="0" anchor="t" anchorCtr="0">
            <a:noAutofit/>
          </a:bodyPr>
          <a:lstStyle>
            <a:lvl1pPr marL="0" lvl="0" indent="0" algn="r">
              <a:spcBef>
                <a:spcPts val="0"/>
              </a:spcBef>
              <a:spcAft>
                <a:spcPts val="0"/>
              </a:spcAft>
              <a:buNone/>
              <a:defRPr sz="1200" b="0" i="0">
                <a:solidFill>
                  <a:schemeClr val="lt1"/>
                </a:solidFill>
                <a:latin typeface="Arial"/>
                <a:ea typeface="Arial"/>
                <a:cs typeface="Arial"/>
                <a:sym typeface="Arial"/>
              </a:defRPr>
            </a:lvl1pPr>
            <a:lvl2pPr marL="0" lvl="1" indent="0" algn="r">
              <a:spcBef>
                <a:spcPts val="0"/>
              </a:spcBef>
              <a:spcAft>
                <a:spcPts val="0"/>
              </a:spcAft>
              <a:buNone/>
              <a:defRPr sz="1200" b="0" i="0">
                <a:solidFill>
                  <a:schemeClr val="lt1"/>
                </a:solidFill>
                <a:latin typeface="Arial"/>
                <a:ea typeface="Arial"/>
                <a:cs typeface="Arial"/>
                <a:sym typeface="Arial"/>
              </a:defRPr>
            </a:lvl2pPr>
            <a:lvl3pPr marL="0" lvl="2" indent="0" algn="r">
              <a:spcBef>
                <a:spcPts val="0"/>
              </a:spcBef>
              <a:spcAft>
                <a:spcPts val="0"/>
              </a:spcAft>
              <a:buNone/>
              <a:defRPr sz="1200" b="0" i="0">
                <a:solidFill>
                  <a:schemeClr val="lt1"/>
                </a:solidFill>
                <a:latin typeface="Arial"/>
                <a:ea typeface="Arial"/>
                <a:cs typeface="Arial"/>
                <a:sym typeface="Arial"/>
              </a:defRPr>
            </a:lvl3pPr>
            <a:lvl4pPr marL="0" lvl="3" indent="0" algn="r">
              <a:spcBef>
                <a:spcPts val="0"/>
              </a:spcBef>
              <a:spcAft>
                <a:spcPts val="0"/>
              </a:spcAft>
              <a:buNone/>
              <a:defRPr sz="1200" b="0" i="0">
                <a:solidFill>
                  <a:schemeClr val="lt1"/>
                </a:solidFill>
                <a:latin typeface="Arial"/>
                <a:ea typeface="Arial"/>
                <a:cs typeface="Arial"/>
                <a:sym typeface="Arial"/>
              </a:defRPr>
            </a:lvl4pPr>
            <a:lvl5pPr marL="0" lvl="4" indent="0" algn="r">
              <a:spcBef>
                <a:spcPts val="0"/>
              </a:spcBef>
              <a:spcAft>
                <a:spcPts val="0"/>
              </a:spcAft>
              <a:buNone/>
              <a:defRPr sz="1200" b="0" i="0">
                <a:solidFill>
                  <a:schemeClr val="lt1"/>
                </a:solidFill>
                <a:latin typeface="Arial"/>
                <a:ea typeface="Arial"/>
                <a:cs typeface="Arial"/>
                <a:sym typeface="Arial"/>
              </a:defRPr>
            </a:lvl5pPr>
            <a:lvl6pPr marL="0" lvl="5" indent="0" algn="r">
              <a:spcBef>
                <a:spcPts val="0"/>
              </a:spcBef>
              <a:spcAft>
                <a:spcPts val="0"/>
              </a:spcAft>
              <a:buNone/>
              <a:defRPr sz="1200" b="0" i="0">
                <a:solidFill>
                  <a:schemeClr val="lt1"/>
                </a:solidFill>
                <a:latin typeface="Arial"/>
                <a:ea typeface="Arial"/>
                <a:cs typeface="Arial"/>
                <a:sym typeface="Arial"/>
              </a:defRPr>
            </a:lvl6pPr>
            <a:lvl7pPr marL="0" lvl="6" indent="0" algn="r">
              <a:spcBef>
                <a:spcPts val="0"/>
              </a:spcBef>
              <a:spcAft>
                <a:spcPts val="0"/>
              </a:spcAft>
              <a:buNone/>
              <a:defRPr sz="1200" b="0" i="0">
                <a:solidFill>
                  <a:schemeClr val="lt1"/>
                </a:solidFill>
                <a:latin typeface="Arial"/>
                <a:ea typeface="Arial"/>
                <a:cs typeface="Arial"/>
                <a:sym typeface="Arial"/>
              </a:defRPr>
            </a:lvl7pPr>
            <a:lvl8pPr marL="0" lvl="7" indent="0" algn="r">
              <a:spcBef>
                <a:spcPts val="0"/>
              </a:spcBef>
              <a:spcAft>
                <a:spcPts val="0"/>
              </a:spcAft>
              <a:buNone/>
              <a:defRPr sz="1200" b="0" i="0">
                <a:solidFill>
                  <a:schemeClr val="lt1"/>
                </a:solidFill>
                <a:latin typeface="Arial"/>
                <a:ea typeface="Arial"/>
                <a:cs typeface="Arial"/>
                <a:sym typeface="Arial"/>
              </a:defRPr>
            </a:lvl8pPr>
            <a:lvl9pPr marL="0" lvl="8" indent="0" algn="r">
              <a:spcBef>
                <a:spcPts val="0"/>
              </a:spcBef>
              <a:spcAft>
                <a:spcPts val="0"/>
              </a:spcAft>
              <a:buNone/>
              <a:defRPr sz="12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755650" y="195263"/>
            <a:ext cx="8085000" cy="75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dt" idx="10"/>
          </p:nvPr>
        </p:nvSpPr>
        <p:spPr>
          <a:xfrm>
            <a:off x="0" y="4948238"/>
            <a:ext cx="1763700" cy="195300"/>
          </a:xfrm>
          <a:prstGeom prst="rect">
            <a:avLst/>
          </a:prstGeom>
          <a:noFill/>
          <a:ln>
            <a:noFill/>
          </a:ln>
        </p:spPr>
        <p:txBody>
          <a:bodyPr spcFirstLastPara="1" wrap="square" lIns="91425" tIns="0" rIns="91425" bIns="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ftr" idx="11"/>
          </p:nvPr>
        </p:nvSpPr>
        <p:spPr>
          <a:xfrm>
            <a:off x="1908175" y="4948238"/>
            <a:ext cx="5327700" cy="195300"/>
          </a:xfrm>
          <a:prstGeom prst="rect">
            <a:avLst/>
          </a:prstGeom>
          <a:noFill/>
          <a:ln>
            <a:noFill/>
          </a:ln>
        </p:spPr>
        <p:txBody>
          <a:bodyPr spcFirstLastPara="1" wrap="square" lIns="91425" tIns="0" rIns="91425"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7380288" y="4948238"/>
            <a:ext cx="1763700" cy="195300"/>
          </a:xfrm>
          <a:prstGeom prst="rect">
            <a:avLst/>
          </a:prstGeom>
          <a:noFill/>
          <a:ln>
            <a:noFill/>
          </a:ln>
        </p:spPr>
        <p:txBody>
          <a:bodyPr spcFirstLastPara="1" wrap="square" lIns="91425" tIns="0" rIns="91425" bIns="0" anchor="t" anchorCtr="0">
            <a:noAutofit/>
          </a:bodyPr>
          <a:lstStyle>
            <a:lvl1pPr marL="0" lvl="0" indent="0" algn="r">
              <a:spcBef>
                <a:spcPts val="0"/>
              </a:spcBef>
              <a:spcAft>
                <a:spcPts val="0"/>
              </a:spcAft>
              <a:buNone/>
              <a:defRPr sz="1200" b="0" i="0">
                <a:solidFill>
                  <a:schemeClr val="lt1"/>
                </a:solidFill>
                <a:latin typeface="Arial"/>
                <a:ea typeface="Arial"/>
                <a:cs typeface="Arial"/>
                <a:sym typeface="Arial"/>
              </a:defRPr>
            </a:lvl1pPr>
            <a:lvl2pPr marL="0" lvl="1" indent="0" algn="r">
              <a:spcBef>
                <a:spcPts val="0"/>
              </a:spcBef>
              <a:spcAft>
                <a:spcPts val="0"/>
              </a:spcAft>
              <a:buNone/>
              <a:defRPr sz="1200" b="0" i="0">
                <a:solidFill>
                  <a:schemeClr val="lt1"/>
                </a:solidFill>
                <a:latin typeface="Arial"/>
                <a:ea typeface="Arial"/>
                <a:cs typeface="Arial"/>
                <a:sym typeface="Arial"/>
              </a:defRPr>
            </a:lvl2pPr>
            <a:lvl3pPr marL="0" lvl="2" indent="0" algn="r">
              <a:spcBef>
                <a:spcPts val="0"/>
              </a:spcBef>
              <a:spcAft>
                <a:spcPts val="0"/>
              </a:spcAft>
              <a:buNone/>
              <a:defRPr sz="1200" b="0" i="0">
                <a:solidFill>
                  <a:schemeClr val="lt1"/>
                </a:solidFill>
                <a:latin typeface="Arial"/>
                <a:ea typeface="Arial"/>
                <a:cs typeface="Arial"/>
                <a:sym typeface="Arial"/>
              </a:defRPr>
            </a:lvl3pPr>
            <a:lvl4pPr marL="0" lvl="3" indent="0" algn="r">
              <a:spcBef>
                <a:spcPts val="0"/>
              </a:spcBef>
              <a:spcAft>
                <a:spcPts val="0"/>
              </a:spcAft>
              <a:buNone/>
              <a:defRPr sz="1200" b="0" i="0">
                <a:solidFill>
                  <a:schemeClr val="lt1"/>
                </a:solidFill>
                <a:latin typeface="Arial"/>
                <a:ea typeface="Arial"/>
                <a:cs typeface="Arial"/>
                <a:sym typeface="Arial"/>
              </a:defRPr>
            </a:lvl4pPr>
            <a:lvl5pPr marL="0" lvl="4" indent="0" algn="r">
              <a:spcBef>
                <a:spcPts val="0"/>
              </a:spcBef>
              <a:spcAft>
                <a:spcPts val="0"/>
              </a:spcAft>
              <a:buNone/>
              <a:defRPr sz="1200" b="0" i="0">
                <a:solidFill>
                  <a:schemeClr val="lt1"/>
                </a:solidFill>
                <a:latin typeface="Arial"/>
                <a:ea typeface="Arial"/>
                <a:cs typeface="Arial"/>
                <a:sym typeface="Arial"/>
              </a:defRPr>
            </a:lvl5pPr>
            <a:lvl6pPr marL="0" lvl="5" indent="0" algn="r">
              <a:spcBef>
                <a:spcPts val="0"/>
              </a:spcBef>
              <a:spcAft>
                <a:spcPts val="0"/>
              </a:spcAft>
              <a:buNone/>
              <a:defRPr sz="1200" b="0" i="0">
                <a:solidFill>
                  <a:schemeClr val="lt1"/>
                </a:solidFill>
                <a:latin typeface="Arial"/>
                <a:ea typeface="Arial"/>
                <a:cs typeface="Arial"/>
                <a:sym typeface="Arial"/>
              </a:defRPr>
            </a:lvl6pPr>
            <a:lvl7pPr marL="0" lvl="6" indent="0" algn="r">
              <a:spcBef>
                <a:spcPts val="0"/>
              </a:spcBef>
              <a:spcAft>
                <a:spcPts val="0"/>
              </a:spcAft>
              <a:buNone/>
              <a:defRPr sz="1200" b="0" i="0">
                <a:solidFill>
                  <a:schemeClr val="lt1"/>
                </a:solidFill>
                <a:latin typeface="Arial"/>
                <a:ea typeface="Arial"/>
                <a:cs typeface="Arial"/>
                <a:sym typeface="Arial"/>
              </a:defRPr>
            </a:lvl7pPr>
            <a:lvl8pPr marL="0" lvl="7" indent="0" algn="r">
              <a:spcBef>
                <a:spcPts val="0"/>
              </a:spcBef>
              <a:spcAft>
                <a:spcPts val="0"/>
              </a:spcAft>
              <a:buNone/>
              <a:defRPr sz="1200" b="0" i="0">
                <a:solidFill>
                  <a:schemeClr val="lt1"/>
                </a:solidFill>
                <a:latin typeface="Arial"/>
                <a:ea typeface="Arial"/>
                <a:cs typeface="Arial"/>
                <a:sym typeface="Arial"/>
              </a:defRPr>
            </a:lvl8pPr>
            <a:lvl9pPr marL="0" lvl="8" indent="0" algn="r">
              <a:spcBef>
                <a:spcPts val="0"/>
              </a:spcBef>
              <a:spcAft>
                <a:spcPts val="0"/>
              </a:spcAft>
              <a:buNone/>
              <a:defRPr sz="12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62"/>
        <p:cNvGrpSpPr/>
        <p:nvPr/>
      </p:nvGrpSpPr>
      <p:grpSpPr>
        <a:xfrm>
          <a:off x="0" y="0"/>
          <a:ext cx="0" cy="0"/>
          <a:chOff x="0" y="0"/>
          <a:chExt cx="0" cy="0"/>
        </a:xfrm>
      </p:grpSpPr>
      <p:sp>
        <p:nvSpPr>
          <p:cNvPr id="63" name="Google Shape;63;p8"/>
          <p:cNvSpPr txBox="1">
            <a:spLocks noGrp="1"/>
          </p:cNvSpPr>
          <p:nvPr>
            <p:ph type="dt" idx="10"/>
          </p:nvPr>
        </p:nvSpPr>
        <p:spPr>
          <a:xfrm>
            <a:off x="0" y="4948238"/>
            <a:ext cx="1763700" cy="195300"/>
          </a:xfrm>
          <a:prstGeom prst="rect">
            <a:avLst/>
          </a:prstGeom>
          <a:noFill/>
          <a:ln>
            <a:noFill/>
          </a:ln>
        </p:spPr>
        <p:txBody>
          <a:bodyPr spcFirstLastPara="1" wrap="square" lIns="91425" tIns="0" rIns="91425" bIns="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1908175" y="4948238"/>
            <a:ext cx="5327700" cy="195300"/>
          </a:xfrm>
          <a:prstGeom prst="rect">
            <a:avLst/>
          </a:prstGeom>
          <a:noFill/>
          <a:ln>
            <a:noFill/>
          </a:ln>
        </p:spPr>
        <p:txBody>
          <a:bodyPr spcFirstLastPara="1" wrap="square" lIns="91425" tIns="0" rIns="91425"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7380288" y="4948238"/>
            <a:ext cx="1763700" cy="195300"/>
          </a:xfrm>
          <a:prstGeom prst="rect">
            <a:avLst/>
          </a:prstGeom>
          <a:noFill/>
          <a:ln>
            <a:noFill/>
          </a:ln>
        </p:spPr>
        <p:txBody>
          <a:bodyPr spcFirstLastPara="1" wrap="square" lIns="91425" tIns="0" rIns="91425" bIns="0" anchor="t" anchorCtr="0">
            <a:noAutofit/>
          </a:bodyPr>
          <a:lstStyle>
            <a:lvl1pPr marL="0" lvl="0" indent="0" algn="r">
              <a:spcBef>
                <a:spcPts val="0"/>
              </a:spcBef>
              <a:spcAft>
                <a:spcPts val="0"/>
              </a:spcAft>
              <a:buNone/>
              <a:defRPr sz="1200" b="0" i="0">
                <a:solidFill>
                  <a:schemeClr val="lt1"/>
                </a:solidFill>
                <a:latin typeface="Arial"/>
                <a:ea typeface="Arial"/>
                <a:cs typeface="Arial"/>
                <a:sym typeface="Arial"/>
              </a:defRPr>
            </a:lvl1pPr>
            <a:lvl2pPr marL="0" lvl="1" indent="0" algn="r">
              <a:spcBef>
                <a:spcPts val="0"/>
              </a:spcBef>
              <a:spcAft>
                <a:spcPts val="0"/>
              </a:spcAft>
              <a:buNone/>
              <a:defRPr sz="1200" b="0" i="0">
                <a:solidFill>
                  <a:schemeClr val="lt1"/>
                </a:solidFill>
                <a:latin typeface="Arial"/>
                <a:ea typeface="Arial"/>
                <a:cs typeface="Arial"/>
                <a:sym typeface="Arial"/>
              </a:defRPr>
            </a:lvl2pPr>
            <a:lvl3pPr marL="0" lvl="2" indent="0" algn="r">
              <a:spcBef>
                <a:spcPts val="0"/>
              </a:spcBef>
              <a:spcAft>
                <a:spcPts val="0"/>
              </a:spcAft>
              <a:buNone/>
              <a:defRPr sz="1200" b="0" i="0">
                <a:solidFill>
                  <a:schemeClr val="lt1"/>
                </a:solidFill>
                <a:latin typeface="Arial"/>
                <a:ea typeface="Arial"/>
                <a:cs typeface="Arial"/>
                <a:sym typeface="Arial"/>
              </a:defRPr>
            </a:lvl3pPr>
            <a:lvl4pPr marL="0" lvl="3" indent="0" algn="r">
              <a:spcBef>
                <a:spcPts val="0"/>
              </a:spcBef>
              <a:spcAft>
                <a:spcPts val="0"/>
              </a:spcAft>
              <a:buNone/>
              <a:defRPr sz="1200" b="0" i="0">
                <a:solidFill>
                  <a:schemeClr val="lt1"/>
                </a:solidFill>
                <a:latin typeface="Arial"/>
                <a:ea typeface="Arial"/>
                <a:cs typeface="Arial"/>
                <a:sym typeface="Arial"/>
              </a:defRPr>
            </a:lvl4pPr>
            <a:lvl5pPr marL="0" lvl="4" indent="0" algn="r">
              <a:spcBef>
                <a:spcPts val="0"/>
              </a:spcBef>
              <a:spcAft>
                <a:spcPts val="0"/>
              </a:spcAft>
              <a:buNone/>
              <a:defRPr sz="1200" b="0" i="0">
                <a:solidFill>
                  <a:schemeClr val="lt1"/>
                </a:solidFill>
                <a:latin typeface="Arial"/>
                <a:ea typeface="Arial"/>
                <a:cs typeface="Arial"/>
                <a:sym typeface="Arial"/>
              </a:defRPr>
            </a:lvl5pPr>
            <a:lvl6pPr marL="0" lvl="5" indent="0" algn="r">
              <a:spcBef>
                <a:spcPts val="0"/>
              </a:spcBef>
              <a:spcAft>
                <a:spcPts val="0"/>
              </a:spcAft>
              <a:buNone/>
              <a:defRPr sz="1200" b="0" i="0">
                <a:solidFill>
                  <a:schemeClr val="lt1"/>
                </a:solidFill>
                <a:latin typeface="Arial"/>
                <a:ea typeface="Arial"/>
                <a:cs typeface="Arial"/>
                <a:sym typeface="Arial"/>
              </a:defRPr>
            </a:lvl6pPr>
            <a:lvl7pPr marL="0" lvl="6" indent="0" algn="r">
              <a:spcBef>
                <a:spcPts val="0"/>
              </a:spcBef>
              <a:spcAft>
                <a:spcPts val="0"/>
              </a:spcAft>
              <a:buNone/>
              <a:defRPr sz="1200" b="0" i="0">
                <a:solidFill>
                  <a:schemeClr val="lt1"/>
                </a:solidFill>
                <a:latin typeface="Arial"/>
                <a:ea typeface="Arial"/>
                <a:cs typeface="Arial"/>
                <a:sym typeface="Arial"/>
              </a:defRPr>
            </a:lvl7pPr>
            <a:lvl8pPr marL="0" lvl="7" indent="0" algn="r">
              <a:spcBef>
                <a:spcPts val="0"/>
              </a:spcBef>
              <a:spcAft>
                <a:spcPts val="0"/>
              </a:spcAft>
              <a:buNone/>
              <a:defRPr sz="1200" b="0" i="0">
                <a:solidFill>
                  <a:schemeClr val="lt1"/>
                </a:solidFill>
                <a:latin typeface="Arial"/>
                <a:ea typeface="Arial"/>
                <a:cs typeface="Arial"/>
                <a:sym typeface="Arial"/>
              </a:defRPr>
            </a:lvl8pPr>
            <a:lvl9pPr marL="0" lvl="8" indent="0" algn="r">
              <a:spcBef>
                <a:spcPts val="0"/>
              </a:spcBef>
              <a:spcAft>
                <a:spcPts val="0"/>
              </a:spcAft>
              <a:buNone/>
              <a:defRPr sz="12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4"/>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9" name="Google Shape;69;p9"/>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0" name="Google Shape;70;p9"/>
          <p:cNvSpPr txBox="1">
            <a:spLocks noGrp="1"/>
          </p:cNvSpPr>
          <p:nvPr>
            <p:ph type="dt" idx="10"/>
          </p:nvPr>
        </p:nvSpPr>
        <p:spPr>
          <a:xfrm>
            <a:off x="0" y="4948238"/>
            <a:ext cx="1763700" cy="195300"/>
          </a:xfrm>
          <a:prstGeom prst="rect">
            <a:avLst/>
          </a:prstGeom>
          <a:noFill/>
          <a:ln>
            <a:noFill/>
          </a:ln>
        </p:spPr>
        <p:txBody>
          <a:bodyPr spcFirstLastPara="1" wrap="square" lIns="91425" tIns="0" rIns="91425" bIns="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1908175" y="4948238"/>
            <a:ext cx="5327700" cy="195300"/>
          </a:xfrm>
          <a:prstGeom prst="rect">
            <a:avLst/>
          </a:prstGeom>
          <a:noFill/>
          <a:ln>
            <a:noFill/>
          </a:ln>
        </p:spPr>
        <p:txBody>
          <a:bodyPr spcFirstLastPara="1" wrap="square" lIns="91425" tIns="0" rIns="91425"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7380288" y="4948238"/>
            <a:ext cx="1763700" cy="195300"/>
          </a:xfrm>
          <a:prstGeom prst="rect">
            <a:avLst/>
          </a:prstGeom>
          <a:noFill/>
          <a:ln>
            <a:noFill/>
          </a:ln>
        </p:spPr>
        <p:txBody>
          <a:bodyPr spcFirstLastPara="1" wrap="square" lIns="91425" tIns="0" rIns="91425" bIns="0" anchor="t" anchorCtr="0">
            <a:noAutofit/>
          </a:bodyPr>
          <a:lstStyle>
            <a:lvl1pPr marL="0" lvl="0" indent="0" algn="r">
              <a:spcBef>
                <a:spcPts val="0"/>
              </a:spcBef>
              <a:spcAft>
                <a:spcPts val="0"/>
              </a:spcAft>
              <a:buNone/>
              <a:defRPr sz="1200" b="0" i="0">
                <a:solidFill>
                  <a:schemeClr val="lt1"/>
                </a:solidFill>
                <a:latin typeface="Arial"/>
                <a:ea typeface="Arial"/>
                <a:cs typeface="Arial"/>
                <a:sym typeface="Arial"/>
              </a:defRPr>
            </a:lvl1pPr>
            <a:lvl2pPr marL="0" lvl="1" indent="0" algn="r">
              <a:spcBef>
                <a:spcPts val="0"/>
              </a:spcBef>
              <a:spcAft>
                <a:spcPts val="0"/>
              </a:spcAft>
              <a:buNone/>
              <a:defRPr sz="1200" b="0" i="0">
                <a:solidFill>
                  <a:schemeClr val="lt1"/>
                </a:solidFill>
                <a:latin typeface="Arial"/>
                <a:ea typeface="Arial"/>
                <a:cs typeface="Arial"/>
                <a:sym typeface="Arial"/>
              </a:defRPr>
            </a:lvl2pPr>
            <a:lvl3pPr marL="0" lvl="2" indent="0" algn="r">
              <a:spcBef>
                <a:spcPts val="0"/>
              </a:spcBef>
              <a:spcAft>
                <a:spcPts val="0"/>
              </a:spcAft>
              <a:buNone/>
              <a:defRPr sz="1200" b="0" i="0">
                <a:solidFill>
                  <a:schemeClr val="lt1"/>
                </a:solidFill>
                <a:latin typeface="Arial"/>
                <a:ea typeface="Arial"/>
                <a:cs typeface="Arial"/>
                <a:sym typeface="Arial"/>
              </a:defRPr>
            </a:lvl3pPr>
            <a:lvl4pPr marL="0" lvl="3" indent="0" algn="r">
              <a:spcBef>
                <a:spcPts val="0"/>
              </a:spcBef>
              <a:spcAft>
                <a:spcPts val="0"/>
              </a:spcAft>
              <a:buNone/>
              <a:defRPr sz="1200" b="0" i="0">
                <a:solidFill>
                  <a:schemeClr val="lt1"/>
                </a:solidFill>
                <a:latin typeface="Arial"/>
                <a:ea typeface="Arial"/>
                <a:cs typeface="Arial"/>
                <a:sym typeface="Arial"/>
              </a:defRPr>
            </a:lvl4pPr>
            <a:lvl5pPr marL="0" lvl="4" indent="0" algn="r">
              <a:spcBef>
                <a:spcPts val="0"/>
              </a:spcBef>
              <a:spcAft>
                <a:spcPts val="0"/>
              </a:spcAft>
              <a:buNone/>
              <a:defRPr sz="1200" b="0" i="0">
                <a:solidFill>
                  <a:schemeClr val="lt1"/>
                </a:solidFill>
                <a:latin typeface="Arial"/>
                <a:ea typeface="Arial"/>
                <a:cs typeface="Arial"/>
                <a:sym typeface="Arial"/>
              </a:defRPr>
            </a:lvl5pPr>
            <a:lvl6pPr marL="0" lvl="5" indent="0" algn="r">
              <a:spcBef>
                <a:spcPts val="0"/>
              </a:spcBef>
              <a:spcAft>
                <a:spcPts val="0"/>
              </a:spcAft>
              <a:buNone/>
              <a:defRPr sz="1200" b="0" i="0">
                <a:solidFill>
                  <a:schemeClr val="lt1"/>
                </a:solidFill>
                <a:latin typeface="Arial"/>
                <a:ea typeface="Arial"/>
                <a:cs typeface="Arial"/>
                <a:sym typeface="Arial"/>
              </a:defRPr>
            </a:lvl6pPr>
            <a:lvl7pPr marL="0" lvl="6" indent="0" algn="r">
              <a:spcBef>
                <a:spcPts val="0"/>
              </a:spcBef>
              <a:spcAft>
                <a:spcPts val="0"/>
              </a:spcAft>
              <a:buNone/>
              <a:defRPr sz="1200" b="0" i="0">
                <a:solidFill>
                  <a:schemeClr val="lt1"/>
                </a:solidFill>
                <a:latin typeface="Arial"/>
                <a:ea typeface="Arial"/>
                <a:cs typeface="Arial"/>
                <a:sym typeface="Arial"/>
              </a:defRPr>
            </a:lvl7pPr>
            <a:lvl8pPr marL="0" lvl="7" indent="0" algn="r">
              <a:spcBef>
                <a:spcPts val="0"/>
              </a:spcBef>
              <a:spcAft>
                <a:spcPts val="0"/>
              </a:spcAft>
              <a:buNone/>
              <a:defRPr sz="1200" b="0" i="0">
                <a:solidFill>
                  <a:schemeClr val="lt1"/>
                </a:solidFill>
                <a:latin typeface="Arial"/>
                <a:ea typeface="Arial"/>
                <a:cs typeface="Arial"/>
                <a:sym typeface="Arial"/>
              </a:defRPr>
            </a:lvl8pPr>
            <a:lvl9pPr marL="0" lvl="8" indent="0" algn="r">
              <a:spcBef>
                <a:spcPts val="0"/>
              </a:spcBef>
              <a:spcAft>
                <a:spcPts val="0"/>
              </a:spcAft>
              <a:buNone/>
              <a:defRPr sz="12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C09100"/>
              </a:buClr>
              <a:buSzPts val="3200"/>
              <a:buFont typeface="Arimo"/>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C09100"/>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C09100"/>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C09100"/>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C09100"/>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rgbClr val="C09100"/>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rgbClr val="C09100"/>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rgbClr val="C09100"/>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rgbClr val="C09100"/>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7" name="Google Shape;77;p10"/>
          <p:cNvSpPr txBox="1">
            <a:spLocks noGrp="1"/>
          </p:cNvSpPr>
          <p:nvPr>
            <p:ph type="dt" idx="10"/>
          </p:nvPr>
        </p:nvSpPr>
        <p:spPr>
          <a:xfrm>
            <a:off x="0" y="4948238"/>
            <a:ext cx="1763700" cy="195300"/>
          </a:xfrm>
          <a:prstGeom prst="rect">
            <a:avLst/>
          </a:prstGeom>
          <a:noFill/>
          <a:ln>
            <a:noFill/>
          </a:ln>
        </p:spPr>
        <p:txBody>
          <a:bodyPr spcFirstLastPara="1" wrap="square" lIns="91425" tIns="0" rIns="91425" bIns="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1908175" y="4948238"/>
            <a:ext cx="5327700" cy="195300"/>
          </a:xfrm>
          <a:prstGeom prst="rect">
            <a:avLst/>
          </a:prstGeom>
          <a:noFill/>
          <a:ln>
            <a:noFill/>
          </a:ln>
        </p:spPr>
        <p:txBody>
          <a:bodyPr spcFirstLastPara="1" wrap="square" lIns="91425" tIns="0" rIns="91425" bIns="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7380288" y="4948238"/>
            <a:ext cx="1763700" cy="195300"/>
          </a:xfrm>
          <a:prstGeom prst="rect">
            <a:avLst/>
          </a:prstGeom>
          <a:noFill/>
          <a:ln>
            <a:noFill/>
          </a:ln>
        </p:spPr>
        <p:txBody>
          <a:bodyPr spcFirstLastPara="1" wrap="square" lIns="91425" tIns="0" rIns="91425" bIns="0" anchor="t" anchorCtr="0">
            <a:noAutofit/>
          </a:bodyPr>
          <a:lstStyle>
            <a:lvl1pPr marL="0" lvl="0" indent="0" algn="r">
              <a:spcBef>
                <a:spcPts val="0"/>
              </a:spcBef>
              <a:spcAft>
                <a:spcPts val="0"/>
              </a:spcAft>
              <a:buNone/>
              <a:defRPr sz="1200" b="0" i="0">
                <a:solidFill>
                  <a:schemeClr val="lt1"/>
                </a:solidFill>
                <a:latin typeface="Arial"/>
                <a:ea typeface="Arial"/>
                <a:cs typeface="Arial"/>
                <a:sym typeface="Arial"/>
              </a:defRPr>
            </a:lvl1pPr>
            <a:lvl2pPr marL="0" lvl="1" indent="0" algn="r">
              <a:spcBef>
                <a:spcPts val="0"/>
              </a:spcBef>
              <a:spcAft>
                <a:spcPts val="0"/>
              </a:spcAft>
              <a:buNone/>
              <a:defRPr sz="1200" b="0" i="0">
                <a:solidFill>
                  <a:schemeClr val="lt1"/>
                </a:solidFill>
                <a:latin typeface="Arial"/>
                <a:ea typeface="Arial"/>
                <a:cs typeface="Arial"/>
                <a:sym typeface="Arial"/>
              </a:defRPr>
            </a:lvl2pPr>
            <a:lvl3pPr marL="0" lvl="2" indent="0" algn="r">
              <a:spcBef>
                <a:spcPts val="0"/>
              </a:spcBef>
              <a:spcAft>
                <a:spcPts val="0"/>
              </a:spcAft>
              <a:buNone/>
              <a:defRPr sz="1200" b="0" i="0">
                <a:solidFill>
                  <a:schemeClr val="lt1"/>
                </a:solidFill>
                <a:latin typeface="Arial"/>
                <a:ea typeface="Arial"/>
                <a:cs typeface="Arial"/>
                <a:sym typeface="Arial"/>
              </a:defRPr>
            </a:lvl3pPr>
            <a:lvl4pPr marL="0" lvl="3" indent="0" algn="r">
              <a:spcBef>
                <a:spcPts val="0"/>
              </a:spcBef>
              <a:spcAft>
                <a:spcPts val="0"/>
              </a:spcAft>
              <a:buNone/>
              <a:defRPr sz="1200" b="0" i="0">
                <a:solidFill>
                  <a:schemeClr val="lt1"/>
                </a:solidFill>
                <a:latin typeface="Arial"/>
                <a:ea typeface="Arial"/>
                <a:cs typeface="Arial"/>
                <a:sym typeface="Arial"/>
              </a:defRPr>
            </a:lvl4pPr>
            <a:lvl5pPr marL="0" lvl="4" indent="0" algn="r">
              <a:spcBef>
                <a:spcPts val="0"/>
              </a:spcBef>
              <a:spcAft>
                <a:spcPts val="0"/>
              </a:spcAft>
              <a:buNone/>
              <a:defRPr sz="1200" b="0" i="0">
                <a:solidFill>
                  <a:schemeClr val="lt1"/>
                </a:solidFill>
                <a:latin typeface="Arial"/>
                <a:ea typeface="Arial"/>
                <a:cs typeface="Arial"/>
                <a:sym typeface="Arial"/>
              </a:defRPr>
            </a:lvl5pPr>
            <a:lvl6pPr marL="0" lvl="5" indent="0" algn="r">
              <a:spcBef>
                <a:spcPts val="0"/>
              </a:spcBef>
              <a:spcAft>
                <a:spcPts val="0"/>
              </a:spcAft>
              <a:buNone/>
              <a:defRPr sz="1200" b="0" i="0">
                <a:solidFill>
                  <a:schemeClr val="lt1"/>
                </a:solidFill>
                <a:latin typeface="Arial"/>
                <a:ea typeface="Arial"/>
                <a:cs typeface="Arial"/>
                <a:sym typeface="Arial"/>
              </a:defRPr>
            </a:lvl6pPr>
            <a:lvl7pPr marL="0" lvl="6" indent="0" algn="r">
              <a:spcBef>
                <a:spcPts val="0"/>
              </a:spcBef>
              <a:spcAft>
                <a:spcPts val="0"/>
              </a:spcAft>
              <a:buNone/>
              <a:defRPr sz="1200" b="0" i="0">
                <a:solidFill>
                  <a:schemeClr val="lt1"/>
                </a:solidFill>
                <a:latin typeface="Arial"/>
                <a:ea typeface="Arial"/>
                <a:cs typeface="Arial"/>
                <a:sym typeface="Arial"/>
              </a:defRPr>
            </a:lvl7pPr>
            <a:lvl8pPr marL="0" lvl="7" indent="0" algn="r">
              <a:spcBef>
                <a:spcPts val="0"/>
              </a:spcBef>
              <a:spcAft>
                <a:spcPts val="0"/>
              </a:spcAft>
              <a:buNone/>
              <a:defRPr sz="1200" b="0" i="0">
                <a:solidFill>
                  <a:schemeClr val="lt1"/>
                </a:solidFill>
                <a:latin typeface="Arial"/>
                <a:ea typeface="Arial"/>
                <a:cs typeface="Arial"/>
                <a:sym typeface="Arial"/>
              </a:defRPr>
            </a:lvl8pPr>
            <a:lvl9pPr marL="0" lvl="8" indent="0" algn="r">
              <a:spcBef>
                <a:spcPts val="0"/>
              </a:spcBef>
              <a:spcAft>
                <a:spcPts val="0"/>
              </a:spcAft>
              <a:buNone/>
              <a:defRPr sz="12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4839891"/>
            <a:ext cx="9144000" cy="303600"/>
          </a:xfrm>
          <a:prstGeom prst="rect">
            <a:avLst/>
          </a:prstGeom>
          <a:solidFill>
            <a:srgbClr val="0022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1">
              <a:solidFill>
                <a:schemeClr val="dk1"/>
              </a:solidFill>
              <a:latin typeface="Arial"/>
              <a:ea typeface="Arial"/>
              <a:cs typeface="Arial"/>
              <a:sym typeface="Arial"/>
            </a:endParaRPr>
          </a:p>
        </p:txBody>
      </p:sp>
      <p:pic>
        <p:nvPicPr>
          <p:cNvPr id="7" name="Google Shape;7;p1" descr="griff-black"/>
          <p:cNvPicPr preferRelativeResize="0"/>
          <p:nvPr/>
        </p:nvPicPr>
        <p:blipFill rotWithShape="1">
          <a:blip r:embed="rId16">
            <a:alphaModFix/>
          </a:blip>
          <a:srcRect/>
          <a:stretch/>
        </p:blipFill>
        <p:spPr>
          <a:xfrm>
            <a:off x="395288" y="3274219"/>
            <a:ext cx="1026319" cy="954881"/>
          </a:xfrm>
          <a:prstGeom prst="rect">
            <a:avLst/>
          </a:prstGeom>
          <a:noFill/>
          <a:ln>
            <a:noFill/>
          </a:ln>
        </p:spPr>
      </p:pic>
      <p:sp>
        <p:nvSpPr>
          <p:cNvPr id="8" name="Google Shape;8;p1"/>
          <p:cNvSpPr txBox="1">
            <a:spLocks noGrp="1"/>
          </p:cNvSpPr>
          <p:nvPr>
            <p:ph type="title"/>
          </p:nvPr>
        </p:nvSpPr>
        <p:spPr>
          <a:xfrm>
            <a:off x="755650" y="195263"/>
            <a:ext cx="8085000" cy="756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rgbClr val="002285"/>
                </a:solidFill>
                <a:latin typeface="Arial"/>
                <a:ea typeface="Arial"/>
                <a:cs typeface="Arial"/>
                <a:sym typeface="Arial"/>
              </a:defRPr>
            </a:lvl1pPr>
            <a:lvl2pPr marR="0" lvl="1" algn="l" rtl="0">
              <a:spcBef>
                <a:spcPts val="0"/>
              </a:spcBef>
              <a:spcAft>
                <a:spcPts val="0"/>
              </a:spcAft>
              <a:buSzPts val="1400"/>
              <a:buNone/>
              <a:defRPr sz="40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1" i="0" u="none" strike="noStrike" cap="none">
                <a:solidFill>
                  <a:schemeClr val="dk2"/>
                </a:solidFill>
                <a:latin typeface="Arial"/>
                <a:ea typeface="Arial"/>
                <a:cs typeface="Arial"/>
                <a:sym typeface="Arial"/>
              </a:defRPr>
            </a:lvl9pPr>
          </a:lstStyle>
          <a:p>
            <a:endParaRPr/>
          </a:p>
        </p:txBody>
      </p:sp>
      <p:sp>
        <p:nvSpPr>
          <p:cNvPr id="9" name="Google Shape;9;p1"/>
          <p:cNvSpPr txBox="1">
            <a:spLocks noGrp="1"/>
          </p:cNvSpPr>
          <p:nvPr>
            <p:ph type="dt" idx="10"/>
          </p:nvPr>
        </p:nvSpPr>
        <p:spPr>
          <a:xfrm>
            <a:off x="0" y="4948238"/>
            <a:ext cx="1763700" cy="195300"/>
          </a:xfrm>
          <a:prstGeom prst="rect">
            <a:avLst/>
          </a:prstGeom>
          <a:noFill/>
          <a:ln>
            <a:noFill/>
          </a:ln>
        </p:spPr>
        <p:txBody>
          <a:bodyPr spcFirstLastPara="1" wrap="square" lIns="91425" tIns="0" rIns="91425" bIns="0" anchor="t" anchorCtr="0">
            <a:noAutofit/>
          </a:bodyPr>
          <a:lstStyle>
            <a:lvl1pPr marR="0" lvl="0" algn="l" rtl="0">
              <a:spcBef>
                <a:spcPts val="0"/>
              </a:spcBef>
              <a:spcAft>
                <a:spcPts val="0"/>
              </a:spcAft>
              <a:buSzPts val="1400"/>
              <a:buNone/>
              <a:defRPr sz="1200" b="0" i="0">
                <a:solidFill>
                  <a:schemeClr val="lt1"/>
                </a:solidFill>
                <a:latin typeface="Arial"/>
                <a:ea typeface="Arial"/>
                <a:cs typeface="Arial"/>
                <a:sym typeface="Arial"/>
              </a:defRPr>
            </a:lvl1pPr>
            <a:lvl2pPr marR="0" lvl="1" algn="ctr" rtl="0">
              <a:spcBef>
                <a:spcPts val="0"/>
              </a:spcBef>
              <a:spcAft>
                <a:spcPts val="0"/>
              </a:spcAft>
              <a:buSzPts val="1400"/>
              <a:buNone/>
              <a:defRPr sz="2400" b="1" i="1"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1"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1"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1"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1" i="1"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1" i="1"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1" i="1"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1" i="1"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ftr" idx="11"/>
          </p:nvPr>
        </p:nvSpPr>
        <p:spPr>
          <a:xfrm>
            <a:off x="1908175" y="4948238"/>
            <a:ext cx="5327700" cy="195300"/>
          </a:xfrm>
          <a:prstGeom prst="rect">
            <a:avLst/>
          </a:prstGeom>
          <a:noFill/>
          <a:ln>
            <a:noFill/>
          </a:ln>
        </p:spPr>
        <p:txBody>
          <a:bodyPr spcFirstLastPara="1" wrap="square" lIns="91425" tIns="0" rIns="91425" bIns="0" anchor="t" anchorCtr="0">
            <a:noAutofit/>
          </a:bodyPr>
          <a:lstStyle>
            <a:lvl1pPr marR="0" lvl="0" algn="ctr" rtl="0">
              <a:spcBef>
                <a:spcPts val="0"/>
              </a:spcBef>
              <a:spcAft>
                <a:spcPts val="0"/>
              </a:spcAft>
              <a:buSzPts val="1400"/>
              <a:buNone/>
              <a:defRPr sz="1200" b="0" i="0">
                <a:solidFill>
                  <a:schemeClr val="lt1"/>
                </a:solidFill>
                <a:latin typeface="Arial"/>
                <a:ea typeface="Arial"/>
                <a:cs typeface="Arial"/>
                <a:sym typeface="Arial"/>
              </a:defRPr>
            </a:lvl1pPr>
            <a:lvl2pPr marR="0" lvl="1" algn="ctr" rtl="0">
              <a:spcBef>
                <a:spcPts val="0"/>
              </a:spcBef>
              <a:spcAft>
                <a:spcPts val="0"/>
              </a:spcAft>
              <a:buSzPts val="1400"/>
              <a:buNone/>
              <a:defRPr sz="2400" b="1" i="1"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2400" b="1" i="1"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2400" b="1" i="1"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2400" b="1" i="1"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1" i="1"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1" i="1"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1" i="1"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1" i="1" u="none" strike="noStrike" cap="none">
                <a:solidFill>
                  <a:schemeClr val="dk1"/>
                </a:solidFill>
                <a:latin typeface="Arial"/>
                <a:ea typeface="Arial"/>
                <a:cs typeface="Arial"/>
                <a:sym typeface="Arial"/>
              </a:defRPr>
            </a:lvl9pPr>
          </a:lstStyle>
          <a:p>
            <a:endParaRPr/>
          </a:p>
        </p:txBody>
      </p:sp>
      <p:sp>
        <p:nvSpPr>
          <p:cNvPr id="11" name="Google Shape;11;p1"/>
          <p:cNvSpPr txBox="1"/>
          <p:nvPr/>
        </p:nvSpPr>
        <p:spPr>
          <a:xfrm rot="-5400000">
            <a:off x="-677225" y="1231744"/>
            <a:ext cx="2084700" cy="228600"/>
          </a:xfrm>
          <a:prstGeom prst="rect">
            <a:avLst/>
          </a:prstGeom>
          <a:noFill/>
          <a:ln>
            <a:noFill/>
          </a:ln>
        </p:spPr>
        <p:txBody>
          <a:bodyPr spcFirstLastPara="1" wrap="square" lIns="91425" tIns="0" rIns="91425" bIns="0" anchor="t" anchorCtr="0">
            <a:noAutofit/>
          </a:bodyPr>
          <a:lstStyle/>
          <a:p>
            <a:pPr marL="0" marR="0" lvl="0" indent="0" algn="r" rtl="0">
              <a:spcBef>
                <a:spcPts val="0"/>
              </a:spcBef>
              <a:spcAft>
                <a:spcPts val="0"/>
              </a:spcAft>
              <a:buNone/>
            </a:pPr>
            <a:r>
              <a:rPr lang="en" sz="1500" b="0" i="0">
                <a:solidFill>
                  <a:srgbClr val="002285"/>
                </a:solidFill>
                <a:latin typeface="Arial Black"/>
                <a:ea typeface="Arial Black"/>
                <a:cs typeface="Arial Black"/>
                <a:sym typeface="Arial Black"/>
              </a:rPr>
              <a:t>UNIVERSITY OF SZEGED</a:t>
            </a:r>
            <a:endParaRPr/>
          </a:p>
        </p:txBody>
      </p:sp>
      <p:sp>
        <p:nvSpPr>
          <p:cNvPr id="12" name="Google Shape;12;p1"/>
          <p:cNvSpPr txBox="1"/>
          <p:nvPr/>
        </p:nvSpPr>
        <p:spPr>
          <a:xfrm rot="-5400000">
            <a:off x="-684587" y="1393313"/>
            <a:ext cx="2298000" cy="335100"/>
          </a:xfrm>
          <a:prstGeom prst="rect">
            <a:avLst/>
          </a:prstGeom>
          <a:noFill/>
          <a:ln>
            <a:noFill/>
          </a:ln>
        </p:spPr>
        <p:txBody>
          <a:bodyPr spcFirstLastPara="1" wrap="square" lIns="91425" tIns="0" rIns="91425" bIns="0" anchor="t" anchorCtr="0">
            <a:noAutofit/>
          </a:bodyPr>
          <a:lstStyle/>
          <a:p>
            <a:pPr marL="0" marR="0" lvl="0" indent="0" algn="l" rtl="0">
              <a:spcBef>
                <a:spcPts val="0"/>
              </a:spcBef>
              <a:spcAft>
                <a:spcPts val="0"/>
              </a:spcAft>
              <a:buNone/>
            </a:pPr>
            <a:r>
              <a:rPr lang="en" sz="2200" b="0" i="1">
                <a:solidFill>
                  <a:srgbClr val="C09100"/>
                </a:solidFill>
                <a:latin typeface="Times New Roman"/>
                <a:ea typeface="Times New Roman"/>
                <a:cs typeface="Times New Roman"/>
                <a:sym typeface="Times New Roman"/>
              </a:rPr>
              <a:t>D</a:t>
            </a:r>
            <a:r>
              <a:rPr lang="en" sz="1500" b="0" i="1">
                <a:solidFill>
                  <a:srgbClr val="C09100"/>
                </a:solidFill>
                <a:latin typeface="Times New Roman"/>
                <a:ea typeface="Times New Roman"/>
                <a:cs typeface="Times New Roman"/>
                <a:sym typeface="Times New Roman"/>
              </a:rPr>
              <a:t>epartment of Software Engineering</a:t>
            </a:r>
            <a:endParaRPr/>
          </a:p>
        </p:txBody>
      </p:sp>
      <p:sp>
        <p:nvSpPr>
          <p:cNvPr id="13" name="Google Shape;13;p1"/>
          <p:cNvSpPr txBox="1"/>
          <p:nvPr/>
        </p:nvSpPr>
        <p:spPr>
          <a:xfrm rot="-5400000">
            <a:off x="-1396438" y="2890210"/>
            <a:ext cx="3208800" cy="228600"/>
          </a:xfrm>
          <a:prstGeom prst="rect">
            <a:avLst/>
          </a:prstGeom>
          <a:noFill/>
          <a:ln>
            <a:noFill/>
          </a:ln>
        </p:spPr>
        <p:txBody>
          <a:bodyPr spcFirstLastPara="1" wrap="square" lIns="91425" tIns="0" rIns="91425" bIns="0" anchor="t" anchorCtr="0">
            <a:noAutofit/>
          </a:bodyPr>
          <a:lstStyle/>
          <a:p>
            <a:pPr marL="0" marR="0" lvl="0" indent="0" algn="l" rtl="0">
              <a:spcBef>
                <a:spcPts val="0"/>
              </a:spcBef>
              <a:spcAft>
                <a:spcPts val="0"/>
              </a:spcAft>
              <a:buNone/>
            </a:pPr>
            <a:r>
              <a:rPr lang="en" sz="1500" b="0" i="0">
                <a:solidFill>
                  <a:srgbClr val="002285"/>
                </a:solidFill>
                <a:latin typeface="Arial"/>
                <a:ea typeface="Arial"/>
                <a:cs typeface="Arial"/>
                <a:sym typeface="Arial"/>
              </a:rPr>
              <a:t>UNIVERSITAS SCIENTIARUM SZEGEDIENSIS</a:t>
            </a:r>
            <a:endParaRPr/>
          </a:p>
        </p:txBody>
      </p:sp>
      <p:sp>
        <p:nvSpPr>
          <p:cNvPr id="14" name="Google Shape;14;p1"/>
          <p:cNvSpPr txBox="1">
            <a:spLocks noGrp="1"/>
          </p:cNvSpPr>
          <p:nvPr>
            <p:ph type="body" idx="1"/>
          </p:nvPr>
        </p:nvSpPr>
        <p:spPr>
          <a:xfrm>
            <a:off x="755650" y="1006078"/>
            <a:ext cx="8085000" cy="37803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C09100"/>
              </a:buClr>
              <a:buSzPts val="3200"/>
              <a:buFont typeface="Arimo"/>
              <a:buChar char="4"/>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C09100"/>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C09100"/>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rgbClr val="C09100"/>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rgbClr val="C09100"/>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rgbClr val="C09100"/>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rgbClr val="C09100"/>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rgbClr val="C09100"/>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rgbClr val="C09100"/>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p:nvPr/>
        </p:nvSpPr>
        <p:spPr>
          <a:xfrm>
            <a:off x="142875" y="250031"/>
            <a:ext cx="125400" cy="94200"/>
          </a:xfrm>
          <a:prstGeom prst="rect">
            <a:avLst/>
          </a:prstGeom>
          <a:solidFill>
            <a:srgbClr val="C091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1">
              <a:solidFill>
                <a:schemeClr val="dk1"/>
              </a:solidFill>
              <a:latin typeface="Arial"/>
              <a:ea typeface="Arial"/>
              <a:cs typeface="Arial"/>
              <a:sym typeface="Arial"/>
            </a:endParaRPr>
          </a:p>
        </p:txBody>
      </p:sp>
      <p:sp>
        <p:nvSpPr>
          <p:cNvPr id="16" name="Google Shape;16;p1"/>
          <p:cNvSpPr txBox="1">
            <a:spLocks noGrp="1"/>
          </p:cNvSpPr>
          <p:nvPr>
            <p:ph type="sldNum" idx="12"/>
          </p:nvPr>
        </p:nvSpPr>
        <p:spPr>
          <a:xfrm>
            <a:off x="7380288" y="4948238"/>
            <a:ext cx="1763700" cy="195300"/>
          </a:xfrm>
          <a:prstGeom prst="rect">
            <a:avLst/>
          </a:prstGeom>
          <a:noFill/>
          <a:ln>
            <a:noFill/>
          </a:ln>
        </p:spPr>
        <p:txBody>
          <a:bodyPr spcFirstLastPara="1" wrap="square" lIns="91425" tIns="0" rIns="91425" bIns="0" anchor="t" anchorCtr="0">
            <a:noAutofit/>
          </a:bodyPr>
          <a:lstStyle>
            <a:lvl1pPr marL="0" marR="0" lvl="0" indent="0" algn="r" rtl="0">
              <a:spcBef>
                <a:spcPts val="0"/>
              </a:spcBef>
              <a:spcAft>
                <a:spcPts val="0"/>
              </a:spcAft>
              <a:buNone/>
              <a:defRPr sz="1200" b="0" i="0" u="none">
                <a:solidFill>
                  <a:schemeClr val="lt1"/>
                </a:solidFill>
                <a:latin typeface="Arial"/>
                <a:ea typeface="Arial"/>
                <a:cs typeface="Arial"/>
                <a:sym typeface="Arial"/>
              </a:defRPr>
            </a:lvl1pPr>
            <a:lvl2pPr marL="0" marR="0" lvl="1" indent="0" algn="r" rtl="0">
              <a:spcBef>
                <a:spcPts val="0"/>
              </a:spcBef>
              <a:spcAft>
                <a:spcPts val="0"/>
              </a:spcAft>
              <a:buNone/>
              <a:defRPr sz="1200" b="0" i="0" u="none">
                <a:solidFill>
                  <a:schemeClr val="lt1"/>
                </a:solidFill>
                <a:latin typeface="Arial"/>
                <a:ea typeface="Arial"/>
                <a:cs typeface="Arial"/>
                <a:sym typeface="Arial"/>
              </a:defRPr>
            </a:lvl2pPr>
            <a:lvl3pPr marL="0" marR="0" lvl="2" indent="0" algn="r" rtl="0">
              <a:spcBef>
                <a:spcPts val="0"/>
              </a:spcBef>
              <a:spcAft>
                <a:spcPts val="0"/>
              </a:spcAft>
              <a:buNone/>
              <a:defRPr sz="1200" b="0" i="0" u="none">
                <a:solidFill>
                  <a:schemeClr val="lt1"/>
                </a:solidFill>
                <a:latin typeface="Arial"/>
                <a:ea typeface="Arial"/>
                <a:cs typeface="Arial"/>
                <a:sym typeface="Arial"/>
              </a:defRPr>
            </a:lvl3pPr>
            <a:lvl4pPr marL="0" marR="0" lvl="3" indent="0" algn="r" rtl="0">
              <a:spcBef>
                <a:spcPts val="0"/>
              </a:spcBef>
              <a:spcAft>
                <a:spcPts val="0"/>
              </a:spcAft>
              <a:buNone/>
              <a:defRPr sz="1200" b="0" i="0" u="none">
                <a:solidFill>
                  <a:schemeClr val="lt1"/>
                </a:solidFill>
                <a:latin typeface="Arial"/>
                <a:ea typeface="Arial"/>
                <a:cs typeface="Arial"/>
                <a:sym typeface="Arial"/>
              </a:defRPr>
            </a:lvl4pPr>
            <a:lvl5pPr marL="0" marR="0" lvl="4" indent="0" algn="r" rtl="0">
              <a:spcBef>
                <a:spcPts val="0"/>
              </a:spcBef>
              <a:spcAft>
                <a:spcPts val="0"/>
              </a:spcAft>
              <a:buNone/>
              <a:defRPr sz="1200" b="0" i="0" u="none">
                <a:solidFill>
                  <a:schemeClr val="lt1"/>
                </a:solidFill>
                <a:latin typeface="Arial"/>
                <a:ea typeface="Arial"/>
                <a:cs typeface="Arial"/>
                <a:sym typeface="Arial"/>
              </a:defRPr>
            </a:lvl5pPr>
            <a:lvl6pPr marL="0" marR="0" lvl="5" indent="0" algn="r" rtl="0">
              <a:spcBef>
                <a:spcPts val="0"/>
              </a:spcBef>
              <a:spcAft>
                <a:spcPts val="0"/>
              </a:spcAft>
              <a:buNone/>
              <a:defRPr sz="1200" b="0" i="0" u="none">
                <a:solidFill>
                  <a:schemeClr val="lt1"/>
                </a:solidFill>
                <a:latin typeface="Arial"/>
                <a:ea typeface="Arial"/>
                <a:cs typeface="Arial"/>
                <a:sym typeface="Arial"/>
              </a:defRPr>
            </a:lvl6pPr>
            <a:lvl7pPr marL="0" marR="0" lvl="6" indent="0" algn="r" rtl="0">
              <a:spcBef>
                <a:spcPts val="0"/>
              </a:spcBef>
              <a:spcAft>
                <a:spcPts val="0"/>
              </a:spcAft>
              <a:buNone/>
              <a:defRPr sz="1200" b="0" i="0" u="none">
                <a:solidFill>
                  <a:schemeClr val="lt1"/>
                </a:solidFill>
                <a:latin typeface="Arial"/>
                <a:ea typeface="Arial"/>
                <a:cs typeface="Arial"/>
                <a:sym typeface="Arial"/>
              </a:defRPr>
            </a:lvl7pPr>
            <a:lvl8pPr marL="0" marR="0" lvl="7" indent="0" algn="r" rtl="0">
              <a:spcBef>
                <a:spcPts val="0"/>
              </a:spcBef>
              <a:spcAft>
                <a:spcPts val="0"/>
              </a:spcAft>
              <a:buNone/>
              <a:defRPr sz="1200" b="0" i="0" u="none">
                <a:solidFill>
                  <a:schemeClr val="lt1"/>
                </a:solidFill>
                <a:latin typeface="Arial"/>
                <a:ea typeface="Arial"/>
                <a:cs typeface="Arial"/>
                <a:sym typeface="Arial"/>
              </a:defRPr>
            </a:lvl8pPr>
            <a:lvl9pPr marL="0" marR="0" lvl="8" indent="0" algn="r" rtl="0">
              <a:spcBef>
                <a:spcPts val="0"/>
              </a:spcBef>
              <a:spcAft>
                <a:spcPts val="0"/>
              </a:spcAft>
              <a:buNone/>
              <a:defRPr sz="12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ctrTitle"/>
          </p:nvPr>
        </p:nvSpPr>
        <p:spPr>
          <a:xfrm>
            <a:off x="395300" y="1056075"/>
            <a:ext cx="8273400" cy="1944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600" dirty="0">
                <a:solidFill>
                  <a:schemeClr val="dk2"/>
                </a:solidFill>
              </a:rPr>
              <a:t>Reinforcement Learning from Human Feedback (RLHF)</a:t>
            </a:r>
            <a:endParaRPr sz="2600" dirty="0">
              <a:solidFill>
                <a:schemeClr val="dk2"/>
              </a:solidFill>
            </a:endParaRPr>
          </a:p>
        </p:txBody>
      </p:sp>
      <p:sp>
        <p:nvSpPr>
          <p:cNvPr id="116" name="Google Shape;116;p16"/>
          <p:cNvSpPr txBox="1"/>
          <p:nvPr/>
        </p:nvSpPr>
        <p:spPr>
          <a:xfrm>
            <a:off x="576000" y="2644841"/>
            <a:ext cx="7992000" cy="217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641"/>
              </a:spcBef>
              <a:spcAft>
                <a:spcPts val="0"/>
              </a:spcAft>
              <a:buNone/>
            </a:pPr>
            <a:r>
              <a:rPr lang="en" sz="1800" dirty="0">
                <a:solidFill>
                  <a:srgbClr val="002285"/>
                </a:solidFill>
              </a:rPr>
              <a:t>          Homayoun Safarpour </a:t>
            </a:r>
            <a:endParaRPr lang="en-US" sz="1400" strike="noStrike" cap="none" dirty="0"/>
          </a:p>
          <a:p>
            <a:pPr marL="0" marR="0" lvl="0" indent="0" algn="l" rtl="0">
              <a:spcBef>
                <a:spcPts val="0"/>
              </a:spcBef>
              <a:spcAft>
                <a:spcPts val="0"/>
              </a:spcAft>
              <a:buNone/>
            </a:pPr>
            <a:r>
              <a:rPr lang="en" i="1" dirty="0">
                <a:solidFill>
                  <a:srgbClr val="002285"/>
                </a:solidFill>
              </a:rPr>
              <a:t>                                     </a:t>
            </a:r>
            <a:endParaRPr lang="en-US" i="1" dirty="0">
              <a:solidFill>
                <a:srgbClr val="002285"/>
              </a:solidFill>
            </a:endParaRPr>
          </a:p>
          <a:p>
            <a:pPr marL="0" marR="0" lvl="0" indent="0" algn="l" rtl="0">
              <a:spcBef>
                <a:spcPts val="0"/>
              </a:spcBef>
              <a:spcAft>
                <a:spcPts val="0"/>
              </a:spcAft>
              <a:buNone/>
            </a:pPr>
            <a:r>
              <a:rPr lang="en" i="1" dirty="0">
                <a:solidFill>
                  <a:srgbClr val="002285"/>
                </a:solidFill>
              </a:rPr>
              <a:t>                                     </a:t>
            </a:r>
            <a:r>
              <a:rPr lang="en-US" sz="1400" b="0" i="1" u="none" strike="noStrike" cap="none" dirty="0">
                <a:solidFill>
                  <a:srgbClr val="002285"/>
                </a:solidFill>
                <a:latin typeface="Arial"/>
                <a:ea typeface="Arial"/>
                <a:cs typeface="Arial"/>
                <a:sym typeface="Arial"/>
              </a:rPr>
              <a:t>Department of Software Engineering</a:t>
            </a:r>
            <a:endParaRPr lang="en-US" sz="1400" b="0" strike="noStrike" dirty="0">
              <a:latin typeface="Arial"/>
              <a:ea typeface="Arial"/>
              <a:cs typeface="Arial"/>
              <a:sym typeface="Arial"/>
            </a:endParaRPr>
          </a:p>
          <a:p>
            <a:pPr marL="0" marR="0" lvl="0" indent="0" algn="l" rtl="0">
              <a:spcBef>
                <a:spcPts val="0"/>
              </a:spcBef>
              <a:spcAft>
                <a:spcPts val="0"/>
              </a:spcAft>
              <a:buNone/>
            </a:pPr>
            <a:r>
              <a:rPr lang="en" i="1" dirty="0">
                <a:solidFill>
                  <a:srgbClr val="002285"/>
                </a:solidFill>
              </a:rPr>
              <a:t>                                       </a:t>
            </a:r>
            <a:r>
              <a:rPr lang="en" sz="1400" b="0" i="1" strike="noStrike" dirty="0">
                <a:solidFill>
                  <a:srgbClr val="002285"/>
                </a:solidFill>
                <a:latin typeface="Arial"/>
                <a:ea typeface="Arial"/>
                <a:cs typeface="Arial"/>
                <a:sym typeface="Arial"/>
              </a:rPr>
              <a:t>University of Szeged, Hungary</a:t>
            </a:r>
            <a:endParaRPr sz="1400" b="0" i="1" strike="noStrike" dirty="0">
              <a:solidFill>
                <a:srgbClr val="002285"/>
              </a:solidFill>
              <a:latin typeface="Arial"/>
              <a:ea typeface="Arial"/>
              <a:cs typeface="Arial"/>
              <a:sym typeface="Arial"/>
            </a:endParaRPr>
          </a:p>
          <a:p>
            <a:pPr marL="0" marR="0" lvl="0" indent="0" algn="l" rtl="0">
              <a:spcBef>
                <a:spcPts val="0"/>
              </a:spcBef>
              <a:spcAft>
                <a:spcPts val="0"/>
              </a:spcAft>
              <a:buNone/>
            </a:pPr>
            <a:r>
              <a:rPr lang="en" i="1" dirty="0">
                <a:solidFill>
                  <a:srgbClr val="002285"/>
                </a:solidFill>
              </a:rPr>
              <a:t>                                      </a:t>
            </a:r>
            <a:endParaRPr sz="1300" dirty="0">
              <a:solidFill>
                <a:srgbClr val="00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5FB9E009-EB1E-E420-988D-840C39D7FC16}"/>
            </a:ext>
          </a:extLst>
        </p:cNvPr>
        <p:cNvGrpSpPr/>
        <p:nvPr/>
      </p:nvGrpSpPr>
      <p:grpSpPr>
        <a:xfrm>
          <a:off x="0" y="0"/>
          <a:ext cx="0" cy="0"/>
          <a:chOff x="0" y="0"/>
          <a:chExt cx="0" cy="0"/>
        </a:xfrm>
      </p:grpSpPr>
      <p:sp>
        <p:nvSpPr>
          <p:cNvPr id="155" name="Google Shape;155;p22">
            <a:extLst>
              <a:ext uri="{FF2B5EF4-FFF2-40B4-BE49-F238E27FC236}">
                <a16:creationId xmlns:a16="http://schemas.microsoft.com/office/drawing/2014/main" id="{33AC80BC-86ED-536B-D24D-C76E38E6CDAC}"/>
              </a:ext>
            </a:extLst>
          </p:cNvPr>
          <p:cNvSpPr txBox="1">
            <a:spLocks noGrp="1"/>
          </p:cNvSpPr>
          <p:nvPr>
            <p:ph type="title"/>
          </p:nvPr>
        </p:nvSpPr>
        <p:spPr>
          <a:xfrm>
            <a:off x="1030610" y="330725"/>
            <a:ext cx="7861500" cy="572700"/>
          </a:xfrm>
          <a:prstGeom prst="rect">
            <a:avLst/>
          </a:prstGeom>
        </p:spPr>
        <p:txBody>
          <a:bodyPr spcFirstLastPara="1" wrap="square" lIns="91425" tIns="45700" rIns="91425" bIns="45700" anchor="ctr" anchorCtr="0">
            <a:noAutofit/>
          </a:bodyPr>
          <a:lstStyle/>
          <a:p>
            <a:pPr lvl="0"/>
            <a:r>
              <a:rPr lang="en-US" sz="2800" b="1" dirty="0"/>
              <a:t>RLHF Challenge VS DPO</a:t>
            </a:r>
            <a:endParaRPr lang="en-US" sz="2800" dirty="0"/>
          </a:p>
        </p:txBody>
      </p:sp>
      <p:graphicFrame>
        <p:nvGraphicFramePr>
          <p:cNvPr id="5" name="Content Placeholder 2">
            <a:extLst>
              <a:ext uri="{FF2B5EF4-FFF2-40B4-BE49-F238E27FC236}">
                <a16:creationId xmlns:a16="http://schemas.microsoft.com/office/drawing/2014/main" id="{80472B60-B309-2680-BF50-13198A233433}"/>
              </a:ext>
            </a:extLst>
          </p:cNvPr>
          <p:cNvGraphicFramePr>
            <a:graphicFrameLocks noGrp="1"/>
          </p:cNvGraphicFramePr>
          <p:nvPr>
            <p:extLst>
              <p:ext uri="{D42A27DB-BD31-4B8C-83A1-F6EECF244321}">
                <p14:modId xmlns:p14="http://schemas.microsoft.com/office/powerpoint/2010/main" val="2312083493"/>
              </p:ext>
            </p:extLst>
          </p:nvPr>
        </p:nvGraphicFramePr>
        <p:xfrm>
          <a:off x="637110" y="75910"/>
          <a:ext cx="8255000" cy="4993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6982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DD9310B7-59C6-E936-2C07-C4B1C30D1571}"/>
            </a:ext>
          </a:extLst>
        </p:cNvPr>
        <p:cNvGrpSpPr/>
        <p:nvPr/>
      </p:nvGrpSpPr>
      <p:grpSpPr>
        <a:xfrm>
          <a:off x="0" y="0"/>
          <a:ext cx="0" cy="0"/>
          <a:chOff x="0" y="0"/>
          <a:chExt cx="0" cy="0"/>
        </a:xfrm>
      </p:grpSpPr>
      <p:sp>
        <p:nvSpPr>
          <p:cNvPr id="161" name="Google Shape;161;p23">
            <a:extLst>
              <a:ext uri="{FF2B5EF4-FFF2-40B4-BE49-F238E27FC236}">
                <a16:creationId xmlns:a16="http://schemas.microsoft.com/office/drawing/2014/main" id="{C4EA94C7-29AC-0D51-11EA-94DC6579569C}"/>
              </a:ext>
            </a:extLst>
          </p:cNvPr>
          <p:cNvSpPr txBox="1">
            <a:spLocks noGrp="1"/>
          </p:cNvSpPr>
          <p:nvPr>
            <p:ph type="title"/>
          </p:nvPr>
        </p:nvSpPr>
        <p:spPr>
          <a:xfrm>
            <a:off x="1041950" y="66300"/>
            <a:ext cx="7790400" cy="554100"/>
          </a:xfrm>
          <a:prstGeom prst="rect">
            <a:avLst/>
          </a:prstGeom>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dirty="0"/>
              <a:t>Direct Preference Optimization (DPO)</a:t>
            </a:r>
            <a:endParaRPr lang="en-US" sz="2800" dirty="0">
              <a:solidFill>
                <a:schemeClr val="dk2"/>
              </a:solidFill>
            </a:endParaRPr>
          </a:p>
        </p:txBody>
      </p:sp>
      <p:sp>
        <p:nvSpPr>
          <p:cNvPr id="162" name="Google Shape;162;p23">
            <a:extLst>
              <a:ext uri="{FF2B5EF4-FFF2-40B4-BE49-F238E27FC236}">
                <a16:creationId xmlns:a16="http://schemas.microsoft.com/office/drawing/2014/main" id="{C838C48C-EF50-9A51-89F9-C038169D8AC0}"/>
              </a:ext>
            </a:extLst>
          </p:cNvPr>
          <p:cNvSpPr txBox="1">
            <a:spLocks noGrp="1"/>
          </p:cNvSpPr>
          <p:nvPr>
            <p:ph type="body" idx="1"/>
          </p:nvPr>
        </p:nvSpPr>
        <p:spPr>
          <a:xfrm>
            <a:off x="942650" y="850859"/>
            <a:ext cx="7889700" cy="3948600"/>
          </a:xfrm>
          <a:prstGeom prst="rect">
            <a:avLst/>
          </a:prstGeom>
        </p:spPr>
        <p:txBody>
          <a:bodyPr spcFirstLastPara="1" wrap="square" lIns="91425" tIns="45700" rIns="91425" bIns="45700" anchor="t" anchorCtr="0">
            <a:noAutofit/>
          </a:bodyPr>
          <a:lstStyle/>
          <a:p>
            <a:pPr lvl="0" algn="l" rtl="0">
              <a:spcBef>
                <a:spcPts val="640"/>
              </a:spcBef>
              <a:spcAft>
                <a:spcPts val="0"/>
              </a:spcAft>
              <a:buFont typeface="Arial" panose="020B0604020202020204" pitchFamily="34" charset="0"/>
              <a:buChar char="•"/>
            </a:pPr>
            <a:r>
              <a:rPr lang="en-US" sz="1800" dirty="0"/>
              <a:t>using an extra reference model, which adds computational and memory overhead</a:t>
            </a:r>
          </a:p>
          <a:p>
            <a:pPr lvl="0" algn="l" rtl="0">
              <a:spcBef>
                <a:spcPts val="640"/>
              </a:spcBef>
              <a:spcAft>
                <a:spcPts val="0"/>
              </a:spcAft>
              <a:buFont typeface="Arial" panose="020B0604020202020204" pitchFamily="34" charset="0"/>
              <a:buChar char="•"/>
            </a:pPr>
            <a:r>
              <a:rPr lang="en-US" sz="1800" dirty="0"/>
              <a:t>Reference Model Dependence: Requires using an extra reference model, which adds computational and memory overhead.</a:t>
            </a:r>
          </a:p>
        </p:txBody>
      </p:sp>
    </p:spTree>
    <p:extLst>
      <p:ext uri="{BB962C8B-B14F-4D97-AF65-F5344CB8AC3E}">
        <p14:creationId xmlns:p14="http://schemas.microsoft.com/office/powerpoint/2010/main" val="265274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5F7FBB1D-521F-F92B-9679-F300EF86E70D}"/>
            </a:ext>
          </a:extLst>
        </p:cNvPr>
        <p:cNvGrpSpPr/>
        <p:nvPr/>
      </p:nvGrpSpPr>
      <p:grpSpPr>
        <a:xfrm>
          <a:off x="0" y="0"/>
          <a:ext cx="0" cy="0"/>
          <a:chOff x="0" y="0"/>
          <a:chExt cx="0" cy="0"/>
        </a:xfrm>
      </p:grpSpPr>
      <p:sp>
        <p:nvSpPr>
          <p:cNvPr id="169" name="Google Shape;169;p24">
            <a:extLst>
              <a:ext uri="{FF2B5EF4-FFF2-40B4-BE49-F238E27FC236}">
                <a16:creationId xmlns:a16="http://schemas.microsoft.com/office/drawing/2014/main" id="{AB9A415D-10C7-119E-63F2-614FF8CA67C1}"/>
              </a:ext>
            </a:extLst>
          </p:cNvPr>
          <p:cNvSpPr txBox="1">
            <a:spLocks noGrp="1"/>
          </p:cNvSpPr>
          <p:nvPr>
            <p:ph type="title"/>
          </p:nvPr>
        </p:nvSpPr>
        <p:spPr>
          <a:xfrm>
            <a:off x="900025" y="445025"/>
            <a:ext cx="7932300" cy="572700"/>
          </a:xfrm>
          <a:prstGeom prst="rect">
            <a:avLst/>
          </a:prstGeom>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dirty="0"/>
              <a:t>Direct Preference </a:t>
            </a:r>
            <a:r>
              <a:rPr lang="en-US" sz="2800" dirty="0" err="1"/>
              <a:t>Optimisation</a:t>
            </a:r>
            <a:r>
              <a:rPr lang="en-US" sz="2800" dirty="0"/>
              <a:t> (DPO)</a:t>
            </a:r>
            <a:endParaRPr sz="2800" dirty="0"/>
          </a:p>
        </p:txBody>
      </p:sp>
      <p:pic>
        <p:nvPicPr>
          <p:cNvPr id="4" name="Picture 3">
            <a:extLst>
              <a:ext uri="{FF2B5EF4-FFF2-40B4-BE49-F238E27FC236}">
                <a16:creationId xmlns:a16="http://schemas.microsoft.com/office/drawing/2014/main" id="{E24050EA-8DDE-5E69-C900-F9379F9F08D3}"/>
              </a:ext>
            </a:extLst>
          </p:cNvPr>
          <p:cNvPicPr>
            <a:picLocks noChangeAspect="1"/>
          </p:cNvPicPr>
          <p:nvPr/>
        </p:nvPicPr>
        <p:blipFill>
          <a:blip r:embed="rId3"/>
          <a:stretch>
            <a:fillRect/>
          </a:stretch>
        </p:blipFill>
        <p:spPr>
          <a:xfrm>
            <a:off x="1839326" y="1136489"/>
            <a:ext cx="5040062" cy="3122533"/>
          </a:xfrm>
          <a:prstGeom prst="rect">
            <a:avLst/>
          </a:prstGeom>
        </p:spPr>
      </p:pic>
      <p:sp>
        <p:nvSpPr>
          <p:cNvPr id="5" name="TextBox 4">
            <a:extLst>
              <a:ext uri="{FF2B5EF4-FFF2-40B4-BE49-F238E27FC236}">
                <a16:creationId xmlns:a16="http://schemas.microsoft.com/office/drawing/2014/main" id="{A5B8B163-50AB-BFD7-57EA-CDBAF86E68CF}"/>
              </a:ext>
            </a:extLst>
          </p:cNvPr>
          <p:cNvSpPr txBox="1"/>
          <p:nvPr/>
        </p:nvSpPr>
        <p:spPr>
          <a:xfrm>
            <a:off x="5642516" y="3863224"/>
            <a:ext cx="3665035" cy="1354217"/>
          </a:xfrm>
          <a:prstGeom prst="rect">
            <a:avLst/>
          </a:prstGeom>
          <a:noFill/>
        </p:spPr>
        <p:txBody>
          <a:bodyPr wrap="square" rtlCol="0">
            <a:spAutoFit/>
          </a:bodyPr>
          <a:lstStyle/>
          <a:p>
            <a:pPr marL="0" lvl="0" indent="0" algn="l" rtl="0">
              <a:spcBef>
                <a:spcPts val="640"/>
              </a:spcBef>
              <a:spcAft>
                <a:spcPts val="0"/>
              </a:spcAft>
              <a:buNone/>
            </a:pPr>
            <a:r>
              <a:rPr lang="en-US" sz="1800" dirty="0"/>
              <a:t>*</a:t>
            </a:r>
            <a:r>
              <a:rPr lang="en-US" sz="1700" dirty="0"/>
              <a:t>Eliminates explicit reward model</a:t>
            </a:r>
          </a:p>
          <a:p>
            <a:pPr marL="0" lvl="0" indent="0" algn="l" rtl="0">
              <a:spcBef>
                <a:spcPts val="640"/>
              </a:spcBef>
              <a:spcAft>
                <a:spcPts val="0"/>
              </a:spcAft>
              <a:buNone/>
            </a:pPr>
            <a:r>
              <a:rPr lang="en-US" sz="1700" dirty="0"/>
              <a:t>*Closed-form preference objective</a:t>
            </a:r>
          </a:p>
          <a:p>
            <a:pPr marL="0" lvl="0" indent="0" algn="l" rtl="0">
              <a:spcBef>
                <a:spcPts val="640"/>
              </a:spcBef>
              <a:spcAft>
                <a:spcPts val="0"/>
              </a:spcAft>
              <a:buNone/>
            </a:pPr>
            <a:r>
              <a:rPr lang="en-US" sz="1700" dirty="0"/>
              <a:t>*Training: Offline &amp; sample-efficient</a:t>
            </a:r>
          </a:p>
          <a:p>
            <a:endParaRPr lang="en-US" sz="1800" dirty="0"/>
          </a:p>
        </p:txBody>
      </p:sp>
    </p:spTree>
    <p:extLst>
      <p:ext uri="{BB962C8B-B14F-4D97-AF65-F5344CB8AC3E}">
        <p14:creationId xmlns:p14="http://schemas.microsoft.com/office/powerpoint/2010/main" val="2528814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rectangular box with black text&#10;&#10;AI-generated content may be incorrect.">
            <a:extLst>
              <a:ext uri="{FF2B5EF4-FFF2-40B4-BE49-F238E27FC236}">
                <a16:creationId xmlns:a16="http://schemas.microsoft.com/office/drawing/2014/main" id="{F73515FD-966D-45F6-B527-4ED626E04BCE}"/>
              </a:ext>
            </a:extLst>
          </p:cNvPr>
          <p:cNvPicPr>
            <a:picLocks noGrp="1" noChangeAspect="1"/>
          </p:cNvPicPr>
          <p:nvPr>
            <p:ph idx="1"/>
          </p:nvPr>
        </p:nvPicPr>
        <p:blipFill>
          <a:blip r:embed="rId2"/>
          <a:stretch>
            <a:fillRect/>
          </a:stretch>
        </p:blipFill>
        <p:spPr>
          <a:xfrm>
            <a:off x="2020243" y="929796"/>
            <a:ext cx="4791671" cy="1110853"/>
          </a:xfrm>
        </p:spPr>
      </p:pic>
      <p:sp>
        <p:nvSpPr>
          <p:cNvPr id="6" name="TextBox 5">
            <a:extLst>
              <a:ext uri="{FF2B5EF4-FFF2-40B4-BE49-F238E27FC236}">
                <a16:creationId xmlns:a16="http://schemas.microsoft.com/office/drawing/2014/main" id="{B05F6075-1C08-EAEC-979A-8564D34F4146}"/>
              </a:ext>
            </a:extLst>
          </p:cNvPr>
          <p:cNvSpPr txBox="1"/>
          <p:nvPr/>
        </p:nvSpPr>
        <p:spPr>
          <a:xfrm>
            <a:off x="94086" y="3384351"/>
            <a:ext cx="7956351" cy="136191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US" sz="1050" b="1" dirty="0">
                <a:ea typeface="+mn-lt"/>
                <a:cs typeface="+mn-lt"/>
              </a:rPr>
              <a:t>Prompt </a:t>
            </a:r>
            <a:r>
              <a:rPr lang="en-US" sz="1050" b="1" dirty="0" err="1">
                <a:ea typeface="+mn-lt"/>
                <a:cs typeface="+mn-lt"/>
              </a:rPr>
              <a:t>x:“Improving</a:t>
            </a:r>
            <a:r>
              <a:rPr lang="en-US" sz="1050" b="1" dirty="0">
                <a:ea typeface="+mn-lt"/>
                <a:cs typeface="+mn-lt"/>
              </a:rPr>
              <a:t> Neural Network Training for Image Classification.”</a:t>
            </a:r>
            <a:endParaRPr lang="en-US" sz="1050" dirty="0"/>
          </a:p>
          <a:p>
            <a:pPr marL="214313" indent="-214313">
              <a:buFont typeface="Arial"/>
              <a:buChar char="•"/>
            </a:pPr>
            <a:r>
              <a:rPr lang="en-US" sz="1050" b="1" dirty="0">
                <a:ea typeface="+mn-lt"/>
                <a:cs typeface="+mn-lt"/>
              </a:rPr>
              <a:t>Candidate Abstracts:</a:t>
            </a:r>
            <a:endParaRPr lang="en-US" sz="1050" dirty="0"/>
          </a:p>
          <a:p>
            <a:pPr marL="557213" lvl="1" indent="-214313">
              <a:buFont typeface="Arial"/>
              <a:buChar char="•"/>
            </a:pPr>
            <a:r>
              <a:rPr lang="en-US" sz="1050" b="1" dirty="0">
                <a:ea typeface="+mn-lt"/>
                <a:cs typeface="+mn-lt"/>
              </a:rPr>
              <a:t>Winning Abstract (</a:t>
            </a:r>
            <a:r>
              <a:rPr lang="en-US" sz="1050" b="1" dirty="0" err="1">
                <a:ea typeface="+mn-lt"/>
                <a:cs typeface="+mn-lt"/>
              </a:rPr>
              <a:t>y</a:t>
            </a:r>
            <a:r>
              <a:rPr lang="en-US" sz="788" b="1" dirty="0" err="1">
                <a:ea typeface="+mn-lt"/>
                <a:cs typeface="+mn-lt"/>
              </a:rPr>
              <a:t>w</a:t>
            </a:r>
            <a:r>
              <a:rPr lang="en-US" sz="1050" b="1" dirty="0">
                <a:ea typeface="+mn-lt"/>
                <a:cs typeface="+mn-lt"/>
              </a:rPr>
              <a:t> ):</a:t>
            </a:r>
            <a:r>
              <a:rPr lang="en-US" sz="1050" dirty="0">
                <a:ea typeface="+mn-lt"/>
                <a:cs typeface="+mn-lt"/>
              </a:rPr>
              <a:t> “We propose a novel algorithm that accelerates neural network training by introducing dynamic learning rates.”</a:t>
            </a:r>
            <a:endParaRPr lang="en-US" sz="1050" dirty="0"/>
          </a:p>
          <a:p>
            <a:pPr marL="557213" lvl="1" indent="-214313">
              <a:buFont typeface="Arial"/>
              <a:buChar char="•"/>
            </a:pPr>
            <a:r>
              <a:rPr lang="en-US" sz="1050" b="1" dirty="0">
                <a:ea typeface="+mn-lt"/>
                <a:cs typeface="+mn-lt"/>
              </a:rPr>
              <a:t>Losing Abstract (</a:t>
            </a:r>
            <a:r>
              <a:rPr lang="en-US" sz="1050" b="1" dirty="0" err="1">
                <a:ea typeface="+mn-lt"/>
                <a:cs typeface="+mn-lt"/>
              </a:rPr>
              <a:t>y</a:t>
            </a:r>
            <a:r>
              <a:rPr lang="en-US" sz="675" b="1" dirty="0" err="1">
                <a:ea typeface="+mn-lt"/>
                <a:cs typeface="+mn-lt"/>
              </a:rPr>
              <a:t>l</a:t>
            </a:r>
            <a:r>
              <a:rPr lang="en-US" sz="1050" b="1" dirty="0">
                <a:ea typeface="+mn-lt"/>
                <a:cs typeface="+mn-lt"/>
              </a:rPr>
              <a:t> ):</a:t>
            </a:r>
            <a:r>
              <a:rPr lang="en-US" sz="1050" dirty="0">
                <a:ea typeface="+mn-lt"/>
                <a:cs typeface="+mn-lt"/>
              </a:rPr>
              <a:t> “Our work explores advanced techniques in optimizing neural network training using adaptive algorithms.”</a:t>
            </a:r>
            <a:endParaRPr lang="en-US" sz="1050" dirty="0"/>
          </a:p>
          <a:p>
            <a:pPr lvl="1"/>
            <a:r>
              <a:rPr lang="en-US" sz="1050" i="1" dirty="0">
                <a:ea typeface="+mn-lt"/>
                <a:cs typeface="+mn-lt"/>
              </a:rPr>
              <a:t>(Assume human annotators or a reward model decided </a:t>
            </a:r>
            <a:r>
              <a:rPr lang="en-US" sz="1050" b="1" dirty="0" err="1">
                <a:ea typeface="+mn-lt"/>
                <a:cs typeface="+mn-lt"/>
              </a:rPr>
              <a:t>y</a:t>
            </a:r>
            <a:r>
              <a:rPr lang="en-US" sz="825" b="1" dirty="0" err="1">
                <a:ea typeface="+mn-lt"/>
                <a:cs typeface="+mn-lt"/>
              </a:rPr>
              <a:t>w</a:t>
            </a:r>
            <a:r>
              <a:rPr lang="en-US" sz="1050" i="1" dirty="0">
                <a:ea typeface="+mn-lt"/>
                <a:cs typeface="+mn-lt"/>
              </a:rPr>
              <a:t>  is preferred over </a:t>
            </a:r>
            <a:r>
              <a:rPr lang="en-US" sz="1050" b="1" dirty="0" err="1">
                <a:ea typeface="+mn-lt"/>
                <a:cs typeface="+mn-lt"/>
              </a:rPr>
              <a:t>y</a:t>
            </a:r>
            <a:r>
              <a:rPr lang="en-US" sz="675" b="1" dirty="0" err="1">
                <a:ea typeface="+mn-lt"/>
                <a:cs typeface="+mn-lt"/>
              </a:rPr>
              <a:t>l</a:t>
            </a:r>
            <a:r>
              <a:rPr lang="en-US" sz="1050" i="1" dirty="0">
                <a:ea typeface="+mn-lt"/>
                <a:cs typeface="+mn-lt"/>
              </a:rPr>
              <a:t>)</a:t>
            </a:r>
            <a:endParaRPr lang="en-US" sz="1050" dirty="0"/>
          </a:p>
          <a:p>
            <a:pPr algn="l"/>
            <a:endParaRPr lang="en-US" sz="1050" dirty="0"/>
          </a:p>
        </p:txBody>
      </p:sp>
      <p:cxnSp>
        <p:nvCxnSpPr>
          <p:cNvPr id="7" name="Straight Arrow Connector 6">
            <a:extLst>
              <a:ext uri="{FF2B5EF4-FFF2-40B4-BE49-F238E27FC236}">
                <a16:creationId xmlns:a16="http://schemas.microsoft.com/office/drawing/2014/main" id="{6C687998-3DFF-1FC5-5944-FE857415A1D4}"/>
              </a:ext>
            </a:extLst>
          </p:cNvPr>
          <p:cNvCxnSpPr>
            <a:cxnSpLocks/>
          </p:cNvCxnSpPr>
          <p:nvPr/>
        </p:nvCxnSpPr>
        <p:spPr>
          <a:xfrm flipH="1" flipV="1">
            <a:off x="3490557" y="479018"/>
            <a:ext cx="543075" cy="6971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Right Brace 7">
            <a:extLst>
              <a:ext uri="{FF2B5EF4-FFF2-40B4-BE49-F238E27FC236}">
                <a16:creationId xmlns:a16="http://schemas.microsoft.com/office/drawing/2014/main" id="{C55BC759-89BE-D674-8338-D21EC40661DD}"/>
              </a:ext>
            </a:extLst>
          </p:cNvPr>
          <p:cNvSpPr/>
          <p:nvPr/>
        </p:nvSpPr>
        <p:spPr>
          <a:xfrm rot="16200000">
            <a:off x="4032799" y="1052202"/>
            <a:ext cx="124868" cy="47873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50"/>
          </a:p>
        </p:txBody>
      </p:sp>
      <p:sp>
        <p:nvSpPr>
          <p:cNvPr id="10" name="Right Brace 9">
            <a:extLst>
              <a:ext uri="{FF2B5EF4-FFF2-40B4-BE49-F238E27FC236}">
                <a16:creationId xmlns:a16="http://schemas.microsoft.com/office/drawing/2014/main" id="{19DFB96B-04B4-A70D-3E57-D946B0D34986}"/>
              </a:ext>
            </a:extLst>
          </p:cNvPr>
          <p:cNvSpPr/>
          <p:nvPr/>
        </p:nvSpPr>
        <p:spPr>
          <a:xfrm rot="16200000">
            <a:off x="5490538" y="1002506"/>
            <a:ext cx="124868" cy="47873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50"/>
          </a:p>
        </p:txBody>
      </p:sp>
      <p:sp>
        <p:nvSpPr>
          <p:cNvPr id="11" name="Right Brace 10">
            <a:extLst>
              <a:ext uri="{FF2B5EF4-FFF2-40B4-BE49-F238E27FC236}">
                <a16:creationId xmlns:a16="http://schemas.microsoft.com/office/drawing/2014/main" id="{E281D18B-BA04-9953-4CC4-54F819044CD2}"/>
              </a:ext>
            </a:extLst>
          </p:cNvPr>
          <p:cNvSpPr/>
          <p:nvPr/>
        </p:nvSpPr>
        <p:spPr>
          <a:xfrm rot="5400000">
            <a:off x="3742576" y="1314594"/>
            <a:ext cx="185828" cy="124073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050"/>
          </a:p>
        </p:txBody>
      </p:sp>
      <p:cxnSp>
        <p:nvCxnSpPr>
          <p:cNvPr id="13" name="Straight Arrow Connector 12">
            <a:extLst>
              <a:ext uri="{FF2B5EF4-FFF2-40B4-BE49-F238E27FC236}">
                <a16:creationId xmlns:a16="http://schemas.microsoft.com/office/drawing/2014/main" id="{39CC6096-D840-2DE5-8796-77A49C255A39}"/>
              </a:ext>
            </a:extLst>
          </p:cNvPr>
          <p:cNvCxnSpPr/>
          <p:nvPr/>
        </p:nvCxnSpPr>
        <p:spPr>
          <a:xfrm flipV="1">
            <a:off x="5590349" y="761656"/>
            <a:ext cx="66261" cy="3395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C236C2F-A1D4-8F1D-6213-D9713D5ED899}"/>
              </a:ext>
            </a:extLst>
          </p:cNvPr>
          <p:cNvCxnSpPr/>
          <p:nvPr/>
        </p:nvCxnSpPr>
        <p:spPr>
          <a:xfrm>
            <a:off x="3962730" y="2077277"/>
            <a:ext cx="590385" cy="2676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0E216AB-0073-5B49-00F3-E7B4ED01D07E}"/>
              </a:ext>
            </a:extLst>
          </p:cNvPr>
          <p:cNvSpPr txBox="1"/>
          <p:nvPr/>
        </p:nvSpPr>
        <p:spPr>
          <a:xfrm>
            <a:off x="943222" y="2387271"/>
            <a:ext cx="3019508" cy="7155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dirty="0">
                <a:ea typeface="+mn-lt"/>
                <a:cs typeface="+mn-lt"/>
              </a:rPr>
              <a:t>β =scaling factor = the reward difference = the sensitivity of the reward score=0.2 </a:t>
            </a:r>
          </a:p>
          <a:p>
            <a:r>
              <a:rPr lang="en-US" sz="1050" dirty="0">
                <a:ea typeface="+mn-lt"/>
                <a:cs typeface="+mn-lt"/>
              </a:rPr>
              <a:t>log function makes small differences in probability more pronounced</a:t>
            </a:r>
            <a:endParaRPr lang="en-US" sz="1050" dirty="0"/>
          </a:p>
        </p:txBody>
      </p:sp>
      <p:cxnSp>
        <p:nvCxnSpPr>
          <p:cNvPr id="5" name="Straight Arrow Connector 4">
            <a:extLst>
              <a:ext uri="{FF2B5EF4-FFF2-40B4-BE49-F238E27FC236}">
                <a16:creationId xmlns:a16="http://schemas.microsoft.com/office/drawing/2014/main" id="{6AFD8379-AD21-C751-2C37-178BA0CF40B2}"/>
              </a:ext>
            </a:extLst>
          </p:cNvPr>
          <p:cNvCxnSpPr/>
          <p:nvPr/>
        </p:nvCxnSpPr>
        <p:spPr>
          <a:xfrm flipH="1">
            <a:off x="2386053" y="1720795"/>
            <a:ext cx="859404" cy="4446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8262FF7-0CA5-FF81-F715-0D17635D8849}"/>
              </a:ext>
            </a:extLst>
          </p:cNvPr>
          <p:cNvSpPr txBox="1"/>
          <p:nvPr/>
        </p:nvSpPr>
        <p:spPr>
          <a:xfrm>
            <a:off x="6818244" y="1112852"/>
            <a:ext cx="2322112" cy="85408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275" dirty="0">
                <a:ea typeface="+mn-lt"/>
                <a:cs typeface="+mn-lt"/>
              </a:rPr>
              <a:t>Intuitively, if the current model is more confident about y than the reference model, the ratio (and thus the reward) is high.</a:t>
            </a:r>
            <a:endParaRPr lang="en-US" sz="1275" dirty="0"/>
          </a:p>
        </p:txBody>
      </p:sp>
      <p:pic>
        <p:nvPicPr>
          <p:cNvPr id="17" name="Picture 16" descr="A black text on a white background&#10;&#10;AI-generated content may be incorrect.">
            <a:extLst>
              <a:ext uri="{FF2B5EF4-FFF2-40B4-BE49-F238E27FC236}">
                <a16:creationId xmlns:a16="http://schemas.microsoft.com/office/drawing/2014/main" id="{F7A5AC2D-4F19-D518-9BCB-2AD01BC51211}"/>
              </a:ext>
            </a:extLst>
          </p:cNvPr>
          <p:cNvPicPr>
            <a:picLocks noChangeAspect="1"/>
          </p:cNvPicPr>
          <p:nvPr/>
        </p:nvPicPr>
        <p:blipFill>
          <a:blip r:embed="rId3"/>
          <a:stretch>
            <a:fillRect/>
          </a:stretch>
        </p:blipFill>
        <p:spPr>
          <a:xfrm>
            <a:off x="803413" y="80905"/>
            <a:ext cx="4020762" cy="443865"/>
          </a:xfrm>
          <a:prstGeom prst="rect">
            <a:avLst/>
          </a:prstGeom>
        </p:spPr>
      </p:pic>
      <p:pic>
        <p:nvPicPr>
          <p:cNvPr id="19" name="Picture 18" descr="A black and white text&#10;&#10;AI-generated content may be incorrect.">
            <a:extLst>
              <a:ext uri="{FF2B5EF4-FFF2-40B4-BE49-F238E27FC236}">
                <a16:creationId xmlns:a16="http://schemas.microsoft.com/office/drawing/2014/main" id="{C399D706-92FE-535E-B74E-66CC0958C881}"/>
              </a:ext>
            </a:extLst>
          </p:cNvPr>
          <p:cNvPicPr>
            <a:picLocks noChangeAspect="1"/>
          </p:cNvPicPr>
          <p:nvPr/>
        </p:nvPicPr>
        <p:blipFill>
          <a:blip r:embed="rId4"/>
          <a:stretch>
            <a:fillRect/>
          </a:stretch>
        </p:blipFill>
        <p:spPr>
          <a:xfrm>
            <a:off x="4824175" y="381953"/>
            <a:ext cx="4319111" cy="272415"/>
          </a:xfrm>
          <a:prstGeom prst="rect">
            <a:avLst/>
          </a:prstGeom>
        </p:spPr>
      </p:pic>
      <p:sp>
        <p:nvSpPr>
          <p:cNvPr id="2" name="TextBox 1">
            <a:extLst>
              <a:ext uri="{FF2B5EF4-FFF2-40B4-BE49-F238E27FC236}">
                <a16:creationId xmlns:a16="http://schemas.microsoft.com/office/drawing/2014/main" id="{02446529-3BC5-ABD3-68C8-0A7F3E77A92E}"/>
              </a:ext>
            </a:extLst>
          </p:cNvPr>
          <p:cNvSpPr txBox="1"/>
          <p:nvPr/>
        </p:nvSpPr>
        <p:spPr>
          <a:xfrm>
            <a:off x="4095233" y="972970"/>
            <a:ext cx="1565413" cy="2308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50" dirty="0">
                <a:ea typeface="+mn-lt"/>
                <a:cs typeface="+mn-lt"/>
              </a:rPr>
              <a:t>DPO loss function </a:t>
            </a:r>
            <a:endParaRPr lang="en-US" sz="1050" dirty="0"/>
          </a:p>
        </p:txBody>
      </p:sp>
      <p:pic>
        <p:nvPicPr>
          <p:cNvPr id="12" name="Picture 11" descr="A screenshot of a white background with black text&#10;&#10;AI-generated content may be incorrect.">
            <a:extLst>
              <a:ext uri="{FF2B5EF4-FFF2-40B4-BE49-F238E27FC236}">
                <a16:creationId xmlns:a16="http://schemas.microsoft.com/office/drawing/2014/main" id="{B935C6C7-4934-0658-4FE5-5FC4309E6CD8}"/>
              </a:ext>
            </a:extLst>
          </p:cNvPr>
          <p:cNvPicPr>
            <a:picLocks noChangeAspect="1"/>
          </p:cNvPicPr>
          <p:nvPr/>
        </p:nvPicPr>
        <p:blipFill>
          <a:blip r:embed="rId5"/>
          <a:stretch>
            <a:fillRect/>
          </a:stretch>
        </p:blipFill>
        <p:spPr>
          <a:xfrm>
            <a:off x="4657011" y="2042875"/>
            <a:ext cx="4485799" cy="1271111"/>
          </a:xfrm>
          <a:prstGeom prst="rect">
            <a:avLst/>
          </a:prstGeom>
        </p:spPr>
      </p:pic>
    </p:spTree>
    <p:extLst>
      <p:ext uri="{BB962C8B-B14F-4D97-AF65-F5344CB8AC3E}">
        <p14:creationId xmlns:p14="http://schemas.microsoft.com/office/powerpoint/2010/main" val="106185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math equation&#10;&#10;AI-generated content may be incorrect.">
            <a:extLst>
              <a:ext uri="{FF2B5EF4-FFF2-40B4-BE49-F238E27FC236}">
                <a16:creationId xmlns:a16="http://schemas.microsoft.com/office/drawing/2014/main" id="{88E162B6-E436-2A1D-8E9C-7E5EE160BEA7}"/>
              </a:ext>
            </a:extLst>
          </p:cNvPr>
          <p:cNvPicPr>
            <a:picLocks noGrp="1" noChangeAspect="1"/>
          </p:cNvPicPr>
          <p:nvPr>
            <p:ph idx="1"/>
          </p:nvPr>
        </p:nvPicPr>
        <p:blipFill>
          <a:blip r:embed="rId2"/>
          <a:stretch>
            <a:fillRect/>
          </a:stretch>
        </p:blipFill>
        <p:spPr>
          <a:xfrm>
            <a:off x="2103498" y="3235"/>
            <a:ext cx="4800600" cy="2168129"/>
          </a:xfrm>
        </p:spPr>
      </p:pic>
      <p:sp>
        <p:nvSpPr>
          <p:cNvPr id="11" name="TextBox 10">
            <a:extLst>
              <a:ext uri="{FF2B5EF4-FFF2-40B4-BE49-F238E27FC236}">
                <a16:creationId xmlns:a16="http://schemas.microsoft.com/office/drawing/2014/main" id="{1999FD03-0944-F386-89C5-02E75A852AB3}"/>
              </a:ext>
            </a:extLst>
          </p:cNvPr>
          <p:cNvSpPr txBox="1"/>
          <p:nvPr/>
        </p:nvSpPr>
        <p:spPr>
          <a:xfrm>
            <a:off x="770282" y="2443369"/>
            <a:ext cx="8373717" cy="168507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AutoNum type="arabicPeriod"/>
            </a:pPr>
            <a:r>
              <a:rPr lang="en-US" sz="1050" b="1" dirty="0">
                <a:latin typeface="Times New Roman"/>
                <a:ea typeface="+mn-lt"/>
                <a:cs typeface="+mn-lt"/>
              </a:rPr>
              <a:t>No Reference Model in </a:t>
            </a:r>
            <a:r>
              <a:rPr lang="en-US" sz="1050" b="1" dirty="0" err="1">
                <a:latin typeface="Times New Roman"/>
                <a:ea typeface="+mn-lt"/>
                <a:cs typeface="+mn-lt"/>
              </a:rPr>
              <a:t>SimPO</a:t>
            </a:r>
            <a:endParaRPr lang="en-US" sz="1050" dirty="0" err="1">
              <a:latin typeface="Times New Roman"/>
              <a:cs typeface="Times New Roman"/>
            </a:endParaRPr>
          </a:p>
          <a:p>
            <a:pPr marL="557213" lvl="1" indent="-214313">
              <a:buFont typeface="Arial"/>
              <a:buChar char="•"/>
            </a:pPr>
            <a:r>
              <a:rPr lang="en-US" sz="1050" b="1" dirty="0">
                <a:latin typeface="Times New Roman"/>
                <a:ea typeface="+mn-lt"/>
                <a:cs typeface="+mn-lt"/>
              </a:rPr>
              <a:t>Pro:</a:t>
            </a:r>
            <a:r>
              <a:rPr lang="en-US" sz="1050" dirty="0">
                <a:latin typeface="Times New Roman"/>
                <a:ea typeface="+mn-lt"/>
                <a:cs typeface="+mn-lt"/>
              </a:rPr>
              <a:t> Less memory/computational cost (no second forward pass).</a:t>
            </a:r>
            <a:endParaRPr lang="en-US" sz="1050" dirty="0">
              <a:latin typeface="Times New Roman"/>
              <a:cs typeface="Times New Roman"/>
            </a:endParaRPr>
          </a:p>
          <a:p>
            <a:pPr marL="557213" lvl="1" indent="-214313">
              <a:buFont typeface="Arial"/>
              <a:buChar char="•"/>
            </a:pPr>
            <a:r>
              <a:rPr lang="en-US" sz="1050" b="1" dirty="0">
                <a:latin typeface="Times New Roman"/>
                <a:ea typeface="+mn-lt"/>
                <a:cs typeface="+mn-lt"/>
              </a:rPr>
              <a:t>Con:</a:t>
            </a:r>
            <a:r>
              <a:rPr lang="en-US" sz="1050" dirty="0">
                <a:latin typeface="Times New Roman"/>
                <a:ea typeface="+mn-lt"/>
                <a:cs typeface="+mn-lt"/>
              </a:rPr>
              <a:t> Loses direct comparison to a baseline, so the model might drift more if not carefully tuned.</a:t>
            </a:r>
            <a:endParaRPr lang="en-US" sz="1050" dirty="0">
              <a:latin typeface="Times New Roman"/>
              <a:cs typeface="Times New Roman"/>
            </a:endParaRPr>
          </a:p>
          <a:p>
            <a:pPr marL="214313" indent="-214313">
              <a:buAutoNum type="arabicPeriod"/>
            </a:pPr>
            <a:r>
              <a:rPr lang="en-US" sz="1050" b="1" dirty="0">
                <a:latin typeface="Times New Roman"/>
                <a:ea typeface="+mn-lt"/>
                <a:cs typeface="+mn-lt"/>
              </a:rPr>
              <a:t>Length Normalization</a:t>
            </a:r>
            <a:endParaRPr lang="en-US" sz="1050" dirty="0">
              <a:latin typeface="Times New Roman"/>
              <a:cs typeface="Times New Roman"/>
            </a:endParaRPr>
          </a:p>
          <a:p>
            <a:pPr marL="557213" lvl="1" indent="-214313">
              <a:buFont typeface="Arial"/>
              <a:buChar char="•"/>
            </a:pPr>
            <a:r>
              <a:rPr lang="en-US" sz="1050" b="1" dirty="0">
                <a:latin typeface="Times New Roman"/>
                <a:ea typeface="+mn-lt"/>
                <a:cs typeface="+mn-lt"/>
              </a:rPr>
              <a:t>Pro (</a:t>
            </a:r>
            <a:r>
              <a:rPr lang="en-US" sz="1050" b="1" dirty="0" err="1">
                <a:latin typeface="Times New Roman"/>
                <a:ea typeface="+mn-lt"/>
                <a:cs typeface="+mn-lt"/>
              </a:rPr>
              <a:t>SimPO</a:t>
            </a:r>
            <a:r>
              <a:rPr lang="en-US" sz="1050" b="1" dirty="0">
                <a:latin typeface="Times New Roman"/>
                <a:ea typeface="+mn-lt"/>
                <a:cs typeface="+mn-lt"/>
              </a:rPr>
              <a:t>):</a:t>
            </a:r>
            <a:r>
              <a:rPr lang="en-US" sz="1050" dirty="0">
                <a:latin typeface="Times New Roman"/>
                <a:ea typeface="+mn-lt"/>
                <a:cs typeface="+mn-lt"/>
              </a:rPr>
              <a:t> Prevents the model from exploiting token probabilities by just making responses longer.</a:t>
            </a:r>
            <a:endParaRPr lang="en-US" sz="1050" dirty="0">
              <a:latin typeface="Times New Roman"/>
              <a:cs typeface="Times New Roman"/>
            </a:endParaRPr>
          </a:p>
          <a:p>
            <a:pPr marL="557213" lvl="1" indent="-214313">
              <a:buFont typeface="Arial"/>
              <a:buChar char="•"/>
            </a:pPr>
            <a:r>
              <a:rPr lang="en-US" sz="1050" b="1" dirty="0">
                <a:latin typeface="Times New Roman"/>
                <a:ea typeface="+mn-lt"/>
                <a:cs typeface="+mn-lt"/>
              </a:rPr>
              <a:t>Con (DPO without LN):</a:t>
            </a:r>
            <a:r>
              <a:rPr lang="en-US" sz="1050" dirty="0">
                <a:latin typeface="Times New Roman"/>
                <a:ea typeface="+mn-lt"/>
                <a:cs typeface="+mn-lt"/>
              </a:rPr>
              <a:t> Potential length bias unless additional techniques or a variant (like R-DPO) is used.</a:t>
            </a:r>
            <a:endParaRPr lang="en-US" sz="1050" dirty="0">
              <a:latin typeface="Times New Roman"/>
              <a:cs typeface="Times New Roman"/>
            </a:endParaRPr>
          </a:p>
          <a:p>
            <a:pPr marL="214313" indent="-214313">
              <a:buAutoNum type="arabicPeriod"/>
            </a:pPr>
            <a:r>
              <a:rPr lang="en-US" sz="1050" b="1" dirty="0">
                <a:latin typeface="Times New Roman"/>
                <a:ea typeface="+mn-lt"/>
                <a:cs typeface="+mn-lt"/>
              </a:rPr>
              <a:t>Margin γ</a:t>
            </a:r>
            <a:endParaRPr lang="en-US" sz="1050" dirty="0">
              <a:latin typeface="Times New Roman"/>
              <a:cs typeface="Times New Roman"/>
            </a:endParaRPr>
          </a:p>
          <a:p>
            <a:pPr marL="557213" lvl="1" indent="-214313">
              <a:buFont typeface="Arial"/>
              <a:buChar char="•"/>
            </a:pPr>
            <a:r>
              <a:rPr lang="en-US" sz="1050" b="1" dirty="0">
                <a:latin typeface="Times New Roman"/>
                <a:ea typeface="+mn-lt"/>
                <a:cs typeface="+mn-lt"/>
              </a:rPr>
              <a:t>Pro:</a:t>
            </a:r>
            <a:r>
              <a:rPr lang="en-US" sz="1050" dirty="0">
                <a:latin typeface="Times New Roman"/>
                <a:ea typeface="+mn-lt"/>
                <a:cs typeface="+mn-lt"/>
              </a:rPr>
              <a:t> Forces a clear gap between winning and losing responses, which can sharpen the model’s preferences.</a:t>
            </a:r>
            <a:endParaRPr lang="en-US" sz="1050" dirty="0">
              <a:latin typeface="Times New Roman"/>
              <a:cs typeface="Times New Roman"/>
            </a:endParaRPr>
          </a:p>
          <a:p>
            <a:pPr marL="557213" lvl="1" indent="-214313">
              <a:buFont typeface="Arial"/>
              <a:buChar char="•"/>
            </a:pPr>
            <a:r>
              <a:rPr lang="en-US" sz="1050" b="1" dirty="0">
                <a:latin typeface="Times New Roman"/>
                <a:ea typeface="+mn-lt"/>
                <a:cs typeface="+mn-lt"/>
              </a:rPr>
              <a:t>Con:</a:t>
            </a:r>
            <a:r>
              <a:rPr lang="en-US" sz="1050" dirty="0">
                <a:latin typeface="Times New Roman"/>
                <a:ea typeface="+mn-lt"/>
                <a:cs typeface="+mn-lt"/>
              </a:rPr>
              <a:t> If γ is too large, the model might become unstable or degrade quality by over-penalizing small differences.</a:t>
            </a:r>
            <a:endParaRPr lang="en-US" sz="1050">
              <a:latin typeface="Times New Roman"/>
              <a:cs typeface="Times New Roman"/>
            </a:endParaRPr>
          </a:p>
          <a:p>
            <a:pPr algn="l"/>
            <a:endParaRPr lang="en-US" sz="1050" dirty="0">
              <a:latin typeface="Times New Roman"/>
              <a:cs typeface="Times New Roman"/>
            </a:endParaRPr>
          </a:p>
        </p:txBody>
      </p:sp>
    </p:spTree>
    <p:extLst>
      <p:ext uri="{BB962C8B-B14F-4D97-AF65-F5344CB8AC3E}">
        <p14:creationId xmlns:p14="http://schemas.microsoft.com/office/powerpoint/2010/main" val="328971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2538734-A727-2550-2941-1BD8B596E1F7}"/>
              </a:ext>
            </a:extLst>
          </p:cNvPr>
          <p:cNvSpPr txBox="1"/>
          <p:nvPr/>
        </p:nvSpPr>
        <p:spPr>
          <a:xfrm>
            <a:off x="6702058" y="1580147"/>
            <a:ext cx="2441942" cy="2226647"/>
          </a:xfrm>
          <a:prstGeom prst="rect">
            <a:avLst/>
          </a:prstGeom>
        </p:spPr>
        <p:txBody>
          <a:bodyPr rot="0" spcFirstLastPara="0" vertOverflow="overflow" horzOverflow="overflow" vert="horz" lIns="68580" tIns="34290" rIns="68580" bIns="34290" numCol="1" spcCol="0" rtlCol="0" fromWordArt="0" anchor="t" anchorCtr="0" forceAA="0" compatLnSpc="1">
            <a:prstTxWarp prst="textNoShape">
              <a:avLst/>
            </a:prstTxWarp>
            <a:normAutofit/>
          </a:bodyPr>
          <a:lstStyle/>
          <a:p>
            <a:pPr>
              <a:lnSpc>
                <a:spcPct val="90000"/>
              </a:lnSpc>
              <a:spcAft>
                <a:spcPts val="450"/>
              </a:spcAft>
            </a:pPr>
            <a:r>
              <a:rPr lang="en-US" sz="1050" b="1" dirty="0"/>
              <a:t>Length-Controlled (LC)</a:t>
            </a:r>
            <a:endParaRPr lang="en-US" sz="1050" dirty="0"/>
          </a:p>
          <a:p>
            <a:pPr marL="214313" indent="-171450">
              <a:lnSpc>
                <a:spcPct val="90000"/>
              </a:lnSpc>
              <a:spcAft>
                <a:spcPts val="450"/>
              </a:spcAft>
              <a:buFont typeface="Arial" panose="020B0604020202020204" pitchFamily="34" charset="0"/>
              <a:buChar char="•"/>
            </a:pPr>
            <a:r>
              <a:rPr lang="en-US" sz="1050" dirty="0"/>
              <a:t>Measures how often the model’s answers are chosen as better </a:t>
            </a:r>
            <a:r>
              <a:rPr lang="en-US" sz="1050" i="1" dirty="0"/>
              <a:t>when you only compare answers of roughly the same length.</a:t>
            </a:r>
            <a:r>
              <a:rPr lang="en-US" sz="1050" dirty="0"/>
              <a:t> This is to avoid the bias that sometimes people perceive longer (or shorter) answers as automatically “better.”</a:t>
            </a:r>
          </a:p>
          <a:p>
            <a:pPr>
              <a:lnSpc>
                <a:spcPct val="90000"/>
              </a:lnSpc>
              <a:spcAft>
                <a:spcPts val="450"/>
              </a:spcAft>
            </a:pPr>
            <a:r>
              <a:rPr lang="en-US" sz="1050" b="1" dirty="0"/>
              <a:t>Raw Win Rate (WR)</a:t>
            </a:r>
            <a:endParaRPr lang="en-US" sz="1050" dirty="0"/>
          </a:p>
          <a:p>
            <a:pPr marL="214313" indent="-171450">
              <a:lnSpc>
                <a:spcPct val="90000"/>
              </a:lnSpc>
              <a:spcAft>
                <a:spcPts val="450"/>
              </a:spcAft>
              <a:buFont typeface="Arial" panose="020B0604020202020204" pitchFamily="34" charset="0"/>
              <a:buChar char="•"/>
            </a:pPr>
            <a:r>
              <a:rPr lang="en-US" sz="1050" dirty="0"/>
              <a:t>Measures how often the model’s answers are chosen as better </a:t>
            </a:r>
            <a:r>
              <a:rPr lang="en-US" sz="1050" i="1" dirty="0"/>
              <a:t>in general,</a:t>
            </a:r>
            <a:r>
              <a:rPr lang="en-US" sz="1050" dirty="0"/>
              <a:t> with no adjustments for length.</a:t>
            </a:r>
          </a:p>
          <a:p>
            <a:pPr indent="-171450">
              <a:lnSpc>
                <a:spcPct val="90000"/>
              </a:lnSpc>
              <a:spcAft>
                <a:spcPts val="450"/>
              </a:spcAft>
              <a:buFont typeface="Arial" panose="020B0604020202020204" pitchFamily="34" charset="0"/>
              <a:buChar char="•"/>
            </a:pPr>
            <a:endParaRPr lang="en-US" sz="1050" dirty="0"/>
          </a:p>
        </p:txBody>
      </p:sp>
      <p:pic>
        <p:nvPicPr>
          <p:cNvPr id="13" name="Picture 12" descr="A table with numbers and text&#10;&#10;AI-generated content may be incorrect.">
            <a:extLst>
              <a:ext uri="{FF2B5EF4-FFF2-40B4-BE49-F238E27FC236}">
                <a16:creationId xmlns:a16="http://schemas.microsoft.com/office/drawing/2014/main" id="{C9A734B2-45D2-F45F-BAAE-D16526CA7F54}"/>
              </a:ext>
            </a:extLst>
          </p:cNvPr>
          <p:cNvPicPr>
            <a:picLocks noChangeAspect="1"/>
          </p:cNvPicPr>
          <p:nvPr/>
        </p:nvPicPr>
        <p:blipFill>
          <a:blip r:embed="rId2"/>
          <a:stretch>
            <a:fillRect/>
          </a:stretch>
        </p:blipFill>
        <p:spPr>
          <a:xfrm>
            <a:off x="1429993" y="518557"/>
            <a:ext cx="5191506" cy="3556181"/>
          </a:xfrm>
          <a:prstGeom prst="rect">
            <a:avLst/>
          </a:prstGeom>
        </p:spPr>
      </p:pic>
    </p:spTree>
    <p:extLst>
      <p:ext uri="{BB962C8B-B14F-4D97-AF65-F5344CB8AC3E}">
        <p14:creationId xmlns:p14="http://schemas.microsoft.com/office/powerpoint/2010/main" val="1527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able with numbers and symbols&#10;&#10;AI-generated content may be incorrect.">
            <a:extLst>
              <a:ext uri="{FF2B5EF4-FFF2-40B4-BE49-F238E27FC236}">
                <a16:creationId xmlns:a16="http://schemas.microsoft.com/office/drawing/2014/main" id="{7C315E58-CC8A-0EEC-E019-6DAB8A174BF4}"/>
              </a:ext>
            </a:extLst>
          </p:cNvPr>
          <p:cNvPicPr>
            <a:picLocks noChangeAspect="1"/>
          </p:cNvPicPr>
          <p:nvPr/>
        </p:nvPicPr>
        <p:blipFill>
          <a:blip r:embed="rId2"/>
          <a:stretch>
            <a:fillRect/>
          </a:stretch>
        </p:blipFill>
        <p:spPr>
          <a:xfrm>
            <a:off x="1425648" y="0"/>
            <a:ext cx="7122319" cy="2505671"/>
          </a:xfrm>
          <a:prstGeom prst="rect">
            <a:avLst/>
          </a:prstGeom>
        </p:spPr>
      </p:pic>
      <p:pic>
        <p:nvPicPr>
          <p:cNvPr id="6" name="Picture 5" descr="A table with numbers and letters&#10;&#10;AI-generated content may be incorrect.">
            <a:extLst>
              <a:ext uri="{FF2B5EF4-FFF2-40B4-BE49-F238E27FC236}">
                <a16:creationId xmlns:a16="http://schemas.microsoft.com/office/drawing/2014/main" id="{36DCAFA5-C5EB-7935-1788-C03CA09E4CC5}"/>
              </a:ext>
            </a:extLst>
          </p:cNvPr>
          <p:cNvPicPr>
            <a:picLocks noChangeAspect="1"/>
          </p:cNvPicPr>
          <p:nvPr/>
        </p:nvPicPr>
        <p:blipFill>
          <a:blip r:embed="rId3"/>
          <a:stretch>
            <a:fillRect/>
          </a:stretch>
        </p:blipFill>
        <p:spPr>
          <a:xfrm>
            <a:off x="1425647" y="2575321"/>
            <a:ext cx="7122319" cy="2568179"/>
          </a:xfrm>
          <a:prstGeom prst="rect">
            <a:avLst/>
          </a:prstGeom>
        </p:spPr>
      </p:pic>
    </p:spTree>
    <p:extLst>
      <p:ext uri="{BB962C8B-B14F-4D97-AF65-F5344CB8AC3E}">
        <p14:creationId xmlns:p14="http://schemas.microsoft.com/office/powerpoint/2010/main" val="80790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002522AE-F8D9-42D2-2E5F-FE428583C244}"/>
            </a:ext>
          </a:extLst>
        </p:cNvPr>
        <p:cNvGrpSpPr/>
        <p:nvPr/>
      </p:nvGrpSpPr>
      <p:grpSpPr>
        <a:xfrm>
          <a:off x="0" y="0"/>
          <a:ext cx="0" cy="0"/>
          <a:chOff x="0" y="0"/>
          <a:chExt cx="0" cy="0"/>
        </a:xfrm>
      </p:grpSpPr>
      <p:sp>
        <p:nvSpPr>
          <p:cNvPr id="161" name="Google Shape;161;p23">
            <a:extLst>
              <a:ext uri="{FF2B5EF4-FFF2-40B4-BE49-F238E27FC236}">
                <a16:creationId xmlns:a16="http://schemas.microsoft.com/office/drawing/2014/main" id="{18D6DFF0-58EE-49B2-CDD1-E6BC70ED7ABD}"/>
              </a:ext>
            </a:extLst>
          </p:cNvPr>
          <p:cNvSpPr txBox="1">
            <a:spLocks noGrp="1"/>
          </p:cNvSpPr>
          <p:nvPr>
            <p:ph type="title"/>
          </p:nvPr>
        </p:nvSpPr>
        <p:spPr>
          <a:xfrm>
            <a:off x="1186330" y="1927184"/>
            <a:ext cx="7790400" cy="554100"/>
          </a:xfrm>
          <a:prstGeom prst="rect">
            <a:avLst/>
          </a:prstGeom>
        </p:spPr>
        <p:txBody>
          <a:bodyPr spcFirstLastPara="1" wrap="square" lIns="91425" tIns="45700" rIns="91425" bIns="45700" anchor="ctr" anchorCtr="0">
            <a:noAutofit/>
          </a:bodyPr>
          <a:lstStyle/>
          <a:p>
            <a:pPr algn="ctr"/>
            <a:r>
              <a:rPr lang="en-US" sz="2800" b="1" dirty="0">
                <a:latin typeface="Times New Roman"/>
                <a:ea typeface="+mn-lt"/>
                <a:cs typeface="+mn-lt"/>
              </a:rPr>
              <a:t>Q&amp;A / Discussion</a:t>
            </a:r>
            <a:endParaRPr lang="en-US" sz="2800" dirty="0">
              <a:latin typeface="Times New Roman"/>
              <a:cs typeface="Times New Roman"/>
            </a:endParaRPr>
          </a:p>
        </p:txBody>
      </p:sp>
    </p:spTree>
    <p:extLst>
      <p:ext uri="{BB962C8B-B14F-4D97-AF65-F5344CB8AC3E}">
        <p14:creationId xmlns:p14="http://schemas.microsoft.com/office/powerpoint/2010/main" val="152011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0940-4D44-B899-A468-625BFC8E45FF}"/>
              </a:ext>
            </a:extLst>
          </p:cNvPr>
          <p:cNvSpPr>
            <a:spLocks noGrp="1"/>
          </p:cNvSpPr>
          <p:nvPr>
            <p:ph type="title"/>
          </p:nvPr>
        </p:nvSpPr>
        <p:spPr>
          <a:xfrm>
            <a:off x="755650" y="195263"/>
            <a:ext cx="8085000" cy="756000"/>
          </a:xfrm>
        </p:spPr>
        <p:txBody>
          <a:bodyPr wrap="square" anchor="ctr">
            <a:normAutofit/>
          </a:bodyPr>
          <a:lstStyle/>
          <a:p>
            <a:pPr>
              <a:lnSpc>
                <a:spcPct val="90000"/>
              </a:lnSpc>
            </a:pPr>
            <a:r>
              <a:rPr lang="en-US" sz="2500"/>
              <a:t>The Problem: What if there is no obvious reward?</a:t>
            </a:r>
          </a:p>
        </p:txBody>
      </p:sp>
      <p:graphicFrame>
        <p:nvGraphicFramePr>
          <p:cNvPr id="5" name="Text Placeholder 2">
            <a:extLst>
              <a:ext uri="{FF2B5EF4-FFF2-40B4-BE49-F238E27FC236}">
                <a16:creationId xmlns:a16="http://schemas.microsoft.com/office/drawing/2014/main" id="{16C2E6C8-7035-2E6A-65B1-A4D7CEFB689F}"/>
              </a:ext>
            </a:extLst>
          </p:cNvPr>
          <p:cNvGraphicFramePr/>
          <p:nvPr>
            <p:extLst>
              <p:ext uri="{D42A27DB-BD31-4B8C-83A1-F6EECF244321}">
                <p14:modId xmlns:p14="http://schemas.microsoft.com/office/powerpoint/2010/main" val="1165783960"/>
              </p:ext>
            </p:extLst>
          </p:nvPr>
        </p:nvGraphicFramePr>
        <p:xfrm>
          <a:off x="1059000" y="939546"/>
          <a:ext cx="8085000" cy="326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18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7"/>
          <p:cNvSpPr txBox="1">
            <a:spLocks noGrp="1"/>
          </p:cNvSpPr>
          <p:nvPr>
            <p:ph type="body" idx="1"/>
          </p:nvPr>
        </p:nvSpPr>
        <p:spPr>
          <a:xfrm>
            <a:off x="0" y="864185"/>
            <a:ext cx="9144000" cy="3744000"/>
          </a:xfrm>
          <a:prstGeom prst="rect">
            <a:avLst/>
          </a:prstGeom>
        </p:spPr>
        <p:txBody>
          <a:bodyPr spcFirstLastPara="1" wrap="square" lIns="91425" tIns="45700" rIns="91425" bIns="45700" anchor="t" anchorCtr="0">
            <a:noAutofit/>
          </a:bodyPr>
          <a:lstStyle/>
          <a:p>
            <a:pPr marL="1200150" indent="-285750">
              <a:lnSpc>
                <a:spcPct val="90000"/>
              </a:lnSpc>
              <a:spcBef>
                <a:spcPts val="400"/>
              </a:spcBef>
              <a:buFont typeface="Arial" panose="020B0604020202020204" pitchFamily="34" charset="0"/>
              <a:buChar char="•"/>
            </a:pPr>
            <a:r>
              <a:rPr lang="en-US" sz="1800" dirty="0"/>
              <a:t>is a machine learning (ML) technique that uses human feedback to optimize ML models to </a:t>
            </a:r>
            <a:r>
              <a:rPr lang="en-US" sz="1800" dirty="0">
                <a:highlight>
                  <a:srgbClr val="FFFF00"/>
                </a:highlight>
              </a:rPr>
              <a:t>self-learn more efficiently.</a:t>
            </a:r>
            <a:r>
              <a:rPr lang="en-US" sz="1800" dirty="0"/>
              <a:t> </a:t>
            </a:r>
          </a:p>
          <a:p>
            <a:pPr marL="1200150" indent="-285750">
              <a:lnSpc>
                <a:spcPct val="90000"/>
              </a:lnSpc>
              <a:spcBef>
                <a:spcPts val="400"/>
              </a:spcBef>
              <a:buFont typeface="Arial" panose="020B0604020202020204" pitchFamily="34" charset="0"/>
              <a:buChar char="•"/>
            </a:pPr>
            <a:r>
              <a:rPr lang="en-US" sz="1800" dirty="0">
                <a:latin typeface="Arial"/>
                <a:cs typeface="Arial"/>
              </a:rPr>
              <a:t>train software (a model) to make decisions that maximize rewards, making their outcomes more accurate</a:t>
            </a:r>
          </a:p>
          <a:p>
            <a:pPr marL="1200150" indent="-285750">
              <a:lnSpc>
                <a:spcPct val="90000"/>
              </a:lnSpc>
              <a:spcBef>
                <a:spcPts val="400"/>
              </a:spcBef>
              <a:buFont typeface="Arial" panose="020B0604020202020204" pitchFamily="34" charset="0"/>
              <a:buChar char="•"/>
            </a:pPr>
            <a:endParaRPr lang="en-US" sz="1800" dirty="0"/>
          </a:p>
          <a:p>
            <a:pPr marL="914400" lvl="0" indent="0" algn="l" rtl="0">
              <a:lnSpc>
                <a:spcPct val="90000"/>
              </a:lnSpc>
              <a:spcBef>
                <a:spcPts val="400"/>
              </a:spcBef>
              <a:spcAft>
                <a:spcPts val="0"/>
              </a:spcAft>
              <a:buNone/>
            </a:pPr>
            <a:endParaRPr lang="en-US" sz="1800" dirty="0">
              <a:latin typeface="Calibri"/>
              <a:ea typeface="Calibri"/>
              <a:cs typeface="Calibri"/>
              <a:sym typeface="Calibri"/>
            </a:endParaRPr>
          </a:p>
        </p:txBody>
      </p:sp>
      <p:sp>
        <p:nvSpPr>
          <p:cNvPr id="3" name="Title 2">
            <a:extLst>
              <a:ext uri="{FF2B5EF4-FFF2-40B4-BE49-F238E27FC236}">
                <a16:creationId xmlns:a16="http://schemas.microsoft.com/office/drawing/2014/main" id="{E0866D74-41F8-C7D3-DE99-503ADD068B7F}"/>
              </a:ext>
            </a:extLst>
          </p:cNvPr>
          <p:cNvSpPr>
            <a:spLocks noGrp="1"/>
          </p:cNvSpPr>
          <p:nvPr>
            <p:ph type="title"/>
          </p:nvPr>
        </p:nvSpPr>
        <p:spPr>
          <a:xfrm>
            <a:off x="999548" y="331305"/>
            <a:ext cx="8144452" cy="594300"/>
          </a:xfrm>
        </p:spPr>
        <p:txBody>
          <a:bodyPr/>
          <a:lstStyle/>
          <a:p>
            <a:r>
              <a:rPr lang="en-US" sz="2800" dirty="0"/>
              <a:t>RLHF</a:t>
            </a:r>
          </a:p>
        </p:txBody>
      </p:sp>
      <p:pic>
        <p:nvPicPr>
          <p:cNvPr id="4" name="Picture 3" descr="A diagram of a learning process&#10;&#10;AI-generated content may be incorrect.">
            <a:extLst>
              <a:ext uri="{FF2B5EF4-FFF2-40B4-BE49-F238E27FC236}">
                <a16:creationId xmlns:a16="http://schemas.microsoft.com/office/drawing/2014/main" id="{F0FC4FE3-B05A-9011-58AF-4AC955BF68FD}"/>
              </a:ext>
            </a:extLst>
          </p:cNvPr>
          <p:cNvPicPr>
            <a:picLocks noChangeAspect="1"/>
          </p:cNvPicPr>
          <p:nvPr/>
        </p:nvPicPr>
        <p:blipFill>
          <a:blip r:embed="rId3"/>
          <a:stretch>
            <a:fillRect/>
          </a:stretch>
        </p:blipFill>
        <p:spPr>
          <a:xfrm>
            <a:off x="2841420" y="2079068"/>
            <a:ext cx="4747260" cy="27331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1024175" y="87475"/>
            <a:ext cx="8012400" cy="594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800" dirty="0"/>
              <a:t>Why RLHF? </a:t>
            </a:r>
            <a:endParaRPr sz="2800" dirty="0">
              <a:solidFill>
                <a:schemeClr val="dk2"/>
              </a:solidFill>
            </a:endParaRPr>
          </a:p>
        </p:txBody>
      </p:sp>
      <p:sp>
        <p:nvSpPr>
          <p:cNvPr id="129" name="Google Shape;129;p18"/>
          <p:cNvSpPr txBox="1">
            <a:spLocks noGrp="1"/>
          </p:cNvSpPr>
          <p:nvPr>
            <p:ph type="body" idx="1"/>
          </p:nvPr>
        </p:nvSpPr>
        <p:spPr>
          <a:xfrm>
            <a:off x="1024175" y="546300"/>
            <a:ext cx="7673100" cy="4050900"/>
          </a:xfrm>
          <a:prstGeom prst="rect">
            <a:avLst/>
          </a:prstGeom>
        </p:spPr>
        <p:txBody>
          <a:bodyPr spcFirstLastPara="1" wrap="square" lIns="91425" tIns="45700" rIns="91425" bIns="45700" anchor="t" anchorCtr="0">
            <a:noAutofit/>
          </a:bodyPr>
          <a:lstStyle/>
          <a:p>
            <a:pPr marL="0" indent="0">
              <a:buNone/>
            </a:pPr>
            <a:endParaRPr lang="en-US" sz="2400" dirty="0"/>
          </a:p>
          <a:p>
            <a:pPr marL="342900" indent="-342900">
              <a:buFont typeface="Arial" panose="020B0604020202020204" pitchFamily="34" charset="0"/>
              <a:buChar char="•"/>
            </a:pPr>
            <a:r>
              <a:rPr lang="en-US" sz="2400" dirty="0"/>
              <a:t>Next-token prediction ≠ user intent</a:t>
            </a:r>
          </a:p>
          <a:p>
            <a:pPr marL="342900" indent="-342900">
              <a:buFont typeface="Arial" panose="020B0604020202020204" pitchFamily="34" charset="0"/>
              <a:buChar char="•"/>
            </a:pPr>
            <a:r>
              <a:rPr lang="en-US" sz="2400" dirty="0"/>
              <a:t>Mis-aligned models cause real harms</a:t>
            </a:r>
          </a:p>
          <a:p>
            <a:pPr marL="342900" indent="-342900">
              <a:buFont typeface="Arial" panose="020B0604020202020204" pitchFamily="34" charset="0"/>
              <a:buChar char="•"/>
            </a:pPr>
            <a:r>
              <a:rPr lang="en-US" sz="2400" dirty="0"/>
              <a:t>RLHF reframes alignment as control</a:t>
            </a: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E240BDF3-B3DD-92A7-003E-0C69766C3D9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C966E30-0976-95BD-F2EF-A32FD21F5BC4}"/>
              </a:ext>
            </a:extLst>
          </p:cNvPr>
          <p:cNvPicPr>
            <a:picLocks noChangeAspect="1"/>
          </p:cNvPicPr>
          <p:nvPr/>
        </p:nvPicPr>
        <p:blipFill>
          <a:blip r:embed="rId3"/>
          <a:stretch>
            <a:fillRect/>
          </a:stretch>
        </p:blipFill>
        <p:spPr>
          <a:xfrm>
            <a:off x="1821366" y="0"/>
            <a:ext cx="6273743" cy="4829078"/>
          </a:xfrm>
          <a:prstGeom prst="rect">
            <a:avLst/>
          </a:prstGeom>
        </p:spPr>
      </p:pic>
    </p:spTree>
    <p:extLst>
      <p:ext uri="{BB962C8B-B14F-4D97-AF65-F5344CB8AC3E}">
        <p14:creationId xmlns:p14="http://schemas.microsoft.com/office/powerpoint/2010/main" val="81178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diagram of a step-by-step program&#10;&#10;AI-generated content may be incorrect.">
            <a:extLst>
              <a:ext uri="{FF2B5EF4-FFF2-40B4-BE49-F238E27FC236}">
                <a16:creationId xmlns:a16="http://schemas.microsoft.com/office/drawing/2014/main" id="{FCD579C9-BD68-0EB2-F0DB-7FA53AF7999A}"/>
              </a:ext>
            </a:extLst>
          </p:cNvPr>
          <p:cNvPicPr>
            <a:picLocks noGrp="1" noChangeAspect="1"/>
          </p:cNvPicPr>
          <p:nvPr>
            <p:ph idx="1"/>
          </p:nvPr>
        </p:nvPicPr>
        <p:blipFill>
          <a:blip r:embed="rId3"/>
          <a:stretch>
            <a:fillRect/>
          </a:stretch>
        </p:blipFill>
        <p:spPr>
          <a:xfrm>
            <a:off x="691376" y="0"/>
            <a:ext cx="8452624" cy="3631843"/>
          </a:xfrm>
          <a:prstGeom prst="rect">
            <a:avLst/>
          </a:prstGeom>
        </p:spPr>
      </p:pic>
      <p:sp>
        <p:nvSpPr>
          <p:cNvPr id="3" name="TextBox 2">
            <a:extLst>
              <a:ext uri="{FF2B5EF4-FFF2-40B4-BE49-F238E27FC236}">
                <a16:creationId xmlns:a16="http://schemas.microsoft.com/office/drawing/2014/main" id="{69173F02-E467-FD98-0A71-2FDFCD44FA62}"/>
              </a:ext>
            </a:extLst>
          </p:cNvPr>
          <p:cNvSpPr txBox="1"/>
          <p:nvPr/>
        </p:nvSpPr>
        <p:spPr>
          <a:xfrm>
            <a:off x="1424310" y="3631843"/>
            <a:ext cx="8608742" cy="1452705"/>
          </a:xfrm>
          <a:prstGeom prst="rect">
            <a:avLst/>
          </a:prstGeom>
          <a:noFill/>
        </p:spPr>
        <p:txBody>
          <a:bodyPr wrap="square" rtlCol="0">
            <a:spAutoFit/>
          </a:bodyPr>
          <a:lstStyle/>
          <a:p>
            <a:pPr marL="457200" lvl="0" indent="-361950" algn="l" rtl="0">
              <a:lnSpc>
                <a:spcPct val="115000"/>
              </a:lnSpc>
              <a:spcBef>
                <a:spcPts val="400"/>
              </a:spcBef>
              <a:spcAft>
                <a:spcPts val="0"/>
              </a:spcAft>
              <a:buClr>
                <a:schemeClr val="dk1"/>
              </a:buClr>
              <a:buSzPts val="2100"/>
              <a:buChar char="●"/>
            </a:pPr>
            <a:r>
              <a:rPr lang="en-US" sz="1400" dirty="0">
                <a:solidFill>
                  <a:srgbClr val="000000"/>
                </a:solidFill>
              </a:rPr>
              <a:t>Pre-train → SFT reference policy</a:t>
            </a:r>
          </a:p>
          <a:p>
            <a:pPr marL="457200" lvl="0" indent="-361950" algn="l" rtl="0">
              <a:lnSpc>
                <a:spcPct val="115000"/>
              </a:lnSpc>
              <a:spcBef>
                <a:spcPts val="400"/>
              </a:spcBef>
              <a:spcAft>
                <a:spcPts val="0"/>
              </a:spcAft>
              <a:buClr>
                <a:schemeClr val="dk1"/>
              </a:buClr>
              <a:buSzPts val="2100"/>
              <a:buChar char="●"/>
            </a:pPr>
            <a:r>
              <a:rPr lang="en-US" sz="1400" dirty="0">
                <a:solidFill>
                  <a:srgbClr val="000000"/>
                </a:solidFill>
              </a:rPr>
              <a:t>Collect human preference comparisons</a:t>
            </a:r>
          </a:p>
          <a:p>
            <a:pPr marL="457200" lvl="0" indent="-361950" algn="l" rtl="0">
              <a:lnSpc>
                <a:spcPct val="115000"/>
              </a:lnSpc>
              <a:spcBef>
                <a:spcPts val="400"/>
              </a:spcBef>
              <a:spcAft>
                <a:spcPts val="0"/>
              </a:spcAft>
              <a:buClr>
                <a:schemeClr val="dk1"/>
              </a:buClr>
              <a:buSzPts val="2100"/>
              <a:buChar char="●"/>
            </a:pPr>
            <a:r>
              <a:rPr lang="en-US" sz="1400" dirty="0">
                <a:solidFill>
                  <a:srgbClr val="000000"/>
                </a:solidFill>
              </a:rPr>
              <a:t>Train a scalar reward model</a:t>
            </a:r>
          </a:p>
          <a:p>
            <a:pPr marL="457200" lvl="0" indent="-361950" algn="l" rtl="0">
              <a:lnSpc>
                <a:spcPct val="115000"/>
              </a:lnSpc>
              <a:spcBef>
                <a:spcPts val="400"/>
              </a:spcBef>
              <a:spcAft>
                <a:spcPts val="0"/>
              </a:spcAft>
              <a:buClr>
                <a:schemeClr val="dk1"/>
              </a:buClr>
              <a:buSzPts val="2100"/>
              <a:buChar char="●"/>
            </a:pPr>
            <a:r>
              <a:rPr lang="en-US" sz="1400" dirty="0">
                <a:solidFill>
                  <a:srgbClr val="000000"/>
                </a:solidFill>
              </a:rPr>
              <a:t>Fine-tune the policy with P</a:t>
            </a:r>
            <a:r>
              <a:rPr lang="en-US" sz="1400" dirty="0">
                <a:solidFill>
                  <a:schemeClr val="tx1"/>
                </a:solidFill>
              </a:rPr>
              <a:t>PO(</a:t>
            </a:r>
            <a:r>
              <a:rPr lang="en-US" b="0" i="0" dirty="0">
                <a:solidFill>
                  <a:schemeClr val="tx1"/>
                </a:solidFill>
                <a:effectLst/>
                <a:latin typeface="Google Sans"/>
              </a:rPr>
              <a:t>Proximal Policy Optimization)</a:t>
            </a:r>
            <a:endParaRPr lang="en-US" sz="1400" dirty="0">
              <a:solidFill>
                <a:schemeClr val="tx1"/>
              </a:solidFill>
            </a:endParaRPr>
          </a:p>
          <a:p>
            <a:r>
              <a:rPr lang="en-US" dirty="0"/>
              <a:t>. </a:t>
            </a:r>
          </a:p>
        </p:txBody>
      </p:sp>
    </p:spTree>
    <p:extLst>
      <p:ext uri="{BB962C8B-B14F-4D97-AF65-F5344CB8AC3E}">
        <p14:creationId xmlns:p14="http://schemas.microsoft.com/office/powerpoint/2010/main" val="197762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1106170" y="361080"/>
            <a:ext cx="8280900" cy="594300"/>
          </a:xfrm>
          <a:prstGeom prst="rect">
            <a:avLst/>
          </a:prstGeom>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2800" dirty="0"/>
              <a:t>Collecting High-Quality Preference Data</a:t>
            </a:r>
            <a:endParaRPr sz="2800" dirty="0">
              <a:solidFill>
                <a:schemeClr val="dk2"/>
              </a:solidFill>
            </a:endParaRPr>
          </a:p>
        </p:txBody>
      </p:sp>
      <p:sp>
        <p:nvSpPr>
          <p:cNvPr id="141" name="Google Shape;141;p20"/>
          <p:cNvSpPr txBox="1">
            <a:spLocks noGrp="1"/>
          </p:cNvSpPr>
          <p:nvPr>
            <p:ph type="body" idx="1"/>
          </p:nvPr>
        </p:nvSpPr>
        <p:spPr>
          <a:xfrm>
            <a:off x="1357395" y="955380"/>
            <a:ext cx="8144100" cy="4050900"/>
          </a:xfrm>
          <a:prstGeom prst="rect">
            <a:avLst/>
          </a:prstGeom>
        </p:spPr>
        <p:txBody>
          <a:bodyPr spcFirstLastPara="1" wrap="square" lIns="91425" tIns="45700" rIns="91425" bIns="45700" anchor="t" anchorCtr="0">
            <a:noAutofit/>
          </a:bodyPr>
          <a:lstStyle/>
          <a:p>
            <a:pPr lvl="0" indent="-457200" algn="l" rtl="0">
              <a:spcBef>
                <a:spcPts val="560"/>
              </a:spcBef>
              <a:spcAft>
                <a:spcPts val="0"/>
              </a:spcAft>
              <a:buFont typeface="Arial" panose="020B0604020202020204" pitchFamily="34" charset="0"/>
              <a:buChar char="•"/>
            </a:pPr>
            <a:r>
              <a:rPr lang="en-US" sz="2400" dirty="0"/>
              <a:t>Diverse sampling to expose failures</a:t>
            </a:r>
          </a:p>
          <a:p>
            <a:pPr lvl="0" indent="-457200" algn="l" rtl="0">
              <a:spcBef>
                <a:spcPts val="560"/>
              </a:spcBef>
              <a:spcAft>
                <a:spcPts val="0"/>
              </a:spcAft>
              <a:buFont typeface="Arial" panose="020B0604020202020204" pitchFamily="34" charset="0"/>
              <a:buChar char="•"/>
            </a:pPr>
            <a:r>
              <a:rPr lang="en-US" sz="2400" dirty="0"/>
              <a:t>Pairwise vs listwise ranking trade-off</a:t>
            </a:r>
          </a:p>
          <a:p>
            <a:pPr lvl="0" indent="-457200" algn="l" rtl="0">
              <a:spcBef>
                <a:spcPts val="560"/>
              </a:spcBef>
              <a:spcAft>
                <a:spcPts val="0"/>
              </a:spcAft>
              <a:buFont typeface="Arial" panose="020B0604020202020204" pitchFamily="34" charset="0"/>
              <a:buChar char="•"/>
            </a:pPr>
            <a:r>
              <a:rPr lang="en-US" sz="2400" dirty="0"/>
              <a:t>Annotator calibration &amp; adjudication</a:t>
            </a:r>
          </a:p>
          <a:p>
            <a:pPr lvl="0" indent="-457200" algn="l" rtl="0">
              <a:spcBef>
                <a:spcPts val="560"/>
              </a:spcBef>
              <a:spcAft>
                <a:spcPts val="0"/>
              </a:spcAft>
              <a:buFont typeface="Arial" panose="020B0604020202020204" pitchFamily="34" charset="0"/>
              <a:buChar char="•"/>
            </a:pPr>
            <a:endParaRPr sz="2400" dirty="0"/>
          </a:p>
        </p:txBody>
      </p:sp>
      <p:graphicFrame>
        <p:nvGraphicFramePr>
          <p:cNvPr id="2" name="Table 1">
            <a:extLst>
              <a:ext uri="{FF2B5EF4-FFF2-40B4-BE49-F238E27FC236}">
                <a16:creationId xmlns:a16="http://schemas.microsoft.com/office/drawing/2014/main" id="{958CC6AE-B1F5-0FFE-7F16-8629D25C65B8}"/>
              </a:ext>
            </a:extLst>
          </p:cNvPr>
          <p:cNvGraphicFramePr>
            <a:graphicFrameLocks noGrp="1"/>
          </p:cNvGraphicFramePr>
          <p:nvPr>
            <p:extLst>
              <p:ext uri="{D42A27DB-BD31-4B8C-83A1-F6EECF244321}">
                <p14:modId xmlns:p14="http://schemas.microsoft.com/office/powerpoint/2010/main" val="3813563919"/>
              </p:ext>
            </p:extLst>
          </p:nvPr>
        </p:nvGraphicFramePr>
        <p:xfrm>
          <a:off x="1509130" y="3050016"/>
          <a:ext cx="7279617" cy="1371864"/>
        </p:xfrm>
        <a:graphic>
          <a:graphicData uri="http://schemas.openxmlformats.org/drawingml/2006/table">
            <a:tbl>
              <a:tblPr>
                <a:tableStyleId>{775DCB02-9BB8-47FD-8907-85C794F793BA}</a:tableStyleId>
              </a:tblPr>
              <a:tblGrid>
                <a:gridCol w="2426539">
                  <a:extLst>
                    <a:ext uri="{9D8B030D-6E8A-4147-A177-3AD203B41FA5}">
                      <a16:colId xmlns:a16="http://schemas.microsoft.com/office/drawing/2014/main" val="294643077"/>
                    </a:ext>
                  </a:extLst>
                </a:gridCol>
                <a:gridCol w="2426539">
                  <a:extLst>
                    <a:ext uri="{9D8B030D-6E8A-4147-A177-3AD203B41FA5}">
                      <a16:colId xmlns:a16="http://schemas.microsoft.com/office/drawing/2014/main" val="710446222"/>
                    </a:ext>
                  </a:extLst>
                </a:gridCol>
                <a:gridCol w="2426539">
                  <a:extLst>
                    <a:ext uri="{9D8B030D-6E8A-4147-A177-3AD203B41FA5}">
                      <a16:colId xmlns:a16="http://schemas.microsoft.com/office/drawing/2014/main" val="3809167621"/>
                    </a:ext>
                  </a:extLst>
                </a:gridCol>
              </a:tblGrid>
              <a:tr h="335544">
                <a:tc>
                  <a:txBody>
                    <a:bodyPr/>
                    <a:lstStyle/>
                    <a:p>
                      <a:r>
                        <a:rPr lang="en-US"/>
                        <a:t>Type</a:t>
                      </a:r>
                    </a:p>
                  </a:txBody>
                  <a:tcPr anchor="ctr"/>
                </a:tc>
                <a:tc>
                  <a:txBody>
                    <a:bodyPr/>
                    <a:lstStyle/>
                    <a:p>
                      <a:r>
                        <a:rPr lang="en-US"/>
                        <a:t>Pros</a:t>
                      </a:r>
                    </a:p>
                  </a:txBody>
                  <a:tcPr anchor="ctr"/>
                </a:tc>
                <a:tc>
                  <a:txBody>
                    <a:bodyPr/>
                    <a:lstStyle/>
                    <a:p>
                      <a:r>
                        <a:rPr lang="en-US"/>
                        <a:t>Cons</a:t>
                      </a:r>
                    </a:p>
                  </a:txBody>
                  <a:tcPr anchor="ctr"/>
                </a:tc>
                <a:extLst>
                  <a:ext uri="{0D108BD9-81ED-4DB2-BD59-A6C34878D82A}">
                    <a16:rowId xmlns:a16="http://schemas.microsoft.com/office/drawing/2014/main" val="3996917333"/>
                  </a:ext>
                </a:extLst>
              </a:tr>
              <a:tr h="502095">
                <a:tc>
                  <a:txBody>
                    <a:bodyPr/>
                    <a:lstStyle/>
                    <a:p>
                      <a:r>
                        <a:rPr lang="en-US" b="1"/>
                        <a:t>Pairwise</a:t>
                      </a:r>
                      <a:endParaRPr lang="en-US"/>
                    </a:p>
                  </a:txBody>
                  <a:tcPr anchor="ctr"/>
                </a:tc>
                <a:tc>
                  <a:txBody>
                    <a:bodyPr/>
                    <a:lstStyle/>
                    <a:p>
                      <a:r>
                        <a:rPr lang="en-US"/>
                        <a:t>Easy for humans; simple loss (Bradley-Terry)</a:t>
                      </a:r>
                    </a:p>
                  </a:txBody>
                  <a:tcPr anchor="ctr"/>
                </a:tc>
                <a:tc>
                  <a:txBody>
                    <a:bodyPr/>
                    <a:lstStyle/>
                    <a:p>
                      <a:r>
                        <a:rPr lang="en-US"/>
                        <a:t>Needs more comparisons to learn well</a:t>
                      </a:r>
                    </a:p>
                  </a:txBody>
                  <a:tcPr anchor="ctr"/>
                </a:tc>
                <a:extLst>
                  <a:ext uri="{0D108BD9-81ED-4DB2-BD59-A6C34878D82A}">
                    <a16:rowId xmlns:a16="http://schemas.microsoft.com/office/drawing/2014/main" val="2469700729"/>
                  </a:ext>
                </a:extLst>
              </a:tr>
              <a:tr h="502095">
                <a:tc>
                  <a:txBody>
                    <a:bodyPr/>
                    <a:lstStyle/>
                    <a:p>
                      <a:r>
                        <a:rPr lang="en-US" b="1"/>
                        <a:t>Listwise</a:t>
                      </a:r>
                      <a:endParaRPr lang="en-US"/>
                    </a:p>
                  </a:txBody>
                  <a:tcPr anchor="ctr"/>
                </a:tc>
                <a:tc>
                  <a:txBody>
                    <a:bodyPr/>
                    <a:lstStyle/>
                    <a:p>
                      <a:r>
                        <a:rPr lang="en-US"/>
                        <a:t>More info per prompt; captures full ranking</a:t>
                      </a:r>
                    </a:p>
                  </a:txBody>
                  <a:tcPr anchor="ctr"/>
                </a:tc>
                <a:tc>
                  <a:txBody>
                    <a:bodyPr/>
                    <a:lstStyle/>
                    <a:p>
                      <a:r>
                        <a:rPr lang="nb-NO" dirty="0"/>
                        <a:t>Harder for humans; labels noisier</a:t>
                      </a:r>
                    </a:p>
                  </a:txBody>
                  <a:tcPr anchor="ctr"/>
                </a:tc>
                <a:extLst>
                  <a:ext uri="{0D108BD9-81ED-4DB2-BD59-A6C34878D82A}">
                    <a16:rowId xmlns:a16="http://schemas.microsoft.com/office/drawing/2014/main" val="97314102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1030610" y="330725"/>
            <a:ext cx="7861500" cy="572700"/>
          </a:xfrm>
          <a:prstGeom prst="rect">
            <a:avLst/>
          </a:prstGeom>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800" dirty="0"/>
              <a:t>Inside the Reward Model</a:t>
            </a:r>
            <a:endParaRPr sz="2800" dirty="0">
              <a:solidFill>
                <a:schemeClr val="dk2"/>
              </a:solidFill>
            </a:endParaRPr>
          </a:p>
        </p:txBody>
      </p:sp>
      <p:sp>
        <p:nvSpPr>
          <p:cNvPr id="156" name="Google Shape;156;p22"/>
          <p:cNvSpPr txBox="1">
            <a:spLocks noGrp="1"/>
          </p:cNvSpPr>
          <p:nvPr>
            <p:ph type="body" idx="1"/>
          </p:nvPr>
        </p:nvSpPr>
        <p:spPr>
          <a:xfrm>
            <a:off x="1030610" y="903425"/>
            <a:ext cx="7634100" cy="3416400"/>
          </a:xfrm>
          <a:prstGeom prst="rect">
            <a:avLst/>
          </a:prstGeom>
        </p:spPr>
        <p:txBody>
          <a:bodyPr spcFirstLastPara="1" wrap="square" lIns="91425" tIns="45700" rIns="91425" bIns="45700" anchor="t" anchorCtr="0">
            <a:noAutofit/>
          </a:bodyPr>
          <a:lstStyle/>
          <a:p>
            <a:pPr lvl="0" indent="-457200" algn="l" rtl="0">
              <a:spcBef>
                <a:spcPts val="640"/>
              </a:spcBef>
              <a:spcAft>
                <a:spcPts val="0"/>
              </a:spcAft>
              <a:buFont typeface="Arial" panose="020B0604020202020204" pitchFamily="34" charset="0"/>
              <a:buChar char="•"/>
            </a:pPr>
            <a:r>
              <a:rPr lang="en-US" sz="2400" dirty="0"/>
              <a:t>Decoder backbone + linear head</a:t>
            </a:r>
          </a:p>
          <a:p>
            <a:pPr lvl="0" indent="-457200" algn="l" rtl="0">
              <a:spcBef>
                <a:spcPts val="640"/>
              </a:spcBef>
              <a:spcAft>
                <a:spcPts val="0"/>
              </a:spcAft>
              <a:buFont typeface="Arial" panose="020B0604020202020204" pitchFamily="34" charset="0"/>
              <a:buChar char="•"/>
            </a:pPr>
            <a:r>
              <a:rPr lang="en-US" sz="2400" dirty="0"/>
              <a:t>Bradley-Terry loss function</a:t>
            </a:r>
          </a:p>
          <a:p>
            <a:pPr lvl="0" indent="-457200" algn="l" rtl="0">
              <a:spcBef>
                <a:spcPts val="640"/>
              </a:spcBef>
              <a:spcAft>
                <a:spcPts val="0"/>
              </a:spcAft>
              <a:buFont typeface="Arial" panose="020B0604020202020204" pitchFamily="34" charset="0"/>
              <a:buChar char="•"/>
            </a:pPr>
            <a:r>
              <a:rPr lang="en-US" sz="2400" dirty="0"/>
              <a:t>Extending beyond pairwise signals</a:t>
            </a:r>
            <a:endParaRPr sz="2400" dirty="0"/>
          </a:p>
        </p:txBody>
      </p:sp>
      <p:pic>
        <p:nvPicPr>
          <p:cNvPr id="4" name="Picture 3">
            <a:extLst>
              <a:ext uri="{FF2B5EF4-FFF2-40B4-BE49-F238E27FC236}">
                <a16:creationId xmlns:a16="http://schemas.microsoft.com/office/drawing/2014/main" id="{DD19B325-1423-DDCE-ACDA-17E42F85501F}"/>
              </a:ext>
            </a:extLst>
          </p:cNvPr>
          <p:cNvPicPr>
            <a:picLocks noChangeAspect="1"/>
          </p:cNvPicPr>
          <p:nvPr/>
        </p:nvPicPr>
        <p:blipFill>
          <a:blip r:embed="rId3"/>
          <a:stretch>
            <a:fillRect/>
          </a:stretch>
        </p:blipFill>
        <p:spPr>
          <a:xfrm>
            <a:off x="2359626" y="2368920"/>
            <a:ext cx="6065998" cy="2443855"/>
          </a:xfrm>
          <a:prstGeom prst="rect">
            <a:avLst/>
          </a:prstGeom>
        </p:spPr>
      </p:pic>
      <p:pic>
        <p:nvPicPr>
          <p:cNvPr id="3" name="Picture 2">
            <a:extLst>
              <a:ext uri="{FF2B5EF4-FFF2-40B4-BE49-F238E27FC236}">
                <a16:creationId xmlns:a16="http://schemas.microsoft.com/office/drawing/2014/main" id="{0A4D7A21-3673-E8EE-148E-18A47B263BFF}"/>
              </a:ext>
            </a:extLst>
          </p:cNvPr>
          <p:cNvPicPr>
            <a:picLocks noChangeAspect="1"/>
          </p:cNvPicPr>
          <p:nvPr/>
        </p:nvPicPr>
        <p:blipFill>
          <a:blip r:embed="rId4"/>
          <a:stretch>
            <a:fillRect/>
          </a:stretch>
        </p:blipFill>
        <p:spPr>
          <a:xfrm>
            <a:off x="1118940" y="2413060"/>
            <a:ext cx="4846740" cy="807790"/>
          </a:xfrm>
          <a:prstGeom prst="rect">
            <a:avLst/>
          </a:prstGeom>
        </p:spPr>
      </p:pic>
      <p:sp>
        <p:nvSpPr>
          <p:cNvPr id="5" name="TextBox 4">
            <a:extLst>
              <a:ext uri="{FF2B5EF4-FFF2-40B4-BE49-F238E27FC236}">
                <a16:creationId xmlns:a16="http://schemas.microsoft.com/office/drawing/2014/main" id="{15D5C12E-EB9E-8197-A0D9-75759F81DAD5}"/>
              </a:ext>
            </a:extLst>
          </p:cNvPr>
          <p:cNvSpPr txBox="1"/>
          <p:nvPr/>
        </p:nvSpPr>
        <p:spPr>
          <a:xfrm>
            <a:off x="7300333" y="3463159"/>
            <a:ext cx="1776760" cy="415498"/>
          </a:xfrm>
          <a:prstGeom prst="rect">
            <a:avLst/>
          </a:prstGeom>
          <a:noFill/>
        </p:spPr>
        <p:txBody>
          <a:bodyPr wrap="square" rtlCol="0">
            <a:spAutoFit/>
          </a:bodyPr>
          <a:lstStyle/>
          <a:p>
            <a:pPr algn="ctr"/>
            <a:r>
              <a:rPr lang="en-US" sz="1100" dirty="0"/>
              <a:t>Embedding</a:t>
            </a:r>
            <a:endParaRPr lang="en-US" sz="1000" dirty="0"/>
          </a:p>
          <a:p>
            <a:r>
              <a:rPr lang="en-US" sz="1000" dirty="0"/>
              <a:t>(a high-dimensional vector)</a:t>
            </a:r>
          </a:p>
        </p:txBody>
      </p:sp>
      <p:sp>
        <p:nvSpPr>
          <p:cNvPr id="6" name="TextBox 5">
            <a:extLst>
              <a:ext uri="{FF2B5EF4-FFF2-40B4-BE49-F238E27FC236}">
                <a16:creationId xmlns:a16="http://schemas.microsoft.com/office/drawing/2014/main" id="{71545289-6394-DED9-7BDC-6725F35CB3BC}"/>
              </a:ext>
            </a:extLst>
          </p:cNvPr>
          <p:cNvSpPr txBox="1"/>
          <p:nvPr/>
        </p:nvSpPr>
        <p:spPr>
          <a:xfrm>
            <a:off x="3063020" y="4529978"/>
            <a:ext cx="5601690" cy="230832"/>
          </a:xfrm>
          <a:prstGeom prst="rect">
            <a:avLst/>
          </a:prstGeom>
          <a:noFill/>
        </p:spPr>
        <p:txBody>
          <a:bodyPr wrap="square" rtlCol="0">
            <a:spAutoFit/>
          </a:bodyPr>
          <a:lstStyle/>
          <a:p>
            <a:r>
              <a:rPr lang="en-US" sz="900" dirty="0"/>
              <a:t>[“The”, “ mitochondria”, “ is”       , “…,    the”, “ powerhouse”, “.”]</a:t>
            </a:r>
          </a:p>
        </p:txBody>
      </p:sp>
      <p:sp>
        <p:nvSpPr>
          <p:cNvPr id="7" name="TextBox 6">
            <a:extLst>
              <a:ext uri="{FF2B5EF4-FFF2-40B4-BE49-F238E27FC236}">
                <a16:creationId xmlns:a16="http://schemas.microsoft.com/office/drawing/2014/main" id="{AEB50836-7A59-958D-4B15-30563C6E7ADD}"/>
              </a:ext>
            </a:extLst>
          </p:cNvPr>
          <p:cNvSpPr txBox="1"/>
          <p:nvPr/>
        </p:nvSpPr>
        <p:spPr>
          <a:xfrm>
            <a:off x="7165857" y="3142639"/>
            <a:ext cx="1911236" cy="338554"/>
          </a:xfrm>
          <a:prstGeom prst="rect">
            <a:avLst/>
          </a:prstGeom>
          <a:noFill/>
        </p:spPr>
        <p:txBody>
          <a:bodyPr wrap="square" rtlCol="0">
            <a:spAutoFit/>
          </a:bodyPr>
          <a:lstStyle/>
          <a:p>
            <a:r>
              <a:rPr lang="en-US" sz="800" b="1" dirty="0"/>
              <a:t>last token</a:t>
            </a:r>
            <a:r>
              <a:rPr lang="en-US" sz="800" dirty="0"/>
              <a:t> in the sequence +  Self-Attention</a:t>
            </a:r>
          </a:p>
        </p:txBody>
      </p:sp>
      <p:pic>
        <p:nvPicPr>
          <p:cNvPr id="9" name="Picture 8">
            <a:extLst>
              <a:ext uri="{FF2B5EF4-FFF2-40B4-BE49-F238E27FC236}">
                <a16:creationId xmlns:a16="http://schemas.microsoft.com/office/drawing/2014/main" id="{388BC74A-41E1-1497-9611-59FADDFD3257}"/>
              </a:ext>
            </a:extLst>
          </p:cNvPr>
          <p:cNvPicPr>
            <a:picLocks noChangeAspect="1"/>
          </p:cNvPicPr>
          <p:nvPr/>
        </p:nvPicPr>
        <p:blipFill>
          <a:blip r:embed="rId5"/>
          <a:stretch>
            <a:fillRect/>
          </a:stretch>
        </p:blipFill>
        <p:spPr>
          <a:xfrm>
            <a:off x="7679218" y="2451342"/>
            <a:ext cx="952598" cy="3044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2">
            <a:extLst>
              <a:ext uri="{FF2B5EF4-FFF2-40B4-BE49-F238E27FC236}">
                <a16:creationId xmlns:a16="http://schemas.microsoft.com/office/drawing/2014/main" id="{E7B0ED19-56E7-1F59-BF7A-1CE20EE883B5}"/>
              </a:ext>
            </a:extLst>
          </p:cNvPr>
          <p:cNvGraphicFramePr>
            <a:graphicFrameLocks noGrp="1"/>
          </p:cNvGraphicFramePr>
          <p:nvPr>
            <p:ph idx="1"/>
            <p:extLst>
              <p:ext uri="{D42A27DB-BD31-4B8C-83A1-F6EECF244321}">
                <p14:modId xmlns:p14="http://schemas.microsoft.com/office/powerpoint/2010/main" val="3019878222"/>
              </p:ext>
            </p:extLst>
          </p:nvPr>
        </p:nvGraphicFramePr>
        <p:xfrm>
          <a:off x="1010652" y="80211"/>
          <a:ext cx="8133348" cy="4740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5922421"/>
      </p:ext>
    </p:extLst>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1338</Words>
  <Application>Microsoft Office PowerPoint</Application>
  <PresentationFormat>On-screen Show (16:9)</PresentationFormat>
  <Paragraphs>103</Paragraphs>
  <Slides>17</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 Display</vt:lpstr>
      <vt:lpstr>Calibri</vt:lpstr>
      <vt:lpstr>Google Sans</vt:lpstr>
      <vt:lpstr>Arimo</vt:lpstr>
      <vt:lpstr>Arial</vt:lpstr>
      <vt:lpstr>Arial Black</vt:lpstr>
      <vt:lpstr>Times New Roman</vt:lpstr>
      <vt:lpstr>Alapértelmezett terv</vt:lpstr>
      <vt:lpstr>Reinforcement Learning from Human Feedback (RLHF)</vt:lpstr>
      <vt:lpstr>The Problem: What if there is no obvious reward?</vt:lpstr>
      <vt:lpstr>RLHF</vt:lpstr>
      <vt:lpstr>Why RLHF? </vt:lpstr>
      <vt:lpstr>PowerPoint Presentation</vt:lpstr>
      <vt:lpstr>PowerPoint Presentation</vt:lpstr>
      <vt:lpstr>Collecting High-Quality Preference Data</vt:lpstr>
      <vt:lpstr>Inside the Reward Model</vt:lpstr>
      <vt:lpstr>PowerPoint Presentation</vt:lpstr>
      <vt:lpstr>RLHF Challenge VS DPO</vt:lpstr>
      <vt:lpstr>Direct Preference Optimization (DPO)</vt:lpstr>
      <vt:lpstr>Direct Preference Optimisation (DPO)</vt:lpstr>
      <vt:lpstr>PowerPoint Presentation</vt:lpstr>
      <vt:lpstr>PowerPoint Presentation</vt:lpstr>
      <vt:lpstr>PowerPoint Presentation</vt:lpstr>
      <vt:lpstr>PowerPoint Presentation</vt:lpstr>
      <vt:lpstr>Q&amp;A /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Homayoun</dc:creator>
  <cp:lastModifiedBy>Safarpour motealegh mahalegi Homayoun</cp:lastModifiedBy>
  <cp:revision>6</cp:revision>
  <dcterms:modified xsi:type="dcterms:W3CDTF">2025-05-07T07:21:03Z</dcterms:modified>
</cp:coreProperties>
</file>