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88"/>
    <p:restoredTop sz="94737"/>
  </p:normalViewPr>
  <p:slideViewPr>
    <p:cSldViewPr snapToGrid="0" snapToObjects="1">
      <p:cViewPr varScale="1">
        <p:scale>
          <a:sx n="140" d="100"/>
          <a:sy n="140" d="100"/>
        </p:scale>
        <p:origin x="20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395457442819647"/>
          <c:y val="0.136388163824552"/>
          <c:w val="0.946168541432321"/>
          <c:h val="0.7320959668037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level and number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</c:f>
              <c:numCache>
                <c:formatCode>General</c:formatCode>
                <c:ptCount val="1"/>
                <c:pt idx="0">
                  <c:v>0.8045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mean age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Sheet1!$C$2</c:f>
              <c:numCache>
                <c:formatCode>General</c:formatCode>
                <c:ptCount val="1"/>
                <c:pt idx="0">
                  <c:v>0.7795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group mean age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Sheet1!$D$2</c:f>
              <c:numCache>
                <c:formatCode>General</c:formatCode>
                <c:ptCount val="1"/>
                <c:pt idx="0">
                  <c:v>0.7869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bin age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Sheet1!$E$2</c:f>
              <c:numCache>
                <c:formatCode>General</c:formatCode>
                <c:ptCount val="1"/>
                <c:pt idx="0">
                  <c:v>0.7648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title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Sheet1!$F$2</c:f>
              <c:numCache>
                <c:formatCode>General</c:formatCode>
                <c:ptCount val="1"/>
                <c:pt idx="0">
                  <c:v>0.7915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all pos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Sheet1!$G$2</c:f>
              <c:numCache>
                <c:formatCode>General</c:formatCode>
                <c:ptCount val="1"/>
                <c:pt idx="0">
                  <c:v>0.8165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2108896736"/>
        <c:axId val="-2062468608"/>
      </c:barChart>
      <c:catAx>
        <c:axId val="-210889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62468608"/>
        <c:crosses val="autoZero"/>
        <c:auto val="1"/>
        <c:lblAlgn val="ctr"/>
        <c:lblOffset val="100"/>
        <c:noMultiLvlLbl val="0"/>
      </c:catAx>
      <c:valAx>
        <c:axId val="-206246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8896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Chi2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0%</c:formatCode>
                <c:ptCount val="5"/>
                <c:pt idx="0">
                  <c:v>1.0</c:v>
                </c:pt>
                <c:pt idx="1">
                  <c:v>0.95</c:v>
                </c:pt>
                <c:pt idx="2">
                  <c:v>0.9</c:v>
                </c:pt>
                <c:pt idx="3">
                  <c:v>0.85</c:v>
                </c:pt>
                <c:pt idx="4">
                  <c:v>0.8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0.8165</c:v>
                </c:pt>
                <c:pt idx="1">
                  <c:v>0.8195</c:v>
                </c:pt>
                <c:pt idx="2">
                  <c:v>0.8212</c:v>
                </c:pt>
                <c:pt idx="3">
                  <c:v>0.813</c:v>
                </c:pt>
                <c:pt idx="4">
                  <c:v>0.7596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PMI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0%</c:formatCode>
                <c:ptCount val="5"/>
                <c:pt idx="0">
                  <c:v>1.0</c:v>
                </c:pt>
                <c:pt idx="1">
                  <c:v>0.95</c:v>
                </c:pt>
                <c:pt idx="2">
                  <c:v>0.9</c:v>
                </c:pt>
                <c:pt idx="3">
                  <c:v>0.85</c:v>
                </c:pt>
                <c:pt idx="4">
                  <c:v>0.8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0.8165</c:v>
                </c:pt>
                <c:pt idx="1">
                  <c:v>0.8312</c:v>
                </c:pt>
                <c:pt idx="2">
                  <c:v>0.8056</c:v>
                </c:pt>
                <c:pt idx="3">
                  <c:v>0.7759</c:v>
                </c:pt>
                <c:pt idx="4">
                  <c:v>0.7532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Baseline</c:v>
                </c:pt>
              </c:strCache>
            </c:strRef>
          </c:tx>
          <c:spPr>
            <a:ln w="3810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0%</c:formatCode>
                <c:ptCount val="5"/>
                <c:pt idx="0">
                  <c:v>1.0</c:v>
                </c:pt>
                <c:pt idx="1">
                  <c:v>0.95</c:v>
                </c:pt>
                <c:pt idx="2">
                  <c:v>0.9</c:v>
                </c:pt>
                <c:pt idx="3">
                  <c:v>0.85</c:v>
                </c:pt>
                <c:pt idx="4">
                  <c:v>0.8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0.8165</c:v>
                </c:pt>
                <c:pt idx="1">
                  <c:v>0.8165</c:v>
                </c:pt>
                <c:pt idx="2">
                  <c:v>0.8165</c:v>
                </c:pt>
                <c:pt idx="3">
                  <c:v>0.8165</c:v>
                </c:pt>
                <c:pt idx="4">
                  <c:v>0.8165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21854128"/>
        <c:axId val="-2089199728"/>
      </c:lineChart>
      <c:catAx>
        <c:axId val="21218541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89199728"/>
        <c:crosses val="autoZero"/>
        <c:auto val="1"/>
        <c:lblAlgn val="ctr"/>
        <c:lblOffset val="100"/>
        <c:noMultiLvlLbl val="0"/>
      </c:catAx>
      <c:valAx>
        <c:axId val="-2089199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1854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Default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NaiveBayes</c:v>
                </c:pt>
                <c:pt idx="1">
                  <c:v>SVM</c:v>
                </c:pt>
                <c:pt idx="2">
                  <c:v>Neurális háló</c:v>
                </c:pt>
                <c:pt idx="3">
                  <c:v>C4.5</c:v>
                </c:pt>
                <c:pt idx="4">
                  <c:v>RandomForest</c:v>
                </c:pt>
                <c:pt idx="5">
                  <c:v>K-NN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0.7848</c:v>
                </c:pt>
                <c:pt idx="1">
                  <c:v>0.8013</c:v>
                </c:pt>
                <c:pt idx="2">
                  <c:v>0.7621</c:v>
                </c:pt>
                <c:pt idx="3">
                  <c:v>0.7812</c:v>
                </c:pt>
                <c:pt idx="4">
                  <c:v>0.8296</c:v>
                </c:pt>
                <c:pt idx="5">
                  <c:v>0.7415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GridSearch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NaiveBayes</c:v>
                </c:pt>
                <c:pt idx="1">
                  <c:v>SVM</c:v>
                </c:pt>
                <c:pt idx="2">
                  <c:v>Neurális háló</c:v>
                </c:pt>
                <c:pt idx="3">
                  <c:v>C4.5</c:v>
                </c:pt>
                <c:pt idx="4">
                  <c:v>RandomForest</c:v>
                </c:pt>
                <c:pt idx="5">
                  <c:v>K-NN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0.7861</c:v>
                </c:pt>
                <c:pt idx="1">
                  <c:v>0.8135</c:v>
                </c:pt>
                <c:pt idx="2">
                  <c:v>0.7652</c:v>
                </c:pt>
                <c:pt idx="3">
                  <c:v>0.7863</c:v>
                </c:pt>
                <c:pt idx="4">
                  <c:v>0.8327</c:v>
                </c:pt>
                <c:pt idx="5">
                  <c:v>0.743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06436544"/>
        <c:axId val="-2106182768"/>
      </c:barChart>
      <c:catAx>
        <c:axId val="-210643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6182768"/>
        <c:crosses val="autoZero"/>
        <c:auto val="1"/>
        <c:lblAlgn val="ctr"/>
        <c:lblOffset val="100"/>
        <c:noMultiLvlLbl val="0"/>
      </c:catAx>
      <c:valAx>
        <c:axId val="-2106182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6436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ln w="3810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8.0</c:v>
                </c:pt>
                <c:pt idx="1">
                  <c:v>6.0</c:v>
                </c:pt>
                <c:pt idx="2">
                  <c:v>4.0</c:v>
                </c:pt>
                <c:pt idx="3">
                  <c:v>2.0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0.7848</c:v>
                </c:pt>
                <c:pt idx="1">
                  <c:v>0.7848</c:v>
                </c:pt>
                <c:pt idx="2">
                  <c:v>0.7848</c:v>
                </c:pt>
                <c:pt idx="3">
                  <c:v>0.7848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PCA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8.0</c:v>
                </c:pt>
                <c:pt idx="1">
                  <c:v>6.0</c:v>
                </c:pt>
                <c:pt idx="2">
                  <c:v>4.0</c:v>
                </c:pt>
                <c:pt idx="3">
                  <c:v>2.0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0.7848</c:v>
                </c:pt>
                <c:pt idx="1">
                  <c:v>0.7756</c:v>
                </c:pt>
                <c:pt idx="2">
                  <c:v>0.7712</c:v>
                </c:pt>
                <c:pt idx="3">
                  <c:v>0.7698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SVD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8.0</c:v>
                </c:pt>
                <c:pt idx="1">
                  <c:v>6.0</c:v>
                </c:pt>
                <c:pt idx="2">
                  <c:v>4.0</c:v>
                </c:pt>
                <c:pt idx="3">
                  <c:v>2.0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0.7848</c:v>
                </c:pt>
                <c:pt idx="1">
                  <c:v>0.7901</c:v>
                </c:pt>
                <c:pt idx="2">
                  <c:v>0.785</c:v>
                </c:pt>
                <c:pt idx="3">
                  <c:v>0.7813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t-SNE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8.0</c:v>
                </c:pt>
                <c:pt idx="1">
                  <c:v>6.0</c:v>
                </c:pt>
                <c:pt idx="2">
                  <c:v>4.0</c:v>
                </c:pt>
                <c:pt idx="3">
                  <c:v>2.0</c:v>
                </c:pt>
              </c:numCache>
            </c:num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0.7848</c:v>
                </c:pt>
                <c:pt idx="1">
                  <c:v>0.8012</c:v>
                </c:pt>
                <c:pt idx="2">
                  <c:v>0.7893</c:v>
                </c:pt>
                <c:pt idx="3">
                  <c:v>0.7687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06363888"/>
        <c:axId val="-2105704160"/>
      </c:lineChart>
      <c:catAx>
        <c:axId val="-210636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5704160"/>
        <c:crosses val="autoZero"/>
        <c:auto val="1"/>
        <c:lblAlgn val="ctr"/>
        <c:lblOffset val="100"/>
        <c:noMultiLvlLbl val="0"/>
      </c:catAx>
      <c:valAx>
        <c:axId val="-2105704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6363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6492-869A-5944-8125-0779F3F64ED5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3F29-C3CC-4245-AF85-9C0E6591B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07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6492-869A-5944-8125-0779F3F64ED5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3F29-C3CC-4245-AF85-9C0E6591B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3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6492-869A-5944-8125-0779F3F64ED5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3F29-C3CC-4245-AF85-9C0E6591B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00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6492-869A-5944-8125-0779F3F64ED5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3F29-C3CC-4245-AF85-9C0E6591B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6492-869A-5944-8125-0779F3F64ED5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3F29-C3CC-4245-AF85-9C0E6591B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6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6492-869A-5944-8125-0779F3F64ED5}" type="datetimeFigureOut">
              <a:rPr lang="en-US" smtClean="0"/>
              <a:t>5/2/17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3F29-C3CC-4245-AF85-9C0E6591B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2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6492-869A-5944-8125-0779F3F64ED5}" type="datetimeFigureOut">
              <a:rPr lang="en-US" smtClean="0"/>
              <a:t>5/2/17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3F29-C3CC-4245-AF85-9C0E6591B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7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6492-869A-5944-8125-0779F3F64ED5}" type="datetimeFigureOut">
              <a:rPr lang="en-US" smtClean="0"/>
              <a:t>5/2/17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3F29-C3CC-4245-AF85-9C0E6591B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6492-869A-5944-8125-0779F3F64ED5}" type="datetimeFigureOut">
              <a:rPr lang="en-US" smtClean="0"/>
              <a:t>5/2/17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3F29-C3CC-4245-AF85-9C0E6591B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8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6492-869A-5944-8125-0779F3F64ED5}" type="datetimeFigureOut">
              <a:rPr lang="en-US" smtClean="0"/>
              <a:t>5/2/17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3F29-C3CC-4245-AF85-9C0E6591B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3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6492-869A-5944-8125-0779F3F64ED5}" type="datetimeFigureOut">
              <a:rPr lang="en-US" smtClean="0"/>
              <a:t>5/2/17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3F29-C3CC-4245-AF85-9C0E6591B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C6492-869A-5944-8125-0779F3F64ED5}" type="datetimeFigureOut">
              <a:rPr lang="en-US" smtClean="0"/>
              <a:t>5/2/17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B3F29-C3CC-4245-AF85-9C0E6591B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MyTeam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TeamMember1</a:t>
            </a:r>
            <a:r>
              <a:rPr lang="en-US" dirty="0" smtClean="0"/>
              <a:t>	</a:t>
            </a:r>
            <a:r>
              <a:rPr lang="en-US" dirty="0" smtClean="0"/>
              <a:t>TeamMember2</a:t>
            </a:r>
            <a:endParaRPr lang="en-US" dirty="0" smtClean="0"/>
          </a:p>
          <a:p>
            <a:r>
              <a:rPr lang="en-US" dirty="0" smtClean="0"/>
              <a:t>Machine Learning Project </a:t>
            </a:r>
            <a:r>
              <a:rPr lang="en-US" dirty="0" smtClean="0"/>
              <a:t>2016/2017-2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62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techniques </a:t>
            </a:r>
            <a:r>
              <a:rPr lang="en-US" sz="3200" dirty="0" smtClean="0"/>
              <a:t>(TeamMember2)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Dimension reduction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PCA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SVD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</a:t>
            </a:r>
            <a:r>
              <a:rPr lang="en-US" dirty="0" smtClean="0"/>
              <a:t>-SNE</a:t>
            </a:r>
          </a:p>
        </p:txBody>
      </p:sp>
    </p:spTree>
    <p:extLst>
      <p:ext uri="{BB962C8B-B14F-4D97-AF65-F5344CB8AC3E}">
        <p14:creationId xmlns:p14="http://schemas.microsoft.com/office/powerpoint/2010/main" val="1770067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r>
              <a:rPr lang="mr-IN" dirty="0" smtClean="0"/>
              <a:t>–</a:t>
            </a:r>
            <a:r>
              <a:rPr lang="en-US" dirty="0" smtClean="0"/>
              <a:t> Models </a:t>
            </a:r>
            <a:r>
              <a:rPr lang="en-US" sz="3600" dirty="0" smtClean="0"/>
              <a:t>(TeamMember2</a:t>
            </a:r>
            <a:r>
              <a:rPr lang="en-US" sz="3600" dirty="0" smtClean="0"/>
              <a:t>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0819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297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r>
              <a:rPr lang="mr-IN" dirty="0" smtClean="0"/>
              <a:t>–</a:t>
            </a:r>
            <a:r>
              <a:rPr lang="en-US" dirty="0" smtClean="0"/>
              <a:t> Extra techniques </a:t>
            </a:r>
            <a:r>
              <a:rPr lang="en-US" sz="3600" dirty="0" smtClean="0"/>
              <a:t>(TeamMember2</a:t>
            </a:r>
            <a:r>
              <a:rPr lang="en-US" sz="3600" dirty="0" smtClean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6441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5012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r>
              <a:rPr lang="mr-IN" dirty="0" smtClean="0"/>
              <a:t>–</a:t>
            </a:r>
            <a:r>
              <a:rPr lang="en-US" dirty="0" smtClean="0"/>
              <a:t> class level evaluation </a:t>
            </a:r>
            <a:r>
              <a:rPr lang="en-US" sz="3600" dirty="0" smtClean="0"/>
              <a:t>(TeamMember2)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065937"/>
              </p:ext>
            </p:extLst>
          </p:nvPr>
        </p:nvGraphicFramePr>
        <p:xfrm>
          <a:off x="1075944" y="4395089"/>
          <a:ext cx="1051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Precision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77056" y="1690688"/>
            <a:ext cx="36656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 smtClean="0"/>
              <a:t>Best system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400" dirty="0" smtClean="0"/>
              <a:t>features: </a:t>
            </a:r>
            <a:r>
              <a:rPr lang="is-IS" sz="2400" dirty="0" smtClean="0"/>
              <a:t>…</a:t>
            </a:r>
          </a:p>
          <a:p>
            <a:pPr marL="742950" lvl="1" indent="-285750">
              <a:buFont typeface="Arial" charset="0"/>
              <a:buChar char="•"/>
            </a:pPr>
            <a:r>
              <a:rPr lang="is-IS" sz="2400" dirty="0" smtClean="0"/>
              <a:t>t-SNE to 6 dimensions</a:t>
            </a:r>
          </a:p>
          <a:p>
            <a:pPr marL="742950" lvl="1" indent="-285750">
              <a:buFont typeface="Arial" charset="0"/>
              <a:buChar char="•"/>
            </a:pPr>
            <a:r>
              <a:rPr lang="is-IS" sz="2400" dirty="0" smtClean="0"/>
              <a:t>Random Forest</a:t>
            </a:r>
            <a:endParaRPr lang="en-US" sz="2400" dirty="0" smtClean="0"/>
          </a:p>
          <a:p>
            <a:pPr marL="742950" lvl="1" indent="-285750">
              <a:buFont typeface="Arial" charset="0"/>
              <a:buChar char="•"/>
            </a:pPr>
            <a:endParaRPr lang="en-US" sz="2400" dirty="0"/>
          </a:p>
          <a:p>
            <a:pPr lvl="1"/>
            <a:r>
              <a:rPr lang="en-US" sz="2400" dirty="0" smtClean="0"/>
              <a:t>accuracy of 85.2%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0696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features</a:t>
            </a:r>
            <a:endParaRPr lang="en-US" dirty="0" smtClean="0"/>
          </a:p>
          <a:p>
            <a:pPr lvl="1"/>
            <a:r>
              <a:rPr lang="en-US" dirty="0" smtClean="0"/>
              <a:t>cabin level </a:t>
            </a:r>
            <a:endParaRPr lang="en-US" dirty="0" smtClean="0"/>
          </a:p>
          <a:p>
            <a:pPr lvl="1"/>
            <a:r>
              <a:rPr lang="en-US" dirty="0" smtClean="0"/>
              <a:t>title</a:t>
            </a:r>
            <a:endParaRPr lang="en-US" dirty="0" smtClean="0"/>
          </a:p>
          <a:p>
            <a:r>
              <a:rPr lang="en-US" dirty="0" smtClean="0"/>
              <a:t>Best classifier</a:t>
            </a:r>
            <a:endParaRPr lang="en-US" dirty="0" smtClean="0"/>
          </a:p>
          <a:p>
            <a:pPr lvl="1"/>
            <a:r>
              <a:rPr lang="en-US" dirty="0" err="1" smtClean="0"/>
              <a:t>RandomForest</a:t>
            </a:r>
            <a:endParaRPr lang="en-US" dirty="0" smtClean="0"/>
          </a:p>
          <a:p>
            <a:r>
              <a:rPr lang="en-US" dirty="0" smtClean="0"/>
              <a:t>Feature selection and dimension reduction could further help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78.5% -&gt; 85.2%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264" y="157987"/>
            <a:ext cx="10515600" cy="1325563"/>
          </a:xfrm>
        </p:spPr>
        <p:txBody>
          <a:bodyPr/>
          <a:lstStyle/>
          <a:p>
            <a:r>
              <a:rPr lang="en-US" dirty="0" smtClean="0"/>
              <a:t>Titanic </a:t>
            </a:r>
            <a:r>
              <a:rPr lang="en-US" dirty="0" err="1" smtClean="0"/>
              <a:t>Kaggle</a:t>
            </a:r>
            <a:r>
              <a:rPr lang="en-US" dirty="0" smtClean="0"/>
              <a:t>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88864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Task</a:t>
            </a:r>
            <a:endParaRPr lang="en-US" dirty="0" smtClean="0"/>
          </a:p>
          <a:p>
            <a:pPr lvl="1"/>
            <a:r>
              <a:rPr lang="en-US" dirty="0" smtClean="0"/>
              <a:t>What </a:t>
            </a:r>
            <a:r>
              <a:rPr lang="en-US" dirty="0"/>
              <a:t>sorts of people were likely to </a:t>
            </a:r>
            <a:r>
              <a:rPr lang="en-US" dirty="0" smtClean="0"/>
              <a:t>survive?</a:t>
            </a:r>
            <a:endParaRPr lang="en-US" dirty="0" smtClean="0"/>
          </a:p>
          <a:p>
            <a:pPr lvl="1"/>
            <a:r>
              <a:rPr lang="en-US" dirty="0" smtClean="0"/>
              <a:t>Binary classification</a:t>
            </a:r>
            <a:endParaRPr lang="en-US" dirty="0" smtClean="0"/>
          </a:p>
          <a:p>
            <a:r>
              <a:rPr lang="en-US" dirty="0" smtClean="0"/>
              <a:t>Database</a:t>
            </a:r>
            <a:endParaRPr lang="en-US" dirty="0" smtClean="0"/>
          </a:p>
          <a:p>
            <a:pPr lvl="1"/>
            <a:r>
              <a:rPr lang="en-US" dirty="0" smtClean="0"/>
              <a:t>Instances are people</a:t>
            </a:r>
          </a:p>
          <a:p>
            <a:pPr lvl="1"/>
            <a:r>
              <a:rPr lang="en-US" dirty="0" smtClean="0"/>
              <a:t>Basic features:</a:t>
            </a:r>
            <a:endParaRPr lang="en-US" dirty="0" smtClean="0"/>
          </a:p>
          <a:p>
            <a:pPr lvl="2"/>
            <a:r>
              <a:rPr lang="en-US" dirty="0" smtClean="0"/>
              <a:t>Ticket class, Sex, Age, #siblings, #parents, Ticket number, </a:t>
            </a:r>
            <a:r>
              <a:rPr lang="en-US" dirty="0" err="1" smtClean="0"/>
              <a:t>Passanger</a:t>
            </a:r>
            <a:r>
              <a:rPr lang="en-US" dirty="0" smtClean="0"/>
              <a:t> fare, Port of embarkation</a:t>
            </a:r>
          </a:p>
          <a:p>
            <a:r>
              <a:rPr lang="en-US" dirty="0" smtClean="0"/>
              <a:t>Tools</a:t>
            </a:r>
          </a:p>
          <a:p>
            <a:pPr lvl="1"/>
            <a:r>
              <a:rPr lang="en-US" dirty="0" smtClean="0"/>
              <a:t>python and </a:t>
            </a:r>
            <a:r>
              <a:rPr lang="en-US" dirty="0" err="1" smtClean="0"/>
              <a:t>scikit</a:t>
            </a:r>
            <a:r>
              <a:rPr lang="en-US" dirty="0" smtClean="0"/>
              <a:t>-learn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064" y="1389888"/>
            <a:ext cx="5867400" cy="444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066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75/25 train/</a:t>
            </a:r>
            <a:r>
              <a:rPr lang="en-US" dirty="0" err="1" smtClean="0"/>
              <a:t>eval</a:t>
            </a:r>
            <a:r>
              <a:rPr lang="en-US" dirty="0" smtClean="0"/>
              <a:t> split:</a:t>
            </a:r>
          </a:p>
          <a:p>
            <a:pPr lvl="1"/>
            <a:r>
              <a:rPr lang="en-US" dirty="0" smtClean="0"/>
              <a:t>Train set: </a:t>
            </a:r>
            <a:r>
              <a:rPr lang="en-US" dirty="0"/>
              <a:t>891 instances</a:t>
            </a:r>
          </a:p>
          <a:p>
            <a:pPr lvl="1"/>
            <a:r>
              <a:rPr lang="en-US" dirty="0" smtClean="0"/>
              <a:t>Evaluation set: </a:t>
            </a:r>
            <a:r>
              <a:rPr lang="en-US" dirty="0"/>
              <a:t>419 </a:t>
            </a:r>
            <a:r>
              <a:rPr lang="en-US" dirty="0" smtClean="0"/>
              <a:t>instances</a:t>
            </a:r>
          </a:p>
          <a:p>
            <a:pPr lvl="1"/>
            <a:endParaRPr lang="en-US" dirty="0"/>
          </a:p>
          <a:p>
            <a:r>
              <a:rPr lang="en-US" dirty="0" smtClean="0"/>
              <a:t>Evaluation metric: </a:t>
            </a:r>
          </a:p>
          <a:p>
            <a:pPr lvl="1"/>
            <a:r>
              <a:rPr lang="en-US" dirty="0" smtClean="0"/>
              <a:t>accuracy </a:t>
            </a:r>
          </a:p>
          <a:p>
            <a:pPr marL="457200" lvl="1" indent="0">
              <a:buNone/>
            </a:pPr>
            <a:r>
              <a:rPr lang="en-US" dirty="0" smtClean="0"/>
              <a:t>(ratio of correctly classified instances)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797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frequent class classifier: </a:t>
            </a:r>
            <a:r>
              <a:rPr lang="en-US" dirty="0" smtClean="0"/>
              <a:t>64.13%</a:t>
            </a:r>
          </a:p>
          <a:p>
            <a:endParaRPr lang="en-US" dirty="0" smtClean="0"/>
          </a:p>
          <a:p>
            <a:r>
              <a:rPr lang="en-US" dirty="0" smtClean="0"/>
              <a:t>Baseline system:</a:t>
            </a:r>
            <a:endParaRPr lang="en-US" dirty="0" smtClean="0"/>
          </a:p>
          <a:p>
            <a:pPr lvl="1"/>
            <a:r>
              <a:rPr lang="en-US" dirty="0" err="1" smtClean="0"/>
              <a:t>NaiveBayes</a:t>
            </a:r>
            <a:r>
              <a:rPr lang="en-US" dirty="0" smtClean="0"/>
              <a:t> </a:t>
            </a:r>
            <a:r>
              <a:rPr lang="en-US" dirty="0" smtClean="0"/>
              <a:t>classifier</a:t>
            </a:r>
            <a:endParaRPr lang="en-US" dirty="0" smtClean="0"/>
          </a:p>
          <a:p>
            <a:pPr lvl="1"/>
            <a:r>
              <a:rPr lang="en-US" dirty="0" smtClean="0"/>
              <a:t>Given features as they are</a:t>
            </a:r>
            <a:endParaRPr lang="en-US" dirty="0" smtClean="0"/>
          </a:p>
          <a:p>
            <a:pPr lvl="1"/>
            <a:r>
              <a:rPr lang="en-US" dirty="0" smtClean="0"/>
              <a:t>accuracy of 78.48</a:t>
            </a:r>
            <a:r>
              <a:rPr lang="en-US" dirty="0" smtClean="0"/>
              <a:t>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455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Extraction </a:t>
            </a:r>
            <a:r>
              <a:rPr lang="en-US" sz="2800" dirty="0" smtClean="0"/>
              <a:t>(TeamMember1)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 level and number of cabin</a:t>
            </a:r>
            <a:endParaRPr lang="en-US" dirty="0" smtClean="0"/>
          </a:p>
          <a:p>
            <a:pPr lvl="1"/>
            <a:r>
              <a:rPr lang="en-US" dirty="0" smtClean="0"/>
              <a:t>Pl. B45 -&gt; B, 45 </a:t>
            </a:r>
            <a:r>
              <a:rPr lang="en-US" sz="1800" dirty="0" smtClean="0"/>
              <a:t>(2 features)</a:t>
            </a:r>
            <a:endParaRPr lang="en-US" sz="1800" dirty="0" smtClean="0"/>
          </a:p>
          <a:p>
            <a:r>
              <a:rPr lang="en-US" dirty="0" smtClean="0"/>
              <a:t>Missing age attributes</a:t>
            </a:r>
            <a:endParaRPr lang="en-US" dirty="0" smtClean="0"/>
          </a:p>
          <a:p>
            <a:pPr lvl="1"/>
            <a:r>
              <a:rPr lang="en-US" dirty="0" smtClean="0"/>
              <a:t>Replacement with mean</a:t>
            </a:r>
            <a:endParaRPr lang="en-US" dirty="0" smtClean="0"/>
          </a:p>
          <a:p>
            <a:pPr lvl="1"/>
            <a:r>
              <a:rPr lang="en-US" dirty="0" smtClean="0"/>
              <a:t>Mean grouped by sex and ticket type</a:t>
            </a:r>
          </a:p>
          <a:p>
            <a:r>
              <a:rPr lang="en-US" dirty="0" smtClean="0"/>
              <a:t>Bins for age</a:t>
            </a:r>
            <a:endParaRPr lang="en-US" dirty="0" smtClean="0"/>
          </a:p>
          <a:p>
            <a:pPr lvl="1"/>
            <a:r>
              <a:rPr lang="en-US" dirty="0" smtClean="0"/>
              <a:t>child </a:t>
            </a:r>
            <a:r>
              <a:rPr lang="en-US" dirty="0" smtClean="0"/>
              <a:t>&lt; 18 &lt;= </a:t>
            </a:r>
            <a:r>
              <a:rPr lang="en-US" dirty="0" smtClean="0"/>
              <a:t>adult </a:t>
            </a:r>
            <a:r>
              <a:rPr lang="en-US" dirty="0" smtClean="0"/>
              <a:t>&lt; 60 &lt;= </a:t>
            </a:r>
            <a:r>
              <a:rPr lang="en-US" dirty="0" smtClean="0"/>
              <a:t>senior</a:t>
            </a:r>
            <a:endParaRPr lang="en-US" dirty="0" smtClean="0"/>
          </a:p>
          <a:p>
            <a:r>
              <a:rPr lang="en-US" dirty="0" smtClean="0"/>
              <a:t>Title as new feature</a:t>
            </a:r>
            <a:endParaRPr lang="en-US" dirty="0" smtClean="0"/>
          </a:p>
          <a:p>
            <a:pPr lvl="1"/>
            <a:r>
              <a:rPr lang="en-US" dirty="0" err="1" smtClean="0"/>
              <a:t>Dr</a:t>
            </a:r>
            <a:r>
              <a:rPr lang="en-US" dirty="0" smtClean="0"/>
              <a:t>, </a:t>
            </a:r>
            <a:r>
              <a:rPr lang="en-US" dirty="0" err="1" smtClean="0"/>
              <a:t>Mr</a:t>
            </a:r>
            <a:r>
              <a:rPr lang="en-US" dirty="0" smtClean="0"/>
              <a:t>, </a:t>
            </a:r>
            <a:r>
              <a:rPr lang="en-US" dirty="0" err="1" smtClean="0"/>
              <a:t>Mrs</a:t>
            </a:r>
            <a:r>
              <a:rPr lang="en-US" dirty="0" smtClean="0"/>
              <a:t>, </a:t>
            </a:r>
            <a:r>
              <a:rPr lang="en-US" dirty="0" err="1" smtClean="0"/>
              <a:t>stb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678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techniques </a:t>
            </a:r>
            <a:r>
              <a:rPr lang="en-US" sz="3200" dirty="0" smtClean="0"/>
              <a:t>(TeamMember1)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Feature selection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keep only k-best features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evaluation of features:</a:t>
            </a:r>
            <a:endParaRPr lang="en-US" dirty="0" smtClean="0"/>
          </a:p>
          <a:p>
            <a:pPr lvl="2">
              <a:lnSpc>
                <a:spcPct val="150000"/>
              </a:lnSpc>
            </a:pPr>
            <a:r>
              <a:rPr lang="en-US" dirty="0" smtClean="0"/>
              <a:t>Chi2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PMI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10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-- Features </a:t>
            </a:r>
            <a:r>
              <a:rPr lang="en-US" sz="3600" dirty="0" smtClean="0"/>
              <a:t>(TeamMember1</a:t>
            </a:r>
            <a:r>
              <a:rPr lang="en-US" sz="3600" dirty="0" smtClean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025425"/>
              </p:ext>
            </p:extLst>
          </p:nvPr>
        </p:nvGraphicFramePr>
        <p:xfrm>
          <a:off x="838200" y="1825625"/>
          <a:ext cx="101854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642938" y="3857625"/>
            <a:ext cx="10915650" cy="14288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431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r>
              <a:rPr lang="mr-IN" dirty="0" smtClean="0"/>
              <a:t>–</a:t>
            </a:r>
            <a:r>
              <a:rPr lang="en-US" dirty="0" smtClean="0"/>
              <a:t> Extra techniques </a:t>
            </a:r>
            <a:r>
              <a:rPr lang="en-US" sz="3600" dirty="0" smtClean="0"/>
              <a:t>(TeamMember1)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67412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3022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 models </a:t>
            </a:r>
            <a:r>
              <a:rPr lang="en-US" sz="3200" dirty="0" smtClean="0"/>
              <a:t>(TeamMember2)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Models:</a:t>
            </a:r>
            <a:endParaRPr lang="en-US" dirty="0" smtClean="0"/>
          </a:p>
          <a:p>
            <a:pPr lvl="1"/>
            <a:r>
              <a:rPr lang="en-US" dirty="0" err="1" smtClean="0"/>
              <a:t>NaiveBayes</a:t>
            </a:r>
            <a:endParaRPr lang="en-US" dirty="0" smtClean="0"/>
          </a:p>
          <a:p>
            <a:pPr lvl="1"/>
            <a:r>
              <a:rPr lang="en-US" dirty="0" smtClean="0"/>
              <a:t>SVM</a:t>
            </a:r>
          </a:p>
          <a:p>
            <a:pPr lvl="1"/>
            <a:r>
              <a:rPr lang="en-US" dirty="0" smtClean="0"/>
              <a:t>Neural Nets (3-layer)</a:t>
            </a:r>
            <a:endParaRPr lang="en-US" dirty="0" smtClean="0"/>
          </a:p>
          <a:p>
            <a:pPr lvl="1"/>
            <a:r>
              <a:rPr lang="en-US" dirty="0" smtClean="0"/>
              <a:t>C 4.5</a:t>
            </a:r>
          </a:p>
          <a:p>
            <a:pPr lvl="1"/>
            <a:r>
              <a:rPr lang="en-US" dirty="0" err="1" smtClean="0"/>
              <a:t>RandomForestClassifier</a:t>
            </a:r>
            <a:endParaRPr lang="en-US" dirty="0" smtClean="0"/>
          </a:p>
          <a:p>
            <a:pPr lvl="1"/>
            <a:r>
              <a:rPr lang="en-US" dirty="0" smtClean="0"/>
              <a:t>K-NN</a:t>
            </a:r>
          </a:p>
          <a:p>
            <a:r>
              <a:rPr lang="en-US" dirty="0" err="1" smtClean="0"/>
              <a:t>GridSearch</a:t>
            </a:r>
            <a:r>
              <a:rPr lang="en-US" dirty="0" smtClean="0"/>
              <a:t> </a:t>
            </a:r>
            <a:r>
              <a:rPr lang="en-US" dirty="0" smtClean="0"/>
              <a:t>for parameter-tuning for each of the classifiers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71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295</Words>
  <Application>Microsoft Macintosh PowerPoint</Application>
  <PresentationFormat>Widescreen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Calibri Light</vt:lpstr>
      <vt:lpstr>Mangal</vt:lpstr>
      <vt:lpstr>Arial</vt:lpstr>
      <vt:lpstr>Office Theme</vt:lpstr>
      <vt:lpstr>MyTeam</vt:lpstr>
      <vt:lpstr>Titanic Kaggle Challenge</vt:lpstr>
      <vt:lpstr>Evaluation methodology</vt:lpstr>
      <vt:lpstr>Baseline</vt:lpstr>
      <vt:lpstr>Feature Extraction (TeamMember1)</vt:lpstr>
      <vt:lpstr>Extra techniques (TeamMember1)</vt:lpstr>
      <vt:lpstr>Results -- Features (TeamMember1)</vt:lpstr>
      <vt:lpstr>Results – Extra techniques (TeamMember1)</vt:lpstr>
      <vt:lpstr>Machine Learning models (TeamMember2)</vt:lpstr>
      <vt:lpstr>Extra techniques (TeamMember2)</vt:lpstr>
      <vt:lpstr>Results – Models (TeamMember2)</vt:lpstr>
      <vt:lpstr>Results – Extra techniques (TeamMember2)</vt:lpstr>
      <vt:lpstr>Results – class level evaluation (TeamMember2)</vt:lpstr>
      <vt:lpstr>Conclusions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Viktor Hangya</dc:creator>
  <cp:lastModifiedBy>Richárd Farkas</cp:lastModifiedBy>
  <cp:revision>42</cp:revision>
  <cp:lastPrinted>2017-04-28T09:20:50Z</cp:lastPrinted>
  <dcterms:created xsi:type="dcterms:W3CDTF">2017-04-27T07:01:10Z</dcterms:created>
  <dcterms:modified xsi:type="dcterms:W3CDTF">2017-05-02T07:49:36Z</dcterms:modified>
</cp:coreProperties>
</file>