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4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5" r:id="rId21"/>
    <p:sldId id="356" r:id="rId22"/>
    <p:sldId id="359" r:id="rId23"/>
    <p:sldId id="360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6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85"/>
    <a:srgbClr val="C09100"/>
    <a:srgbClr val="0041E8"/>
    <a:srgbClr val="BF931E"/>
    <a:srgbClr val="91918E"/>
    <a:srgbClr val="008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2" autoAdjust="0"/>
    <p:restoredTop sz="94683" autoAdjust="0"/>
  </p:normalViewPr>
  <p:slideViewPr>
    <p:cSldViewPr>
      <p:cViewPr varScale="1">
        <p:scale>
          <a:sx n="114" d="100"/>
          <a:sy n="114" d="100"/>
        </p:scale>
        <p:origin x="13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2CA3F3-AD32-4354-893A-6B663FCA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9711353-9FC4-4103-BA75-F9EC8E1B77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EF74C-016B-47C2-BE2B-92F1A7C01A2B}" type="slidenum">
              <a:rPr lang="en-US"/>
              <a:pPr/>
              <a:t>25</a:t>
            </a:fld>
            <a:endParaRPr lang="en-US"/>
          </a:p>
        </p:txBody>
      </p:sp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To deploy a service with virtualization based deployment, the service has to be encapsulated in a virtual appliance alongside of its support environment (e.g. its configuration and even an entire operating system).</a:t>
            </a:r>
          </a:p>
          <a:p>
            <a:r>
              <a:rPr lang="en-US"/>
              <a:t>Infrastructure as a service clouds require these appliances in repositories. They allow users to choose from a list of services easily deployable in the infrastructure. </a:t>
            </a:r>
          </a:p>
          <a:p>
            <a:r>
              <a:rPr lang="en-US"/>
              <a:t>When a user needs to deploy a service, he selects an appliance from the repository. Then the cloud delivers the appliance to a host running a virtual machine monitor.</a:t>
            </a:r>
          </a:p>
          <a:p>
            <a:r>
              <a:rPr lang="en-US"/>
              <a:t>These components can instantiate virtual machines executing the appliance. </a:t>
            </a:r>
          </a:p>
          <a:p>
            <a:r>
              <a:rPr lang="en-US"/>
              <a:t>When the appliance starts up in the virtual machine, the service becomes available. As a result, its deployment has completed.</a:t>
            </a:r>
          </a:p>
        </p:txBody>
      </p:sp>
      <p:sp>
        <p:nvSpPr>
          <p:cNvPr id="226308" name="Slide Number Placeholder 3"/>
          <p:cNvSpPr txBox="1">
            <a:spLocks noGrp="1"/>
          </p:cNvSpPr>
          <p:nvPr/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482600"/>
            <a:fld id="{BA8068D0-4B07-472D-AEFD-BB991CF67D92}" type="slidenum">
              <a:rPr lang="en-GB" sz="1300">
                <a:latin typeface="Calibri" pitchFamily="34" charset="0"/>
              </a:rPr>
              <a:pPr algn="r" defTabSz="482600"/>
              <a:t>25</a:t>
            </a:fld>
            <a:endParaRPr lang="en-GB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19627-38E2-48AC-B99B-5409BF53E597}" type="slidenum">
              <a:rPr lang="en-US"/>
              <a:pPr/>
              <a:t>27</a:t>
            </a:fld>
            <a:endParaRPr lang="en-US"/>
          </a:p>
        </p:txBody>
      </p:sp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35C28E09-EA08-4D1F-9B0A-0D07DDEAB5CF}" type="slidenum">
              <a:rPr lang="en-US" sz="1300"/>
              <a:pPr algn="r" defTabSz="966788"/>
              <a:t>27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F1391-A816-4897-BA0A-83FD286526DB}" type="slidenum">
              <a:rPr lang="en-US"/>
              <a:pPr/>
              <a:t>28</a:t>
            </a:fld>
            <a:endParaRPr lang="en-US"/>
          </a:p>
        </p:txBody>
      </p:sp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45E3BB1D-9E10-4DDA-8299-4934C69C7491}" type="slidenum">
              <a:rPr lang="en-US" sz="1300"/>
              <a:pPr algn="r" defTabSz="966788"/>
              <a:t>28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E7E77-991F-4C3C-B998-501447295BF1}" type="slidenum">
              <a:rPr lang="en-US"/>
              <a:pPr/>
              <a:t>29</a:t>
            </a:fld>
            <a:endParaRPr lang="en-US"/>
          </a:p>
        </p:txBody>
      </p:sp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FBBF959-2A79-40E5-B39A-835CCD21B0DC}" type="slidenum">
              <a:rPr lang="en-US" sz="1300"/>
              <a:pPr algn="r" defTabSz="966788"/>
              <a:t>29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6690A-9926-49CE-BF46-643AC3C726AE}" type="slidenum">
              <a:rPr lang="en-US"/>
              <a:pPr/>
              <a:t>30</a:t>
            </a:fld>
            <a:endParaRPr lang="en-US"/>
          </a:p>
        </p:txBody>
      </p:sp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6E53A003-1C5F-4E60-A7D3-DB80A33226B7}" type="slidenum">
              <a:rPr lang="en-US" sz="1300"/>
              <a:pPr algn="r" defTabSz="966788"/>
              <a:t>30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griff-black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508625" y="1844675"/>
            <a:ext cx="2952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22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250825" y="285750"/>
            <a:ext cx="61864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sz="2200">
                <a:solidFill>
                  <a:srgbClr val="002285"/>
                </a:solidFill>
              </a:rPr>
              <a:t>UNIVERSITAS SCIENTIARUM SZEGEDIENSIS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4629150" y="501650"/>
            <a:ext cx="3987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2200">
                <a:solidFill>
                  <a:srgbClr val="002285"/>
                </a:solidFill>
                <a:latin typeface="Arial Black" pitchFamily="34" charset="0"/>
              </a:rPr>
              <a:t>UNIVERSITY OF SZEGED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995738" y="595313"/>
            <a:ext cx="44100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i="1">
                <a:solidFill>
                  <a:srgbClr val="C09100"/>
                </a:solidFill>
                <a:latin typeface="Times New Roman" pitchFamily="18" charset="0"/>
              </a:rPr>
              <a:t>D</a:t>
            </a:r>
            <a:r>
              <a:rPr lang="en-US" sz="2200" i="1">
                <a:solidFill>
                  <a:srgbClr val="C09100"/>
                </a:solidFill>
                <a:latin typeface="Times New Roman" pitchFamily="18" charset="0"/>
              </a:rPr>
              <a:t>epartment of Software Engineering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04250" y="333375"/>
            <a:ext cx="179388" cy="179388"/>
          </a:xfrm>
          <a:prstGeom prst="rect">
            <a:avLst/>
          </a:prstGeom>
          <a:solidFill>
            <a:srgbClr val="C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16113"/>
            <a:ext cx="7489825" cy="25923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652963"/>
            <a:ext cx="6400800" cy="720725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r>
              <a:rPr lang="en-US"/>
              <a:t>Alcím mintájának szerkesztése</a:t>
            </a:r>
          </a:p>
        </p:txBody>
      </p:sp>
      <p:sp>
        <p:nvSpPr>
          <p:cNvPr id="10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23F9-2EF0-43E5-A978-4A8F2958EE06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11" name="Dia számának helye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2BD-D9B1-450F-9FD6-E9D248D0B7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Élőláb helye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1A32-6D30-494E-B781-BCA063294620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1451-CD7B-4B55-9B83-AF39E6B93C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2020888" cy="6121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55650" y="260350"/>
            <a:ext cx="5911850" cy="6121400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9E61-C4FA-40C4-9C31-C83644526623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ECDF-CAC9-4F73-B9B9-A689FE4537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016EF9-458C-4343-9CA4-AFBC6CEAE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6E6A-715B-4229-86CC-DC80EB03DFDD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B088-07EF-4CB5-8341-5739BBEFA4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F3BC-F2A7-43EF-B38C-E285B3194228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D570-8D7C-4BDA-826D-EA67209FE7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9655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3625" y="1341438"/>
            <a:ext cx="39671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92E2-67B0-49EA-BB61-AF12568708F8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AB17-4BD8-4A80-8318-1073A3E336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AAE2-6051-489C-9405-BA39E37984E9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953E-48B0-4BCC-A467-89532225E9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49D2-F13E-448B-B545-73A23FF61C1E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3AEF-A921-4729-8055-DBD2B8E61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2BEF-CFA3-4E39-A5A8-679CD312514B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727B-D77E-41CA-9841-AA9B1C116C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1C3B-C8C1-4138-98C6-62C113104D33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8EE0-5012-43E0-9B9A-3CB2719E5B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25F4-4A0B-4383-866B-C6C22B3E6A42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9C5F-8EC6-44C7-9E92-AA4AE0882D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22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7" name="Picture 12" descr="griff-black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395288" y="4365625"/>
            <a:ext cx="13684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0350"/>
            <a:ext cx="8085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Mintacím szerkesztése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763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5DA7EEF-7798-4E67-B601-34277435261F}" type="datetime1">
              <a:rPr lang="hu-HU"/>
              <a:pPr>
                <a:defRPr/>
              </a:pPr>
              <a:t>2021. 02. 17.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97650"/>
            <a:ext cx="5327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597650"/>
            <a:ext cx="1763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594B1F6-D6F7-4DF3-A664-C3B9EA8E5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2" name="Text Box 10"/>
          <p:cNvSpPr txBox="1">
            <a:spLocks noChangeArrowheads="1"/>
          </p:cNvSpPr>
          <p:nvPr userDrawn="1"/>
        </p:nvSpPr>
        <p:spPr bwMode="auto">
          <a:xfrm rot="-5400000">
            <a:off x="-1024731" y="1680369"/>
            <a:ext cx="277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>
                <a:solidFill>
                  <a:srgbClr val="002285"/>
                </a:solidFill>
                <a:latin typeface="Arial Black" pitchFamily="34" charset="0"/>
              </a:rPr>
              <a:t>UNIVERSITY OF SZEGED</a:t>
            </a: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 rot="-5400000">
            <a:off x="-1067594" y="1913732"/>
            <a:ext cx="3063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i="1">
                <a:solidFill>
                  <a:srgbClr val="C09100"/>
                </a:solidFill>
                <a:latin typeface="Times New Roman" pitchFamily="18" charset="0"/>
              </a:rPr>
              <a:t>D</a:t>
            </a:r>
            <a:r>
              <a:rPr lang="en-US" sz="1500" i="1">
                <a:solidFill>
                  <a:srgbClr val="C09100"/>
                </a:solidFill>
                <a:latin typeface="Times New Roman" pitchFamily="18" charset="0"/>
              </a:rPr>
              <a:t>epartment of Software Engineering</a:t>
            </a:r>
          </a:p>
        </p:txBody>
      </p:sp>
      <p:sp>
        <p:nvSpPr>
          <p:cNvPr id="1034" name="Text Box 9"/>
          <p:cNvSpPr txBox="1">
            <a:spLocks noChangeArrowheads="1"/>
          </p:cNvSpPr>
          <p:nvPr userDrawn="1"/>
        </p:nvSpPr>
        <p:spPr bwMode="auto">
          <a:xfrm rot="-5400000">
            <a:off x="-1931194" y="3891757"/>
            <a:ext cx="4278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sz="1500">
                <a:solidFill>
                  <a:srgbClr val="002285"/>
                </a:solidFill>
              </a:rPr>
              <a:t>UNIVERSITAS SCIENTIARUM SZEGEDIENSIS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851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1036" name="Rectangle 19"/>
          <p:cNvSpPr>
            <a:spLocks noChangeArrowheads="1"/>
          </p:cNvSpPr>
          <p:nvPr userDrawn="1"/>
        </p:nvSpPr>
        <p:spPr bwMode="auto">
          <a:xfrm>
            <a:off x="142875" y="333375"/>
            <a:ext cx="125413" cy="125413"/>
          </a:xfrm>
          <a:prstGeom prst="rect">
            <a:avLst/>
          </a:prstGeom>
          <a:solidFill>
            <a:srgbClr val="C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Webdings" pitchFamily="18" charset="2"/>
        <a:buChar char="4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■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142984"/>
            <a:ext cx="7489825" cy="2592387"/>
          </a:xfrm>
        </p:spPr>
        <p:txBody>
          <a:bodyPr/>
          <a:lstStyle/>
          <a:p>
            <a:r>
              <a:rPr lang="hu-HU" dirty="0"/>
              <a:t>1. </a:t>
            </a:r>
            <a:r>
              <a:rPr lang="hu-HU" dirty="0" err="1"/>
              <a:t>Introduction</a:t>
            </a:r>
            <a:r>
              <a:rPr lang="hu-HU" dirty="0"/>
              <a:t> </a:t>
            </a:r>
            <a:r>
              <a:rPr lang="hu-HU" dirty="0" err="1"/>
              <a:t>to</a:t>
            </a:r>
            <a:br>
              <a:rPr lang="hu-HU" dirty="0"/>
            </a:b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Computing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3786190"/>
            <a:ext cx="6400800" cy="13478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b="1" dirty="0" err="1"/>
              <a:t>Openstack</a:t>
            </a:r>
            <a:r>
              <a:rPr lang="hu-HU" sz="1600" b="1" dirty="0"/>
              <a:t>-alapú privát felhő üzemeltetés</a:t>
            </a:r>
          </a:p>
          <a:p>
            <a:pPr>
              <a:lnSpc>
                <a:spcPct val="80000"/>
              </a:lnSpc>
            </a:pPr>
            <a:endParaRPr lang="hu-HU" sz="800" b="1" dirty="0"/>
          </a:p>
          <a:p>
            <a:pPr>
              <a:lnSpc>
                <a:spcPct val="80000"/>
              </a:lnSpc>
            </a:pPr>
            <a:r>
              <a:rPr lang="hu-HU" sz="1600" i="1" dirty="0"/>
              <a:t>2020/2021 II. félév</a:t>
            </a:r>
          </a:p>
          <a:p>
            <a:pPr>
              <a:lnSpc>
                <a:spcPct val="80000"/>
              </a:lnSpc>
            </a:pPr>
            <a:r>
              <a:rPr lang="hu-HU" sz="1600" dirty="0">
                <a:cs typeface="Arial" pitchFamily="34" charset="0"/>
              </a:rPr>
              <a:t>SZTE</a:t>
            </a:r>
            <a:endParaRPr lang="hu-HU" sz="1600" i="1" dirty="0"/>
          </a:p>
          <a:p>
            <a:pPr>
              <a:lnSpc>
                <a:spcPct val="80000"/>
              </a:lnSpc>
            </a:pPr>
            <a:endParaRPr lang="hu-HU" sz="1600" b="1" dirty="0"/>
          </a:p>
          <a:p>
            <a:pPr>
              <a:lnSpc>
                <a:spcPct val="80000"/>
              </a:lnSpc>
            </a:pPr>
            <a:r>
              <a:rPr lang="hu-HU" sz="1600" b="1" dirty="0"/>
              <a:t>2021.02.18.</a:t>
            </a:r>
          </a:p>
          <a:p>
            <a:pPr>
              <a:lnSpc>
                <a:spcPct val="80000"/>
              </a:lnSpc>
            </a:pPr>
            <a:endParaRPr lang="hu-HU" sz="800" b="1" dirty="0"/>
          </a:p>
          <a:p>
            <a:pPr>
              <a:lnSpc>
                <a:spcPct val="80000"/>
              </a:lnSpc>
            </a:pPr>
            <a:endParaRPr lang="hu-HU" sz="1200" dirty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u-HU" sz="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1020674" cy="10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zövegdoboz 1"/>
          <p:cNvSpPr txBox="1"/>
          <p:nvPr/>
        </p:nvSpPr>
        <p:spPr>
          <a:xfrm>
            <a:off x="238958" y="6084004"/>
            <a:ext cx="872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prezentáció az EFOP-3.6.1-16-2016-00008 számú projekt támogatásával készült.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68" y="5089317"/>
            <a:ext cx="1356438" cy="9372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Characteristics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Cloud computing often leverages:</a:t>
            </a:r>
          </a:p>
          <a:p>
            <a:pPr lvl="1"/>
            <a:r>
              <a:rPr lang="en-US"/>
              <a:t>Massive scale</a:t>
            </a:r>
          </a:p>
          <a:p>
            <a:pPr lvl="1"/>
            <a:r>
              <a:rPr lang="en-US"/>
              <a:t>Virtualization</a:t>
            </a:r>
          </a:p>
          <a:p>
            <a:pPr lvl="1"/>
            <a:r>
              <a:rPr lang="en-US"/>
              <a:t>Free software</a:t>
            </a:r>
          </a:p>
          <a:p>
            <a:pPr lvl="1"/>
            <a:r>
              <a:rPr lang="en-US"/>
              <a:t>Autonomic computing</a:t>
            </a:r>
          </a:p>
          <a:p>
            <a:pPr lvl="1"/>
            <a:r>
              <a:rPr lang="en-US"/>
              <a:t>Multi-tenancy</a:t>
            </a:r>
          </a:p>
          <a:p>
            <a:pPr lvl="1"/>
            <a:r>
              <a:rPr lang="en-US"/>
              <a:t>Geographically distributed systems</a:t>
            </a:r>
            <a:endParaRPr lang="hu-HU"/>
          </a:p>
          <a:p>
            <a:pPr lvl="1"/>
            <a:r>
              <a:rPr lang="en-US"/>
              <a:t>Advanced security technologies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Virtualization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Host operating system that provides an</a:t>
            </a:r>
            <a:r>
              <a:rPr lang="hu-HU" sz="2800"/>
              <a:t> </a:t>
            </a:r>
            <a:r>
              <a:rPr lang="en-US" sz="2800" i="1"/>
              <a:t>abstraction layer</a:t>
            </a:r>
            <a:r>
              <a:rPr lang="en-US" sz="2800"/>
              <a:t> for running virtual “guest”</a:t>
            </a:r>
            <a:r>
              <a:rPr lang="hu-HU" sz="2800"/>
              <a:t> </a:t>
            </a:r>
            <a:r>
              <a:rPr lang="en-US" sz="2800"/>
              <a:t>operating systems</a:t>
            </a:r>
          </a:p>
          <a:p>
            <a:pPr lvl="1"/>
            <a:r>
              <a:rPr lang="en-US" sz="2400"/>
              <a:t>“hypervisor” or “virtual machine monitor”</a:t>
            </a:r>
          </a:p>
          <a:p>
            <a:r>
              <a:rPr lang="en-US" sz="2800"/>
              <a:t>Enables guest OSs to run in </a:t>
            </a:r>
            <a:r>
              <a:rPr lang="en-US" sz="2800" i="1"/>
              <a:t>isolation</a:t>
            </a:r>
            <a:r>
              <a:rPr lang="en-US" sz="2800"/>
              <a:t> of other</a:t>
            </a:r>
            <a:r>
              <a:rPr lang="hu-HU" sz="2800"/>
              <a:t> </a:t>
            </a:r>
            <a:r>
              <a:rPr lang="en-US" sz="2800"/>
              <a:t>OSs</a:t>
            </a:r>
          </a:p>
          <a:p>
            <a:r>
              <a:rPr lang="en-US" sz="2800"/>
              <a:t>Run multiple types of O</a:t>
            </a:r>
            <a:r>
              <a:rPr lang="hu-HU" sz="2800"/>
              <a:t>S</a:t>
            </a:r>
            <a:r>
              <a:rPr lang="en-US" sz="2800"/>
              <a:t>s</a:t>
            </a:r>
          </a:p>
          <a:p>
            <a:pPr lvl="1"/>
            <a:r>
              <a:rPr lang="en-US" sz="2400" i="1"/>
              <a:t>Increases utilization</a:t>
            </a:r>
            <a:r>
              <a:rPr lang="en-US" sz="2400"/>
              <a:t> of physical servers</a:t>
            </a:r>
          </a:p>
          <a:p>
            <a:pPr lvl="1"/>
            <a:r>
              <a:rPr lang="en-US" sz="2400"/>
              <a:t>Enables </a:t>
            </a:r>
            <a:r>
              <a:rPr lang="en-US" sz="2400" i="1"/>
              <a:t>portability</a:t>
            </a:r>
            <a:r>
              <a:rPr lang="en-US" sz="2400"/>
              <a:t> of virtual servers between</a:t>
            </a:r>
            <a:r>
              <a:rPr lang="hu-HU" sz="2400"/>
              <a:t> </a:t>
            </a:r>
            <a:r>
              <a:rPr lang="en-US" sz="2400"/>
              <a:t>physical servers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Grid vs Clouds</a:t>
            </a:r>
            <a:endParaRPr lang="en-US"/>
          </a:p>
        </p:txBody>
      </p:sp>
      <p:graphicFrame>
        <p:nvGraphicFramePr>
          <p:cNvPr id="6179" name="Group 3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6143"/>
        </p:xfrm>
        <a:graphic>
          <a:graphicData uri="http://schemas.openxmlformats.org/drawingml/2006/table">
            <a:tbl>
              <a:tblPr/>
              <a:tblGrid>
                <a:gridCol w="207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Cloud Computing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Grid Computing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Platform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Commodity node/network HW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Custom node/network HW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Virtualized: Exact execution environment can be created and cloned in the cloud, arbitrary apps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Library-based and customized to HW, hard to ensure consistent libraries across HW domains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Resource allocation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HW resources can be fractionally allocated, maximizing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Whole machine unit of allocation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Quality of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Only CPU-based QoS guarantee (some variation)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Strong CPU and I/O performance guarantees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“Infinite” resources 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Finite allocation of resources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r>
              <a:rPr lang="hu-HU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17596"/>
          </a:xfrm>
        </p:spPr>
        <p:txBody>
          <a:bodyPr/>
          <a:lstStyle/>
          <a:p>
            <a:r>
              <a:rPr lang="hu-HU" dirty="0" err="1"/>
              <a:t>Grids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Clouds</a:t>
            </a:r>
            <a:endParaRPr lang="en-US" dirty="0"/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7600" y="1035050"/>
            <a:ext cx="6862763" cy="5778500"/>
          </a:xfrm>
          <a:noFill/>
          <a:ln/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XaaS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 may be:</a:t>
            </a:r>
          </a:p>
          <a:p>
            <a:pPr lvl="1"/>
            <a:r>
              <a:rPr lang="en-US"/>
              <a:t>Infrastructure</a:t>
            </a:r>
          </a:p>
          <a:p>
            <a:pPr lvl="1"/>
            <a:r>
              <a:rPr lang="en-US"/>
              <a:t>Hardware</a:t>
            </a:r>
          </a:p>
          <a:p>
            <a:pPr lvl="1"/>
            <a:r>
              <a:rPr lang="en-US"/>
              <a:t>Platform</a:t>
            </a:r>
          </a:p>
          <a:p>
            <a:pPr lvl="1"/>
            <a:r>
              <a:rPr lang="en-US"/>
              <a:t>Application</a:t>
            </a:r>
          </a:p>
          <a:p>
            <a:pPr lvl="1"/>
            <a:r>
              <a:rPr lang="en-US"/>
              <a:t>Software</a:t>
            </a:r>
          </a:p>
          <a:p>
            <a:pPr lvl="1"/>
            <a:r>
              <a:rPr lang="en-US"/>
              <a:t>And …</a:t>
            </a:r>
          </a:p>
          <a:p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Cloud delivery models</a:t>
            </a:r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403350" y="4725988"/>
            <a:ext cx="6048375" cy="1439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Infrastructure as a Service</a:t>
            </a:r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403350" y="3286125"/>
            <a:ext cx="6048375" cy="1439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Platform as a Service</a:t>
            </a:r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403350" y="1844675"/>
            <a:ext cx="6048375" cy="1439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Software as a Service</a:t>
            </a:r>
            <a:endParaRPr lang="en-US"/>
          </a:p>
        </p:txBody>
      </p:sp>
      <p:pic>
        <p:nvPicPr>
          <p:cNvPr id="8199" name="Picture 7" descr="server-128x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5340350"/>
            <a:ext cx="609600" cy="609600"/>
          </a:xfrm>
          <a:prstGeom prst="rect">
            <a:avLst/>
          </a:prstGeom>
          <a:noFill/>
        </p:spPr>
      </p:pic>
      <p:pic>
        <p:nvPicPr>
          <p:cNvPr id="8200" name="Picture 8" descr="server-128x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5340350"/>
            <a:ext cx="609600" cy="609600"/>
          </a:xfrm>
          <a:prstGeom prst="rect">
            <a:avLst/>
          </a:prstGeom>
          <a:noFill/>
        </p:spPr>
      </p:pic>
      <p:pic>
        <p:nvPicPr>
          <p:cNvPr id="8201" name="Picture 9" descr="server-128x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5" y="5307013"/>
            <a:ext cx="609600" cy="609600"/>
          </a:xfrm>
          <a:prstGeom prst="rect">
            <a:avLst/>
          </a:prstGeom>
          <a:noFill/>
        </p:spPr>
      </p:pic>
      <p:pic>
        <p:nvPicPr>
          <p:cNvPr id="8202" name="Picture 10" descr="server-128x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302250"/>
            <a:ext cx="609600" cy="609600"/>
          </a:xfrm>
          <a:prstGeom prst="rect">
            <a:avLst/>
          </a:prstGeom>
          <a:noFill/>
        </p:spPr>
      </p:pic>
      <p:pic>
        <p:nvPicPr>
          <p:cNvPr id="8203" name="Picture 11" descr="server-128x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5265738"/>
            <a:ext cx="609600" cy="609600"/>
          </a:xfrm>
          <a:prstGeom prst="rect">
            <a:avLst/>
          </a:prstGeom>
          <a:noFill/>
        </p:spPr>
      </p:pic>
      <p:pic>
        <p:nvPicPr>
          <p:cNvPr id="8204" name="Picture 12" descr="ser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276475"/>
            <a:ext cx="554038" cy="554038"/>
          </a:xfrm>
          <a:prstGeom prst="rect">
            <a:avLst/>
          </a:prstGeom>
          <a:noFill/>
        </p:spPr>
      </p:pic>
      <p:pic>
        <p:nvPicPr>
          <p:cNvPr id="8205" name="Picture 13" descr="ser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2311400"/>
            <a:ext cx="539750" cy="539750"/>
          </a:xfrm>
          <a:prstGeom prst="rect">
            <a:avLst/>
          </a:prstGeom>
          <a:noFill/>
        </p:spPr>
      </p:pic>
      <p:pic>
        <p:nvPicPr>
          <p:cNvPr id="8206" name="Picture 14" descr="pa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644900"/>
            <a:ext cx="1414463" cy="762000"/>
          </a:xfrm>
          <a:prstGeom prst="rect">
            <a:avLst/>
          </a:prstGeom>
          <a:noFill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157788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36449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2133600"/>
            <a:ext cx="79216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Cloud delivery models*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- Software as a Service (SaaS).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The capability provided to the consumer is to use the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provider’s applications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running on a cloud infrastructure. The applications are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accessible from various client devices through a thin client interface such as a Web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browser (e.g., Web-based email). The consumer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does not manage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or control the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underlying cloud infrastructure including network, servers, operating systems, storage,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or even individual application capabilities, with the possible exception of limited user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specific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application configuration settings.</a:t>
            </a: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- Platform as a Service (PaaS)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. The capability provided to the consumer is to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deploy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onto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the cloud infrastructure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consumer-created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or acquired applications created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using</a:t>
            </a:r>
            <a:r>
              <a:rPr lang="hu-HU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programming languages and tools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supported by the provider. The consumer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does not</a:t>
            </a:r>
            <a:r>
              <a:rPr lang="hu-HU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manage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or control the underlying cloud infrastructure including network, servers,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operating systems, or storage, but has control over the deployed applications and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possibly application hosting environment configurations.</a:t>
            </a: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- Infrastructure as a Service (IaaS).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The capability provided to the consumer is to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provision processing, storage, networks, and other fundamental computing resources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where the consumer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is able to deploy and run arbitrary software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, which can include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operating systems and applications. The consumer does not manage or control the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underlying cloud infrastructure but </a:t>
            </a:r>
            <a:r>
              <a:rPr lang="en-US" sz="16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has control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over operating systems, storage,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deployed applications, and possibly limited control of select networking components</a:t>
            </a:r>
            <a:r>
              <a:rPr lang="hu-HU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e.g., host firewalls).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9388" y="5949950"/>
            <a:ext cx="88376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hu-HU" sz="1400">
                <a:solidFill>
                  <a:srgbClr val="000000"/>
                </a:solidFill>
                <a:sym typeface="Arial" pitchFamily="34" charset="0"/>
              </a:rPr>
              <a:t>*</a:t>
            </a:r>
            <a:r>
              <a:rPr lang="en-US" sz="1400">
                <a:solidFill>
                  <a:srgbClr val="000000"/>
                </a:solidFill>
                <a:sym typeface="Arial" pitchFamily="34" charset="0"/>
              </a:rPr>
              <a:t>Michael Hogan, Fang Liu, Annie Sokol, Jin Tong, NIST Cloud Computing Standards Roadmap – Version 1.0,</a:t>
            </a:r>
            <a:r>
              <a:rPr lang="en-US" sz="1400" b="1">
                <a:solidFill>
                  <a:srgbClr val="000000"/>
                </a:solidFill>
                <a:sym typeface="Arial" pitchFamily="34" charset="0"/>
              </a:rPr>
              <a:t> </a:t>
            </a:r>
            <a:endParaRPr lang="hu-HU" sz="1400" b="1">
              <a:solidFill>
                <a:srgbClr val="000000"/>
              </a:solidFill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400">
                <a:solidFill>
                  <a:srgbClr val="000000"/>
                </a:solidFill>
                <a:sym typeface="Arial" pitchFamily="34" charset="0"/>
              </a:rPr>
              <a:t>Special Publication 500-291,</a:t>
            </a:r>
            <a:r>
              <a:rPr lang="en-US" sz="1400" b="1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sym typeface="Arial" pitchFamily="34" charset="0"/>
              </a:rPr>
              <a:t>NIST Cloud Computing Standards Roadmap Working Group, July 5, 2011.</a:t>
            </a:r>
            <a:endParaRPr lang="en-US" sz="140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Cloud infrastructure</a:t>
            </a:r>
            <a:br>
              <a:rPr lang="hu-HU" sz="4000"/>
            </a:br>
            <a:r>
              <a:rPr lang="hu-HU" sz="4000"/>
              <a:t>deployment models</a:t>
            </a:r>
            <a:endParaRPr lang="en-US" sz="4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4575" y="2833688"/>
            <a:ext cx="1008063" cy="588962"/>
            <a:chOff x="0" y="0"/>
            <a:chExt cx="634" cy="371"/>
          </a:xfrm>
        </p:grpSpPr>
        <p:sp>
          <p:nvSpPr>
            <p:cNvPr id="9221" name="AutoShape 5"/>
            <p:cNvSpPr>
              <a:spLocks/>
            </p:cNvSpPr>
            <p:nvPr/>
          </p:nvSpPr>
          <p:spPr bwMode="auto">
            <a:xfrm>
              <a:off x="0" y="0"/>
              <a:ext cx="634" cy="371"/>
            </a:xfrm>
            <a:custGeom>
              <a:avLst/>
              <a:gdLst>
                <a:gd name="T0" fmla="+- 0 10800 1"/>
                <a:gd name="T1" fmla="*/ T0 w 21599"/>
                <a:gd name="T2" fmla="+- 0 10800 1"/>
                <a:gd name="T3" fmla="*/ 10800 h 2159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21599" h="21599">
                  <a:moveTo>
                    <a:pt x="1949" y="7181"/>
                  </a:moveTo>
                  <a:cubicBezTo>
                    <a:pt x="841" y="7337"/>
                    <a:pt x="0" y="8614"/>
                    <a:pt x="0" y="10138"/>
                  </a:cubicBezTo>
                  <a:cubicBezTo>
                    <a:pt x="-1" y="11193"/>
                    <a:pt x="409" y="12170"/>
                    <a:pt x="1074" y="12703"/>
                  </a:cubicBezTo>
                  <a:lnTo>
                    <a:pt x="1063" y="12669"/>
                  </a:lnTo>
                  <a:cubicBezTo>
                    <a:pt x="685" y="13218"/>
                    <a:pt x="475" y="13941"/>
                    <a:pt x="475" y="14691"/>
                  </a:cubicBezTo>
                  <a:cubicBezTo>
                    <a:pt x="475" y="16327"/>
                    <a:pt x="1451" y="17652"/>
                    <a:pt x="2655" y="17652"/>
                  </a:cubicBezTo>
                  <a:cubicBezTo>
                    <a:pt x="2739" y="17652"/>
                    <a:pt x="2824" y="17645"/>
                    <a:pt x="2909" y="17631"/>
                  </a:cubicBezTo>
                  <a:lnTo>
                    <a:pt x="2897" y="17651"/>
                  </a:lnTo>
                  <a:cubicBezTo>
                    <a:pt x="3585" y="19290"/>
                    <a:pt x="4863" y="20302"/>
                    <a:pt x="6248" y="20302"/>
                  </a:cubicBezTo>
                  <a:cubicBezTo>
                    <a:pt x="6948" y="20301"/>
                    <a:pt x="7636" y="20041"/>
                    <a:pt x="8236" y="19548"/>
                  </a:cubicBezTo>
                  <a:lnTo>
                    <a:pt x="8230" y="19552"/>
                  </a:lnTo>
                  <a:cubicBezTo>
                    <a:pt x="8856" y="20831"/>
                    <a:pt x="9909" y="21599"/>
                    <a:pt x="11037" y="21599"/>
                  </a:cubicBezTo>
                  <a:cubicBezTo>
                    <a:pt x="12524" y="21598"/>
                    <a:pt x="13837" y="20269"/>
                    <a:pt x="14268" y="18326"/>
                  </a:cubicBezTo>
                  <a:lnTo>
                    <a:pt x="14271" y="18352"/>
                  </a:lnTo>
                  <a:cubicBezTo>
                    <a:pt x="14731" y="18742"/>
                    <a:pt x="15261" y="18949"/>
                    <a:pt x="15803" y="18949"/>
                  </a:cubicBezTo>
                  <a:cubicBezTo>
                    <a:pt x="17392" y="18948"/>
                    <a:pt x="18684" y="17207"/>
                    <a:pt x="18696" y="15046"/>
                  </a:cubicBezTo>
                  <a:lnTo>
                    <a:pt x="18691" y="15036"/>
                  </a:lnTo>
                  <a:cubicBezTo>
                    <a:pt x="20359" y="14711"/>
                    <a:pt x="21599" y="12766"/>
                    <a:pt x="21599" y="10473"/>
                  </a:cubicBezTo>
                  <a:cubicBezTo>
                    <a:pt x="21599" y="9457"/>
                    <a:pt x="21352" y="8470"/>
                    <a:pt x="20898" y="7664"/>
                  </a:cubicBezTo>
                  <a:lnTo>
                    <a:pt x="20891" y="7662"/>
                  </a:lnTo>
                  <a:cubicBezTo>
                    <a:pt x="21033" y="7209"/>
                    <a:pt x="21107" y="6722"/>
                    <a:pt x="21107" y="6229"/>
                  </a:cubicBezTo>
                  <a:cubicBezTo>
                    <a:pt x="21107" y="4588"/>
                    <a:pt x="20301" y="3150"/>
                    <a:pt x="19141" y="2719"/>
                  </a:cubicBezTo>
                  <a:lnTo>
                    <a:pt x="19150" y="2712"/>
                  </a:lnTo>
                  <a:cubicBezTo>
                    <a:pt x="18942" y="1142"/>
                    <a:pt x="17935" y="0"/>
                    <a:pt x="16760" y="0"/>
                  </a:cubicBezTo>
                  <a:cubicBezTo>
                    <a:pt x="16045" y="-1"/>
                    <a:pt x="15368" y="426"/>
                    <a:pt x="14906" y="1165"/>
                  </a:cubicBezTo>
                  <a:lnTo>
                    <a:pt x="14910" y="1170"/>
                  </a:lnTo>
                  <a:cubicBezTo>
                    <a:pt x="14498" y="432"/>
                    <a:pt x="13856" y="0"/>
                    <a:pt x="13175" y="0"/>
                  </a:cubicBezTo>
                  <a:cubicBezTo>
                    <a:pt x="12348" y="-1"/>
                    <a:pt x="11591" y="637"/>
                    <a:pt x="11222" y="1645"/>
                  </a:cubicBezTo>
                  <a:lnTo>
                    <a:pt x="11230" y="1694"/>
                  </a:lnTo>
                  <a:cubicBezTo>
                    <a:pt x="10731" y="1024"/>
                    <a:pt x="10059" y="650"/>
                    <a:pt x="9359" y="650"/>
                  </a:cubicBezTo>
                  <a:cubicBezTo>
                    <a:pt x="8373" y="649"/>
                    <a:pt x="7467" y="1391"/>
                    <a:pt x="7004" y="2578"/>
                  </a:cubicBezTo>
                  <a:lnTo>
                    <a:pt x="6996" y="2602"/>
                  </a:lnTo>
                  <a:cubicBezTo>
                    <a:pt x="6478" y="2189"/>
                    <a:pt x="5889" y="1972"/>
                    <a:pt x="5288" y="1972"/>
                  </a:cubicBezTo>
                  <a:cubicBezTo>
                    <a:pt x="3423" y="1972"/>
                    <a:pt x="1912" y="4029"/>
                    <a:pt x="1912" y="6568"/>
                  </a:cubicBezTo>
                  <a:cubicBezTo>
                    <a:pt x="1911" y="6775"/>
                    <a:pt x="1922" y="6982"/>
                    <a:pt x="1942" y="7187"/>
                  </a:cubicBezTo>
                  <a:close/>
                  <a:moveTo>
                    <a:pt x="1074" y="12703"/>
                  </a:moveTo>
                  <a:cubicBezTo>
                    <a:pt x="1407" y="12970"/>
                    <a:pt x="1786" y="13111"/>
                    <a:pt x="2172" y="13111"/>
                  </a:cubicBezTo>
                  <a:cubicBezTo>
                    <a:pt x="2228" y="13110"/>
                    <a:pt x="2285" y="13108"/>
                    <a:pt x="2341" y="13102"/>
                  </a:cubicBezTo>
                  <a:moveTo>
                    <a:pt x="2909" y="17631"/>
                  </a:moveTo>
                  <a:cubicBezTo>
                    <a:pt x="3099" y="17601"/>
                    <a:pt x="3285" y="17537"/>
                    <a:pt x="3463" y="17441"/>
                  </a:cubicBezTo>
                  <a:moveTo>
                    <a:pt x="7896" y="18682"/>
                  </a:moveTo>
                  <a:cubicBezTo>
                    <a:pt x="7984" y="18987"/>
                    <a:pt x="8096" y="19279"/>
                    <a:pt x="8230" y="19552"/>
                  </a:cubicBezTo>
                  <a:moveTo>
                    <a:pt x="14268" y="18326"/>
                  </a:moveTo>
                  <a:cubicBezTo>
                    <a:pt x="14337" y="18015"/>
                    <a:pt x="14381" y="17695"/>
                    <a:pt x="14401" y="17372"/>
                  </a:cubicBezTo>
                  <a:moveTo>
                    <a:pt x="18696" y="15046"/>
                  </a:moveTo>
                  <a:cubicBezTo>
                    <a:pt x="18696" y="15035"/>
                    <a:pt x="18697" y="15025"/>
                    <a:pt x="18697" y="15014"/>
                  </a:cubicBezTo>
                  <a:cubicBezTo>
                    <a:pt x="18697" y="13509"/>
                    <a:pt x="18065" y="12137"/>
                    <a:pt x="17071" y="11478"/>
                  </a:cubicBezTo>
                  <a:moveTo>
                    <a:pt x="20167" y="9000"/>
                  </a:moveTo>
                  <a:cubicBezTo>
                    <a:pt x="20481" y="8636"/>
                    <a:pt x="20728" y="8178"/>
                    <a:pt x="20891" y="7662"/>
                  </a:cubicBezTo>
                  <a:moveTo>
                    <a:pt x="19188" y="3344"/>
                  </a:moveTo>
                  <a:cubicBezTo>
                    <a:pt x="19188" y="3328"/>
                    <a:pt x="19189" y="3313"/>
                    <a:pt x="19189" y="3297"/>
                  </a:cubicBezTo>
                  <a:cubicBezTo>
                    <a:pt x="19189" y="3101"/>
                    <a:pt x="19176" y="2905"/>
                    <a:pt x="19150" y="2712"/>
                  </a:cubicBezTo>
                  <a:moveTo>
                    <a:pt x="14906" y="1165"/>
                  </a:moveTo>
                  <a:cubicBezTo>
                    <a:pt x="14755" y="1408"/>
                    <a:pt x="14630" y="1679"/>
                    <a:pt x="14536" y="1971"/>
                  </a:cubicBezTo>
                  <a:moveTo>
                    <a:pt x="11222" y="1645"/>
                  </a:moveTo>
                  <a:cubicBezTo>
                    <a:pt x="11141" y="1866"/>
                    <a:pt x="11081" y="2099"/>
                    <a:pt x="11042" y="2340"/>
                  </a:cubicBezTo>
                  <a:moveTo>
                    <a:pt x="7646" y="3276"/>
                  </a:moveTo>
                  <a:cubicBezTo>
                    <a:pt x="7450" y="3016"/>
                    <a:pt x="7232" y="2790"/>
                    <a:pt x="6996" y="2602"/>
                  </a:cubicBezTo>
                  <a:moveTo>
                    <a:pt x="1942" y="7187"/>
                  </a:moveTo>
                  <a:cubicBezTo>
                    <a:pt x="1966" y="7427"/>
                    <a:pt x="2004" y="7664"/>
                    <a:pt x="2056" y="7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/>
            </p:cNvSpPr>
            <p:nvPr/>
          </p:nvSpPr>
          <p:spPr bwMode="auto">
            <a:xfrm>
              <a:off x="86" y="56"/>
              <a:ext cx="4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72334" bIns="38100"/>
            <a:lstStyle/>
            <a:p>
              <a:pPr marL="1588" algn="ctr"/>
              <a:r>
                <a:rPr lang="en-US" sz="2000">
                  <a:cs typeface="Arial" pitchFamily="34" charset="0"/>
                  <a:sym typeface="Arial" pitchFamily="34" charset="0"/>
                </a:rPr>
                <a:t>IP</a:t>
              </a:r>
            </a:p>
          </p:txBody>
        </p:sp>
      </p:grp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477963" y="2543175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4" name="Oval 8"/>
          <p:cNvSpPr>
            <a:spLocks/>
          </p:cNvSpPr>
          <p:nvPr/>
        </p:nvSpPr>
        <p:spPr bwMode="auto">
          <a:xfrm>
            <a:off x="755650" y="1822450"/>
            <a:ext cx="1441450" cy="1677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755650" y="1412875"/>
            <a:ext cx="14525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hu-HU">
                <a:cs typeface="Arial" pitchFamily="34" charset="0"/>
                <a:sym typeface="Arial" pitchFamily="34" charset="0"/>
              </a:rPr>
              <a:t>Private Cloud</a:t>
            </a:r>
            <a:endParaRPr lang="en-US"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17600" y="1966913"/>
            <a:ext cx="792163" cy="576262"/>
            <a:chOff x="0" y="0"/>
            <a:chExt cx="499" cy="363"/>
          </a:xfrm>
        </p:grpSpPr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0" y="0"/>
              <a:ext cx="499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/>
            </p:cNvSpPr>
            <p:nvPr/>
          </p:nvSpPr>
          <p:spPr bwMode="auto">
            <a:xfrm>
              <a:off x="127" y="94"/>
              <a:ext cx="2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cs typeface="Arial" pitchFamily="34" charset="0"/>
                  <a:sym typeface="Arial" pitchFamily="34" charset="0"/>
                </a:rPr>
                <a:t>SP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3588" y="2840038"/>
            <a:ext cx="1006475" cy="588962"/>
            <a:chOff x="0" y="0"/>
            <a:chExt cx="634" cy="371"/>
          </a:xfrm>
        </p:grpSpPr>
        <p:sp>
          <p:nvSpPr>
            <p:cNvPr id="9230" name="AutoShape 14"/>
            <p:cNvSpPr>
              <a:spLocks/>
            </p:cNvSpPr>
            <p:nvPr/>
          </p:nvSpPr>
          <p:spPr bwMode="auto">
            <a:xfrm>
              <a:off x="0" y="0"/>
              <a:ext cx="634" cy="371"/>
            </a:xfrm>
            <a:custGeom>
              <a:avLst/>
              <a:gdLst>
                <a:gd name="T0" fmla="+- 0 10800 1"/>
                <a:gd name="T1" fmla="*/ T0 w 21599"/>
                <a:gd name="T2" fmla="+- 0 10800 1"/>
                <a:gd name="T3" fmla="*/ 10800 h 2159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21599" h="21599">
                  <a:moveTo>
                    <a:pt x="1949" y="7181"/>
                  </a:moveTo>
                  <a:cubicBezTo>
                    <a:pt x="841" y="7337"/>
                    <a:pt x="0" y="8614"/>
                    <a:pt x="0" y="10138"/>
                  </a:cubicBezTo>
                  <a:cubicBezTo>
                    <a:pt x="-1" y="11193"/>
                    <a:pt x="409" y="12170"/>
                    <a:pt x="1074" y="12703"/>
                  </a:cubicBezTo>
                  <a:lnTo>
                    <a:pt x="1063" y="12669"/>
                  </a:lnTo>
                  <a:cubicBezTo>
                    <a:pt x="685" y="13218"/>
                    <a:pt x="475" y="13941"/>
                    <a:pt x="475" y="14691"/>
                  </a:cubicBezTo>
                  <a:cubicBezTo>
                    <a:pt x="475" y="16327"/>
                    <a:pt x="1451" y="17652"/>
                    <a:pt x="2655" y="17652"/>
                  </a:cubicBezTo>
                  <a:cubicBezTo>
                    <a:pt x="2739" y="17652"/>
                    <a:pt x="2824" y="17645"/>
                    <a:pt x="2909" y="17631"/>
                  </a:cubicBezTo>
                  <a:lnTo>
                    <a:pt x="2897" y="17651"/>
                  </a:lnTo>
                  <a:cubicBezTo>
                    <a:pt x="3585" y="19290"/>
                    <a:pt x="4863" y="20302"/>
                    <a:pt x="6248" y="20302"/>
                  </a:cubicBezTo>
                  <a:cubicBezTo>
                    <a:pt x="6948" y="20301"/>
                    <a:pt x="7636" y="20041"/>
                    <a:pt x="8236" y="19548"/>
                  </a:cubicBezTo>
                  <a:lnTo>
                    <a:pt x="8230" y="19552"/>
                  </a:lnTo>
                  <a:cubicBezTo>
                    <a:pt x="8856" y="20831"/>
                    <a:pt x="9909" y="21599"/>
                    <a:pt x="11037" y="21599"/>
                  </a:cubicBezTo>
                  <a:cubicBezTo>
                    <a:pt x="12524" y="21598"/>
                    <a:pt x="13837" y="20269"/>
                    <a:pt x="14268" y="18326"/>
                  </a:cubicBezTo>
                  <a:lnTo>
                    <a:pt x="14271" y="18352"/>
                  </a:lnTo>
                  <a:cubicBezTo>
                    <a:pt x="14731" y="18742"/>
                    <a:pt x="15261" y="18949"/>
                    <a:pt x="15803" y="18949"/>
                  </a:cubicBezTo>
                  <a:cubicBezTo>
                    <a:pt x="17392" y="18948"/>
                    <a:pt x="18684" y="17207"/>
                    <a:pt x="18696" y="15046"/>
                  </a:cubicBezTo>
                  <a:lnTo>
                    <a:pt x="18691" y="15036"/>
                  </a:lnTo>
                  <a:cubicBezTo>
                    <a:pt x="20359" y="14711"/>
                    <a:pt x="21599" y="12766"/>
                    <a:pt x="21599" y="10473"/>
                  </a:cubicBezTo>
                  <a:cubicBezTo>
                    <a:pt x="21599" y="9457"/>
                    <a:pt x="21352" y="8470"/>
                    <a:pt x="20898" y="7664"/>
                  </a:cubicBezTo>
                  <a:lnTo>
                    <a:pt x="20891" y="7662"/>
                  </a:lnTo>
                  <a:cubicBezTo>
                    <a:pt x="21033" y="7209"/>
                    <a:pt x="21107" y="6722"/>
                    <a:pt x="21107" y="6229"/>
                  </a:cubicBezTo>
                  <a:cubicBezTo>
                    <a:pt x="21107" y="4588"/>
                    <a:pt x="20301" y="3150"/>
                    <a:pt x="19141" y="2719"/>
                  </a:cubicBezTo>
                  <a:lnTo>
                    <a:pt x="19150" y="2712"/>
                  </a:lnTo>
                  <a:cubicBezTo>
                    <a:pt x="18942" y="1142"/>
                    <a:pt x="17935" y="0"/>
                    <a:pt x="16760" y="0"/>
                  </a:cubicBezTo>
                  <a:cubicBezTo>
                    <a:pt x="16045" y="-1"/>
                    <a:pt x="15368" y="426"/>
                    <a:pt x="14906" y="1165"/>
                  </a:cubicBezTo>
                  <a:lnTo>
                    <a:pt x="14910" y="1170"/>
                  </a:lnTo>
                  <a:cubicBezTo>
                    <a:pt x="14498" y="432"/>
                    <a:pt x="13856" y="0"/>
                    <a:pt x="13175" y="0"/>
                  </a:cubicBezTo>
                  <a:cubicBezTo>
                    <a:pt x="12348" y="-1"/>
                    <a:pt x="11591" y="637"/>
                    <a:pt x="11222" y="1645"/>
                  </a:cubicBezTo>
                  <a:lnTo>
                    <a:pt x="11230" y="1694"/>
                  </a:lnTo>
                  <a:cubicBezTo>
                    <a:pt x="10731" y="1024"/>
                    <a:pt x="10059" y="650"/>
                    <a:pt x="9359" y="650"/>
                  </a:cubicBezTo>
                  <a:cubicBezTo>
                    <a:pt x="8373" y="649"/>
                    <a:pt x="7467" y="1391"/>
                    <a:pt x="7004" y="2578"/>
                  </a:cubicBezTo>
                  <a:lnTo>
                    <a:pt x="6996" y="2602"/>
                  </a:lnTo>
                  <a:cubicBezTo>
                    <a:pt x="6478" y="2189"/>
                    <a:pt x="5889" y="1972"/>
                    <a:pt x="5288" y="1972"/>
                  </a:cubicBezTo>
                  <a:cubicBezTo>
                    <a:pt x="3423" y="1972"/>
                    <a:pt x="1912" y="4029"/>
                    <a:pt x="1912" y="6568"/>
                  </a:cubicBezTo>
                  <a:cubicBezTo>
                    <a:pt x="1911" y="6775"/>
                    <a:pt x="1922" y="6982"/>
                    <a:pt x="1942" y="7187"/>
                  </a:cubicBezTo>
                  <a:close/>
                  <a:moveTo>
                    <a:pt x="1074" y="12703"/>
                  </a:moveTo>
                  <a:cubicBezTo>
                    <a:pt x="1407" y="12970"/>
                    <a:pt x="1786" y="13111"/>
                    <a:pt x="2172" y="13111"/>
                  </a:cubicBezTo>
                  <a:cubicBezTo>
                    <a:pt x="2228" y="13110"/>
                    <a:pt x="2285" y="13108"/>
                    <a:pt x="2341" y="13102"/>
                  </a:cubicBezTo>
                  <a:moveTo>
                    <a:pt x="2909" y="17631"/>
                  </a:moveTo>
                  <a:cubicBezTo>
                    <a:pt x="3099" y="17601"/>
                    <a:pt x="3285" y="17537"/>
                    <a:pt x="3463" y="17441"/>
                  </a:cubicBezTo>
                  <a:moveTo>
                    <a:pt x="7896" y="18682"/>
                  </a:moveTo>
                  <a:cubicBezTo>
                    <a:pt x="7984" y="18987"/>
                    <a:pt x="8096" y="19279"/>
                    <a:pt x="8230" y="19552"/>
                  </a:cubicBezTo>
                  <a:moveTo>
                    <a:pt x="14268" y="18326"/>
                  </a:moveTo>
                  <a:cubicBezTo>
                    <a:pt x="14337" y="18015"/>
                    <a:pt x="14381" y="17695"/>
                    <a:pt x="14401" y="17372"/>
                  </a:cubicBezTo>
                  <a:moveTo>
                    <a:pt x="18696" y="15046"/>
                  </a:moveTo>
                  <a:cubicBezTo>
                    <a:pt x="18696" y="15035"/>
                    <a:pt x="18697" y="15025"/>
                    <a:pt x="18697" y="15014"/>
                  </a:cubicBezTo>
                  <a:cubicBezTo>
                    <a:pt x="18697" y="13509"/>
                    <a:pt x="18065" y="12137"/>
                    <a:pt x="17071" y="11478"/>
                  </a:cubicBezTo>
                  <a:moveTo>
                    <a:pt x="20167" y="9000"/>
                  </a:moveTo>
                  <a:cubicBezTo>
                    <a:pt x="20481" y="8636"/>
                    <a:pt x="20728" y="8178"/>
                    <a:pt x="20891" y="7662"/>
                  </a:cubicBezTo>
                  <a:moveTo>
                    <a:pt x="19188" y="3344"/>
                  </a:moveTo>
                  <a:cubicBezTo>
                    <a:pt x="19188" y="3328"/>
                    <a:pt x="19189" y="3313"/>
                    <a:pt x="19189" y="3297"/>
                  </a:cubicBezTo>
                  <a:cubicBezTo>
                    <a:pt x="19189" y="3101"/>
                    <a:pt x="19176" y="2905"/>
                    <a:pt x="19150" y="2712"/>
                  </a:cubicBezTo>
                  <a:moveTo>
                    <a:pt x="14906" y="1165"/>
                  </a:moveTo>
                  <a:cubicBezTo>
                    <a:pt x="14755" y="1408"/>
                    <a:pt x="14630" y="1679"/>
                    <a:pt x="14536" y="1971"/>
                  </a:cubicBezTo>
                  <a:moveTo>
                    <a:pt x="11222" y="1645"/>
                  </a:moveTo>
                  <a:cubicBezTo>
                    <a:pt x="11141" y="1866"/>
                    <a:pt x="11081" y="2099"/>
                    <a:pt x="11042" y="2340"/>
                  </a:cubicBezTo>
                  <a:moveTo>
                    <a:pt x="7646" y="3276"/>
                  </a:moveTo>
                  <a:cubicBezTo>
                    <a:pt x="7450" y="3016"/>
                    <a:pt x="7232" y="2790"/>
                    <a:pt x="6996" y="2602"/>
                  </a:cubicBezTo>
                  <a:moveTo>
                    <a:pt x="1942" y="7187"/>
                  </a:moveTo>
                  <a:cubicBezTo>
                    <a:pt x="1966" y="7427"/>
                    <a:pt x="2004" y="7664"/>
                    <a:pt x="2056" y="7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1" name="Rectangle 15"/>
            <p:cNvSpPr>
              <a:spLocks/>
            </p:cNvSpPr>
            <p:nvPr/>
          </p:nvSpPr>
          <p:spPr bwMode="auto">
            <a:xfrm>
              <a:off x="86" y="56"/>
              <a:ext cx="4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72334" bIns="38100"/>
            <a:lstStyle/>
            <a:p>
              <a:pPr marL="1588" algn="ctr"/>
              <a:r>
                <a:rPr lang="en-US" sz="2000">
                  <a:cs typeface="Arial" pitchFamily="34" charset="0"/>
                  <a:sym typeface="Arial" pitchFamily="34" charset="0"/>
                </a:rPr>
                <a:t>IP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005388" y="2549525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45025" y="1973263"/>
            <a:ext cx="792163" cy="576262"/>
            <a:chOff x="0" y="0"/>
            <a:chExt cx="499" cy="363"/>
          </a:xfrm>
        </p:grpSpPr>
        <p:sp>
          <p:nvSpPr>
            <p:cNvPr id="9234" name="Rectangle 18"/>
            <p:cNvSpPr>
              <a:spLocks/>
            </p:cNvSpPr>
            <p:nvPr/>
          </p:nvSpPr>
          <p:spPr bwMode="auto">
            <a:xfrm>
              <a:off x="0" y="0"/>
              <a:ext cx="499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5" name="Rectangle 19"/>
            <p:cNvSpPr>
              <a:spLocks/>
            </p:cNvSpPr>
            <p:nvPr/>
          </p:nvSpPr>
          <p:spPr bwMode="auto">
            <a:xfrm>
              <a:off x="127" y="94"/>
              <a:ext cx="2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cs typeface="Arial" pitchFamily="34" charset="0"/>
                  <a:sym typeface="Arial" pitchFamily="34" charset="0"/>
                </a:rPr>
                <a:t>SP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310438" y="3244846"/>
            <a:ext cx="792162" cy="576262"/>
            <a:chOff x="0" y="0"/>
            <a:chExt cx="499" cy="363"/>
          </a:xfrm>
        </p:grpSpPr>
        <p:sp>
          <p:nvSpPr>
            <p:cNvPr id="9238" name="Rectangle 22"/>
            <p:cNvSpPr>
              <a:spLocks/>
            </p:cNvSpPr>
            <p:nvPr/>
          </p:nvSpPr>
          <p:spPr bwMode="auto">
            <a:xfrm>
              <a:off x="0" y="0"/>
              <a:ext cx="499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/>
            </p:cNvSpPr>
            <p:nvPr/>
          </p:nvSpPr>
          <p:spPr bwMode="auto">
            <a:xfrm>
              <a:off x="127" y="94"/>
              <a:ext cx="2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cs typeface="Arial" pitchFamily="34" charset="0"/>
                  <a:sym typeface="Arial" pitchFamily="34" charset="0"/>
                </a:rPr>
                <a:t>SP</a:t>
              </a:r>
            </a:p>
          </p:txBody>
        </p:sp>
      </p:grpSp>
      <p:sp>
        <p:nvSpPr>
          <p:cNvPr id="9240" name="AutoShape 24"/>
          <p:cNvSpPr>
            <a:spLocks/>
          </p:cNvSpPr>
          <p:nvPr/>
        </p:nvSpPr>
        <p:spPr bwMode="auto">
          <a:xfrm>
            <a:off x="6445250" y="5024433"/>
            <a:ext cx="1006475" cy="590550"/>
          </a:xfrm>
          <a:custGeom>
            <a:avLst/>
            <a:gdLst>
              <a:gd name="T0" fmla="+- 0 10800 1"/>
              <a:gd name="T1" fmla="*/ T0 w 21599"/>
              <a:gd name="T2" fmla="+- 0 10800 1"/>
              <a:gd name="T3" fmla="*/ 10800 h 2159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21599" h="21599">
                <a:moveTo>
                  <a:pt x="1949" y="7181"/>
                </a:moveTo>
                <a:cubicBezTo>
                  <a:pt x="841" y="7337"/>
                  <a:pt x="0" y="8614"/>
                  <a:pt x="0" y="10138"/>
                </a:cubicBezTo>
                <a:cubicBezTo>
                  <a:pt x="-1" y="11193"/>
                  <a:pt x="409" y="12170"/>
                  <a:pt x="1074" y="12703"/>
                </a:cubicBezTo>
                <a:lnTo>
                  <a:pt x="1063" y="12669"/>
                </a:lnTo>
                <a:cubicBezTo>
                  <a:pt x="685" y="13218"/>
                  <a:pt x="475" y="13941"/>
                  <a:pt x="475" y="14691"/>
                </a:cubicBezTo>
                <a:cubicBezTo>
                  <a:pt x="475" y="16327"/>
                  <a:pt x="1451" y="17652"/>
                  <a:pt x="2655" y="17652"/>
                </a:cubicBezTo>
                <a:cubicBezTo>
                  <a:pt x="2739" y="17652"/>
                  <a:pt x="2824" y="17645"/>
                  <a:pt x="2909" y="17631"/>
                </a:cubicBezTo>
                <a:lnTo>
                  <a:pt x="2897" y="17651"/>
                </a:lnTo>
                <a:cubicBezTo>
                  <a:pt x="3585" y="19290"/>
                  <a:pt x="4863" y="20302"/>
                  <a:pt x="6248" y="20302"/>
                </a:cubicBezTo>
                <a:cubicBezTo>
                  <a:pt x="6948" y="20301"/>
                  <a:pt x="7636" y="20041"/>
                  <a:pt x="8236" y="19548"/>
                </a:cubicBezTo>
                <a:lnTo>
                  <a:pt x="8230" y="19552"/>
                </a:lnTo>
                <a:cubicBezTo>
                  <a:pt x="8856" y="20831"/>
                  <a:pt x="9909" y="21599"/>
                  <a:pt x="11037" y="21599"/>
                </a:cubicBezTo>
                <a:cubicBezTo>
                  <a:pt x="12524" y="21598"/>
                  <a:pt x="13837" y="20269"/>
                  <a:pt x="14268" y="18326"/>
                </a:cubicBezTo>
                <a:lnTo>
                  <a:pt x="14271" y="18352"/>
                </a:lnTo>
                <a:cubicBezTo>
                  <a:pt x="14731" y="18742"/>
                  <a:pt x="15261" y="18949"/>
                  <a:pt x="15803" y="18949"/>
                </a:cubicBezTo>
                <a:cubicBezTo>
                  <a:pt x="17392" y="18948"/>
                  <a:pt x="18684" y="17207"/>
                  <a:pt x="18696" y="15046"/>
                </a:cubicBezTo>
                <a:lnTo>
                  <a:pt x="18691" y="15036"/>
                </a:lnTo>
                <a:cubicBezTo>
                  <a:pt x="20359" y="14711"/>
                  <a:pt x="21599" y="12766"/>
                  <a:pt x="21599" y="10473"/>
                </a:cubicBezTo>
                <a:cubicBezTo>
                  <a:pt x="21599" y="9457"/>
                  <a:pt x="21352" y="8470"/>
                  <a:pt x="20898" y="7664"/>
                </a:cubicBezTo>
                <a:lnTo>
                  <a:pt x="20891" y="7662"/>
                </a:lnTo>
                <a:cubicBezTo>
                  <a:pt x="21033" y="7209"/>
                  <a:pt x="21107" y="6722"/>
                  <a:pt x="21107" y="6229"/>
                </a:cubicBezTo>
                <a:cubicBezTo>
                  <a:pt x="21107" y="4588"/>
                  <a:pt x="20301" y="3150"/>
                  <a:pt x="19141" y="2719"/>
                </a:cubicBezTo>
                <a:lnTo>
                  <a:pt x="19150" y="2712"/>
                </a:lnTo>
                <a:cubicBezTo>
                  <a:pt x="18942" y="1142"/>
                  <a:pt x="17935" y="0"/>
                  <a:pt x="16760" y="0"/>
                </a:cubicBezTo>
                <a:cubicBezTo>
                  <a:pt x="16045" y="-1"/>
                  <a:pt x="15368" y="426"/>
                  <a:pt x="14906" y="1165"/>
                </a:cubicBezTo>
                <a:lnTo>
                  <a:pt x="14910" y="1170"/>
                </a:lnTo>
                <a:cubicBezTo>
                  <a:pt x="14498" y="432"/>
                  <a:pt x="13856" y="0"/>
                  <a:pt x="13175" y="0"/>
                </a:cubicBezTo>
                <a:cubicBezTo>
                  <a:pt x="12348" y="-1"/>
                  <a:pt x="11591" y="637"/>
                  <a:pt x="11222" y="1645"/>
                </a:cubicBezTo>
                <a:lnTo>
                  <a:pt x="11230" y="1694"/>
                </a:lnTo>
                <a:cubicBezTo>
                  <a:pt x="10731" y="1024"/>
                  <a:pt x="10059" y="650"/>
                  <a:pt x="9359" y="650"/>
                </a:cubicBezTo>
                <a:cubicBezTo>
                  <a:pt x="8373" y="649"/>
                  <a:pt x="7467" y="1391"/>
                  <a:pt x="7004" y="2578"/>
                </a:cubicBezTo>
                <a:lnTo>
                  <a:pt x="6996" y="2602"/>
                </a:lnTo>
                <a:cubicBezTo>
                  <a:pt x="6478" y="2189"/>
                  <a:pt x="5889" y="1972"/>
                  <a:pt x="5288" y="1972"/>
                </a:cubicBezTo>
                <a:cubicBezTo>
                  <a:pt x="3423" y="1972"/>
                  <a:pt x="1912" y="4029"/>
                  <a:pt x="1912" y="6568"/>
                </a:cubicBezTo>
                <a:cubicBezTo>
                  <a:pt x="1911" y="6775"/>
                  <a:pt x="1922" y="6982"/>
                  <a:pt x="1942" y="7187"/>
                </a:cubicBezTo>
                <a:close/>
                <a:moveTo>
                  <a:pt x="1074" y="12703"/>
                </a:moveTo>
                <a:cubicBezTo>
                  <a:pt x="1407" y="12970"/>
                  <a:pt x="1786" y="13111"/>
                  <a:pt x="2172" y="13111"/>
                </a:cubicBezTo>
                <a:cubicBezTo>
                  <a:pt x="2228" y="13110"/>
                  <a:pt x="2285" y="13108"/>
                  <a:pt x="2341" y="13102"/>
                </a:cubicBezTo>
                <a:moveTo>
                  <a:pt x="2909" y="17631"/>
                </a:moveTo>
                <a:cubicBezTo>
                  <a:pt x="3099" y="17601"/>
                  <a:pt x="3285" y="17537"/>
                  <a:pt x="3463" y="17441"/>
                </a:cubicBezTo>
                <a:moveTo>
                  <a:pt x="7896" y="18682"/>
                </a:moveTo>
                <a:cubicBezTo>
                  <a:pt x="7984" y="18987"/>
                  <a:pt x="8096" y="19279"/>
                  <a:pt x="8230" y="19552"/>
                </a:cubicBezTo>
                <a:moveTo>
                  <a:pt x="14268" y="18326"/>
                </a:moveTo>
                <a:cubicBezTo>
                  <a:pt x="14337" y="18015"/>
                  <a:pt x="14381" y="17695"/>
                  <a:pt x="14401" y="17372"/>
                </a:cubicBezTo>
                <a:moveTo>
                  <a:pt x="18696" y="15046"/>
                </a:moveTo>
                <a:cubicBezTo>
                  <a:pt x="18696" y="15035"/>
                  <a:pt x="18697" y="15025"/>
                  <a:pt x="18697" y="15014"/>
                </a:cubicBezTo>
                <a:cubicBezTo>
                  <a:pt x="18697" y="13509"/>
                  <a:pt x="18065" y="12137"/>
                  <a:pt x="17071" y="11478"/>
                </a:cubicBezTo>
                <a:moveTo>
                  <a:pt x="20167" y="9000"/>
                </a:moveTo>
                <a:cubicBezTo>
                  <a:pt x="20481" y="8636"/>
                  <a:pt x="20728" y="8178"/>
                  <a:pt x="20891" y="7662"/>
                </a:cubicBezTo>
                <a:moveTo>
                  <a:pt x="19188" y="3344"/>
                </a:moveTo>
                <a:cubicBezTo>
                  <a:pt x="19188" y="3328"/>
                  <a:pt x="19189" y="3313"/>
                  <a:pt x="19189" y="3297"/>
                </a:cubicBezTo>
                <a:cubicBezTo>
                  <a:pt x="19189" y="3101"/>
                  <a:pt x="19176" y="2905"/>
                  <a:pt x="19150" y="2712"/>
                </a:cubicBezTo>
                <a:moveTo>
                  <a:pt x="14906" y="1165"/>
                </a:moveTo>
                <a:cubicBezTo>
                  <a:pt x="14755" y="1408"/>
                  <a:pt x="14630" y="1679"/>
                  <a:pt x="14536" y="1971"/>
                </a:cubicBezTo>
                <a:moveTo>
                  <a:pt x="11222" y="1645"/>
                </a:moveTo>
                <a:cubicBezTo>
                  <a:pt x="11141" y="1866"/>
                  <a:pt x="11081" y="2099"/>
                  <a:pt x="11042" y="2340"/>
                </a:cubicBezTo>
                <a:moveTo>
                  <a:pt x="7646" y="3276"/>
                </a:moveTo>
                <a:cubicBezTo>
                  <a:pt x="7450" y="3016"/>
                  <a:pt x="7232" y="2790"/>
                  <a:pt x="6996" y="2602"/>
                </a:cubicBezTo>
                <a:moveTo>
                  <a:pt x="1942" y="7187"/>
                </a:moveTo>
                <a:cubicBezTo>
                  <a:pt x="1966" y="7427"/>
                  <a:pt x="2004" y="7664"/>
                  <a:pt x="2056" y="78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1" name="AutoShape 25"/>
          <p:cNvSpPr>
            <a:spLocks/>
          </p:cNvSpPr>
          <p:nvPr/>
        </p:nvSpPr>
        <p:spPr bwMode="auto">
          <a:xfrm>
            <a:off x="5795963" y="4500570"/>
            <a:ext cx="3024187" cy="1773238"/>
          </a:xfrm>
          <a:custGeom>
            <a:avLst/>
            <a:gdLst>
              <a:gd name="T0" fmla="+- 0 10800 1"/>
              <a:gd name="T1" fmla="*/ T0 w 21599"/>
              <a:gd name="T2" fmla="+- 0 10800 1"/>
              <a:gd name="T3" fmla="*/ 10800 h 21599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21599" h="21599">
                <a:moveTo>
                  <a:pt x="1949" y="7181"/>
                </a:moveTo>
                <a:cubicBezTo>
                  <a:pt x="841" y="7337"/>
                  <a:pt x="0" y="8614"/>
                  <a:pt x="0" y="10138"/>
                </a:cubicBezTo>
                <a:cubicBezTo>
                  <a:pt x="-1" y="11193"/>
                  <a:pt x="409" y="12170"/>
                  <a:pt x="1074" y="12703"/>
                </a:cubicBezTo>
                <a:lnTo>
                  <a:pt x="1063" y="12669"/>
                </a:lnTo>
                <a:cubicBezTo>
                  <a:pt x="685" y="13218"/>
                  <a:pt x="475" y="13941"/>
                  <a:pt x="475" y="14691"/>
                </a:cubicBezTo>
                <a:cubicBezTo>
                  <a:pt x="475" y="16327"/>
                  <a:pt x="1451" y="17652"/>
                  <a:pt x="2655" y="17652"/>
                </a:cubicBezTo>
                <a:cubicBezTo>
                  <a:pt x="2739" y="17652"/>
                  <a:pt x="2824" y="17645"/>
                  <a:pt x="2909" y="17631"/>
                </a:cubicBezTo>
                <a:lnTo>
                  <a:pt x="2897" y="17651"/>
                </a:lnTo>
                <a:cubicBezTo>
                  <a:pt x="3585" y="19290"/>
                  <a:pt x="4863" y="20302"/>
                  <a:pt x="6248" y="20302"/>
                </a:cubicBezTo>
                <a:cubicBezTo>
                  <a:pt x="6948" y="20301"/>
                  <a:pt x="7636" y="20041"/>
                  <a:pt x="8236" y="19548"/>
                </a:cubicBezTo>
                <a:lnTo>
                  <a:pt x="8230" y="19552"/>
                </a:lnTo>
                <a:cubicBezTo>
                  <a:pt x="8856" y="20831"/>
                  <a:pt x="9909" y="21599"/>
                  <a:pt x="11037" y="21599"/>
                </a:cubicBezTo>
                <a:cubicBezTo>
                  <a:pt x="12524" y="21598"/>
                  <a:pt x="13837" y="20269"/>
                  <a:pt x="14268" y="18326"/>
                </a:cubicBezTo>
                <a:lnTo>
                  <a:pt x="14271" y="18352"/>
                </a:lnTo>
                <a:cubicBezTo>
                  <a:pt x="14731" y="18742"/>
                  <a:pt x="15261" y="18949"/>
                  <a:pt x="15803" y="18949"/>
                </a:cubicBezTo>
                <a:cubicBezTo>
                  <a:pt x="17392" y="18948"/>
                  <a:pt x="18684" y="17207"/>
                  <a:pt x="18696" y="15046"/>
                </a:cubicBezTo>
                <a:lnTo>
                  <a:pt x="18691" y="15036"/>
                </a:lnTo>
                <a:cubicBezTo>
                  <a:pt x="20359" y="14711"/>
                  <a:pt x="21599" y="12766"/>
                  <a:pt x="21599" y="10473"/>
                </a:cubicBezTo>
                <a:cubicBezTo>
                  <a:pt x="21599" y="9457"/>
                  <a:pt x="21352" y="8470"/>
                  <a:pt x="20898" y="7664"/>
                </a:cubicBezTo>
                <a:lnTo>
                  <a:pt x="20891" y="7662"/>
                </a:lnTo>
                <a:cubicBezTo>
                  <a:pt x="21033" y="7209"/>
                  <a:pt x="21107" y="6722"/>
                  <a:pt x="21107" y="6229"/>
                </a:cubicBezTo>
                <a:cubicBezTo>
                  <a:pt x="21107" y="4588"/>
                  <a:pt x="20301" y="3150"/>
                  <a:pt x="19141" y="2719"/>
                </a:cubicBezTo>
                <a:lnTo>
                  <a:pt x="19150" y="2712"/>
                </a:lnTo>
                <a:cubicBezTo>
                  <a:pt x="18942" y="1142"/>
                  <a:pt x="17935" y="0"/>
                  <a:pt x="16760" y="0"/>
                </a:cubicBezTo>
                <a:cubicBezTo>
                  <a:pt x="16045" y="-1"/>
                  <a:pt x="15368" y="426"/>
                  <a:pt x="14906" y="1165"/>
                </a:cubicBezTo>
                <a:lnTo>
                  <a:pt x="14910" y="1170"/>
                </a:lnTo>
                <a:cubicBezTo>
                  <a:pt x="14498" y="432"/>
                  <a:pt x="13856" y="0"/>
                  <a:pt x="13175" y="0"/>
                </a:cubicBezTo>
                <a:cubicBezTo>
                  <a:pt x="12348" y="-1"/>
                  <a:pt x="11591" y="637"/>
                  <a:pt x="11222" y="1645"/>
                </a:cubicBezTo>
                <a:lnTo>
                  <a:pt x="11230" y="1694"/>
                </a:lnTo>
                <a:cubicBezTo>
                  <a:pt x="10731" y="1024"/>
                  <a:pt x="10059" y="650"/>
                  <a:pt x="9359" y="650"/>
                </a:cubicBezTo>
                <a:cubicBezTo>
                  <a:pt x="8373" y="649"/>
                  <a:pt x="7467" y="1391"/>
                  <a:pt x="7004" y="2578"/>
                </a:cubicBezTo>
                <a:lnTo>
                  <a:pt x="6996" y="2602"/>
                </a:lnTo>
                <a:cubicBezTo>
                  <a:pt x="6478" y="2189"/>
                  <a:pt x="5889" y="1972"/>
                  <a:pt x="5288" y="1972"/>
                </a:cubicBezTo>
                <a:cubicBezTo>
                  <a:pt x="3423" y="1972"/>
                  <a:pt x="1912" y="4029"/>
                  <a:pt x="1912" y="6568"/>
                </a:cubicBezTo>
                <a:cubicBezTo>
                  <a:pt x="1911" y="6775"/>
                  <a:pt x="1922" y="6982"/>
                  <a:pt x="1942" y="7187"/>
                </a:cubicBezTo>
                <a:close/>
                <a:moveTo>
                  <a:pt x="1074" y="12703"/>
                </a:moveTo>
                <a:cubicBezTo>
                  <a:pt x="1407" y="12970"/>
                  <a:pt x="1786" y="13111"/>
                  <a:pt x="2172" y="13111"/>
                </a:cubicBezTo>
                <a:cubicBezTo>
                  <a:pt x="2228" y="13110"/>
                  <a:pt x="2285" y="13108"/>
                  <a:pt x="2341" y="13102"/>
                </a:cubicBezTo>
                <a:moveTo>
                  <a:pt x="2909" y="17631"/>
                </a:moveTo>
                <a:cubicBezTo>
                  <a:pt x="3099" y="17601"/>
                  <a:pt x="3285" y="17537"/>
                  <a:pt x="3463" y="17441"/>
                </a:cubicBezTo>
                <a:moveTo>
                  <a:pt x="7896" y="18682"/>
                </a:moveTo>
                <a:cubicBezTo>
                  <a:pt x="7984" y="18987"/>
                  <a:pt x="8096" y="19279"/>
                  <a:pt x="8230" y="19552"/>
                </a:cubicBezTo>
                <a:moveTo>
                  <a:pt x="14268" y="18326"/>
                </a:moveTo>
                <a:cubicBezTo>
                  <a:pt x="14337" y="18015"/>
                  <a:pt x="14381" y="17695"/>
                  <a:pt x="14401" y="17372"/>
                </a:cubicBezTo>
                <a:moveTo>
                  <a:pt x="18696" y="15046"/>
                </a:moveTo>
                <a:cubicBezTo>
                  <a:pt x="18696" y="15035"/>
                  <a:pt x="18697" y="15025"/>
                  <a:pt x="18697" y="15014"/>
                </a:cubicBezTo>
                <a:cubicBezTo>
                  <a:pt x="18697" y="13509"/>
                  <a:pt x="18065" y="12137"/>
                  <a:pt x="17071" y="11478"/>
                </a:cubicBezTo>
                <a:moveTo>
                  <a:pt x="20167" y="9000"/>
                </a:moveTo>
                <a:cubicBezTo>
                  <a:pt x="20481" y="8636"/>
                  <a:pt x="20728" y="8178"/>
                  <a:pt x="20891" y="7662"/>
                </a:cubicBezTo>
                <a:moveTo>
                  <a:pt x="19188" y="3344"/>
                </a:moveTo>
                <a:cubicBezTo>
                  <a:pt x="19188" y="3328"/>
                  <a:pt x="19189" y="3313"/>
                  <a:pt x="19189" y="3297"/>
                </a:cubicBezTo>
                <a:cubicBezTo>
                  <a:pt x="19189" y="3101"/>
                  <a:pt x="19176" y="2905"/>
                  <a:pt x="19150" y="2712"/>
                </a:cubicBezTo>
                <a:moveTo>
                  <a:pt x="14906" y="1165"/>
                </a:moveTo>
                <a:cubicBezTo>
                  <a:pt x="14755" y="1408"/>
                  <a:pt x="14630" y="1679"/>
                  <a:pt x="14536" y="1971"/>
                </a:cubicBezTo>
                <a:moveTo>
                  <a:pt x="11222" y="1645"/>
                </a:moveTo>
                <a:cubicBezTo>
                  <a:pt x="11141" y="1866"/>
                  <a:pt x="11081" y="2099"/>
                  <a:pt x="11042" y="2340"/>
                </a:cubicBezTo>
                <a:moveTo>
                  <a:pt x="7646" y="3276"/>
                </a:moveTo>
                <a:cubicBezTo>
                  <a:pt x="7450" y="3016"/>
                  <a:pt x="7232" y="2790"/>
                  <a:pt x="6996" y="2602"/>
                </a:cubicBezTo>
                <a:moveTo>
                  <a:pt x="1942" y="7187"/>
                </a:moveTo>
                <a:cubicBezTo>
                  <a:pt x="1966" y="7427"/>
                  <a:pt x="2004" y="7664"/>
                  <a:pt x="2056" y="78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6661150" y="3821108"/>
            <a:ext cx="1009650" cy="138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3" name="Oval 27"/>
          <p:cNvSpPr>
            <a:spLocks/>
          </p:cNvSpPr>
          <p:nvPr/>
        </p:nvSpPr>
        <p:spPr bwMode="auto">
          <a:xfrm>
            <a:off x="6156325" y="4900608"/>
            <a:ext cx="1439863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44" name="Rectangle 28"/>
          <p:cNvSpPr>
            <a:spLocks/>
          </p:cNvSpPr>
          <p:nvPr/>
        </p:nvSpPr>
        <p:spPr bwMode="auto">
          <a:xfrm>
            <a:off x="7791450" y="4776783"/>
            <a:ext cx="4238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pitchFamily="34" charset="0"/>
                <a:sym typeface="Arial" pitchFamily="34" charset="0"/>
              </a:rPr>
              <a:t>IP1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916238" y="3432172"/>
            <a:ext cx="792162" cy="576263"/>
            <a:chOff x="0" y="0"/>
            <a:chExt cx="499" cy="363"/>
          </a:xfrm>
        </p:grpSpPr>
        <p:sp>
          <p:nvSpPr>
            <p:cNvPr id="9247" name="Rectangle 31"/>
            <p:cNvSpPr>
              <a:spLocks/>
            </p:cNvSpPr>
            <p:nvPr/>
          </p:nvSpPr>
          <p:spPr bwMode="auto">
            <a:xfrm>
              <a:off x="0" y="0"/>
              <a:ext cx="499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48" name="Rectangle 32"/>
            <p:cNvSpPr>
              <a:spLocks/>
            </p:cNvSpPr>
            <p:nvPr/>
          </p:nvSpPr>
          <p:spPr bwMode="auto">
            <a:xfrm>
              <a:off x="127" y="94"/>
              <a:ext cx="2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cs typeface="Arial" pitchFamily="34" charset="0"/>
                  <a:sym typeface="Arial" pitchFamily="34" charset="0"/>
                </a:rPr>
                <a:t>SP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477963" y="5141910"/>
            <a:ext cx="1008062" cy="588962"/>
            <a:chOff x="0" y="0"/>
            <a:chExt cx="634" cy="371"/>
          </a:xfrm>
        </p:grpSpPr>
        <p:sp>
          <p:nvSpPr>
            <p:cNvPr id="9250" name="AutoShape 34"/>
            <p:cNvSpPr>
              <a:spLocks/>
            </p:cNvSpPr>
            <p:nvPr/>
          </p:nvSpPr>
          <p:spPr bwMode="auto">
            <a:xfrm>
              <a:off x="0" y="0"/>
              <a:ext cx="634" cy="371"/>
            </a:xfrm>
            <a:custGeom>
              <a:avLst/>
              <a:gdLst>
                <a:gd name="T0" fmla="+- 0 10800 1"/>
                <a:gd name="T1" fmla="*/ T0 w 21599"/>
                <a:gd name="T2" fmla="+- 0 10800 1"/>
                <a:gd name="T3" fmla="*/ 10800 h 2159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21599" h="21599">
                  <a:moveTo>
                    <a:pt x="1949" y="7181"/>
                  </a:moveTo>
                  <a:cubicBezTo>
                    <a:pt x="841" y="7337"/>
                    <a:pt x="0" y="8614"/>
                    <a:pt x="0" y="10138"/>
                  </a:cubicBezTo>
                  <a:cubicBezTo>
                    <a:pt x="-1" y="11193"/>
                    <a:pt x="409" y="12170"/>
                    <a:pt x="1074" y="12703"/>
                  </a:cubicBezTo>
                  <a:lnTo>
                    <a:pt x="1063" y="12669"/>
                  </a:lnTo>
                  <a:cubicBezTo>
                    <a:pt x="685" y="13218"/>
                    <a:pt x="475" y="13941"/>
                    <a:pt x="475" y="14691"/>
                  </a:cubicBezTo>
                  <a:cubicBezTo>
                    <a:pt x="475" y="16327"/>
                    <a:pt x="1451" y="17652"/>
                    <a:pt x="2655" y="17652"/>
                  </a:cubicBezTo>
                  <a:cubicBezTo>
                    <a:pt x="2739" y="17652"/>
                    <a:pt x="2824" y="17645"/>
                    <a:pt x="2909" y="17631"/>
                  </a:cubicBezTo>
                  <a:lnTo>
                    <a:pt x="2897" y="17651"/>
                  </a:lnTo>
                  <a:cubicBezTo>
                    <a:pt x="3585" y="19290"/>
                    <a:pt x="4863" y="20302"/>
                    <a:pt x="6248" y="20302"/>
                  </a:cubicBezTo>
                  <a:cubicBezTo>
                    <a:pt x="6948" y="20301"/>
                    <a:pt x="7636" y="20041"/>
                    <a:pt x="8236" y="19548"/>
                  </a:cubicBezTo>
                  <a:lnTo>
                    <a:pt x="8230" y="19552"/>
                  </a:lnTo>
                  <a:cubicBezTo>
                    <a:pt x="8856" y="20831"/>
                    <a:pt x="9909" y="21599"/>
                    <a:pt x="11037" y="21599"/>
                  </a:cubicBezTo>
                  <a:cubicBezTo>
                    <a:pt x="12524" y="21598"/>
                    <a:pt x="13837" y="20269"/>
                    <a:pt x="14268" y="18326"/>
                  </a:cubicBezTo>
                  <a:lnTo>
                    <a:pt x="14271" y="18352"/>
                  </a:lnTo>
                  <a:cubicBezTo>
                    <a:pt x="14731" y="18742"/>
                    <a:pt x="15261" y="18949"/>
                    <a:pt x="15803" y="18949"/>
                  </a:cubicBezTo>
                  <a:cubicBezTo>
                    <a:pt x="17392" y="18948"/>
                    <a:pt x="18684" y="17207"/>
                    <a:pt x="18696" y="15046"/>
                  </a:cubicBezTo>
                  <a:lnTo>
                    <a:pt x="18691" y="15036"/>
                  </a:lnTo>
                  <a:cubicBezTo>
                    <a:pt x="20359" y="14711"/>
                    <a:pt x="21599" y="12766"/>
                    <a:pt x="21599" y="10473"/>
                  </a:cubicBezTo>
                  <a:cubicBezTo>
                    <a:pt x="21599" y="9457"/>
                    <a:pt x="21352" y="8470"/>
                    <a:pt x="20898" y="7664"/>
                  </a:cubicBezTo>
                  <a:lnTo>
                    <a:pt x="20891" y="7662"/>
                  </a:lnTo>
                  <a:cubicBezTo>
                    <a:pt x="21033" y="7209"/>
                    <a:pt x="21107" y="6722"/>
                    <a:pt x="21107" y="6229"/>
                  </a:cubicBezTo>
                  <a:cubicBezTo>
                    <a:pt x="21107" y="4588"/>
                    <a:pt x="20301" y="3150"/>
                    <a:pt x="19141" y="2719"/>
                  </a:cubicBezTo>
                  <a:lnTo>
                    <a:pt x="19150" y="2712"/>
                  </a:lnTo>
                  <a:cubicBezTo>
                    <a:pt x="18942" y="1142"/>
                    <a:pt x="17935" y="0"/>
                    <a:pt x="16760" y="0"/>
                  </a:cubicBezTo>
                  <a:cubicBezTo>
                    <a:pt x="16045" y="-1"/>
                    <a:pt x="15368" y="426"/>
                    <a:pt x="14906" y="1165"/>
                  </a:cubicBezTo>
                  <a:lnTo>
                    <a:pt x="14910" y="1170"/>
                  </a:lnTo>
                  <a:cubicBezTo>
                    <a:pt x="14498" y="432"/>
                    <a:pt x="13856" y="0"/>
                    <a:pt x="13175" y="0"/>
                  </a:cubicBezTo>
                  <a:cubicBezTo>
                    <a:pt x="12348" y="-1"/>
                    <a:pt x="11591" y="637"/>
                    <a:pt x="11222" y="1645"/>
                  </a:cubicBezTo>
                  <a:lnTo>
                    <a:pt x="11230" y="1694"/>
                  </a:lnTo>
                  <a:cubicBezTo>
                    <a:pt x="10731" y="1024"/>
                    <a:pt x="10059" y="650"/>
                    <a:pt x="9359" y="650"/>
                  </a:cubicBezTo>
                  <a:cubicBezTo>
                    <a:pt x="8373" y="649"/>
                    <a:pt x="7467" y="1391"/>
                    <a:pt x="7004" y="2578"/>
                  </a:cubicBezTo>
                  <a:lnTo>
                    <a:pt x="6996" y="2602"/>
                  </a:lnTo>
                  <a:cubicBezTo>
                    <a:pt x="6478" y="2189"/>
                    <a:pt x="5889" y="1972"/>
                    <a:pt x="5288" y="1972"/>
                  </a:cubicBezTo>
                  <a:cubicBezTo>
                    <a:pt x="3423" y="1972"/>
                    <a:pt x="1912" y="4029"/>
                    <a:pt x="1912" y="6568"/>
                  </a:cubicBezTo>
                  <a:cubicBezTo>
                    <a:pt x="1911" y="6775"/>
                    <a:pt x="1922" y="6982"/>
                    <a:pt x="1942" y="7187"/>
                  </a:cubicBezTo>
                  <a:close/>
                  <a:moveTo>
                    <a:pt x="1074" y="12703"/>
                  </a:moveTo>
                  <a:cubicBezTo>
                    <a:pt x="1407" y="12970"/>
                    <a:pt x="1786" y="13111"/>
                    <a:pt x="2172" y="13111"/>
                  </a:cubicBezTo>
                  <a:cubicBezTo>
                    <a:pt x="2228" y="13110"/>
                    <a:pt x="2285" y="13108"/>
                    <a:pt x="2341" y="13102"/>
                  </a:cubicBezTo>
                  <a:moveTo>
                    <a:pt x="2909" y="17631"/>
                  </a:moveTo>
                  <a:cubicBezTo>
                    <a:pt x="3099" y="17601"/>
                    <a:pt x="3285" y="17537"/>
                    <a:pt x="3463" y="17441"/>
                  </a:cubicBezTo>
                  <a:moveTo>
                    <a:pt x="7896" y="18682"/>
                  </a:moveTo>
                  <a:cubicBezTo>
                    <a:pt x="7984" y="18987"/>
                    <a:pt x="8096" y="19279"/>
                    <a:pt x="8230" y="19552"/>
                  </a:cubicBezTo>
                  <a:moveTo>
                    <a:pt x="14268" y="18326"/>
                  </a:moveTo>
                  <a:cubicBezTo>
                    <a:pt x="14337" y="18015"/>
                    <a:pt x="14381" y="17695"/>
                    <a:pt x="14401" y="17372"/>
                  </a:cubicBezTo>
                  <a:moveTo>
                    <a:pt x="18696" y="15046"/>
                  </a:moveTo>
                  <a:cubicBezTo>
                    <a:pt x="18696" y="15035"/>
                    <a:pt x="18697" y="15025"/>
                    <a:pt x="18697" y="15014"/>
                  </a:cubicBezTo>
                  <a:cubicBezTo>
                    <a:pt x="18697" y="13509"/>
                    <a:pt x="18065" y="12137"/>
                    <a:pt x="17071" y="11478"/>
                  </a:cubicBezTo>
                  <a:moveTo>
                    <a:pt x="20167" y="9000"/>
                  </a:moveTo>
                  <a:cubicBezTo>
                    <a:pt x="20481" y="8636"/>
                    <a:pt x="20728" y="8178"/>
                    <a:pt x="20891" y="7662"/>
                  </a:cubicBezTo>
                  <a:moveTo>
                    <a:pt x="19188" y="3344"/>
                  </a:moveTo>
                  <a:cubicBezTo>
                    <a:pt x="19188" y="3328"/>
                    <a:pt x="19189" y="3313"/>
                    <a:pt x="19189" y="3297"/>
                  </a:cubicBezTo>
                  <a:cubicBezTo>
                    <a:pt x="19189" y="3101"/>
                    <a:pt x="19176" y="2905"/>
                    <a:pt x="19150" y="2712"/>
                  </a:cubicBezTo>
                  <a:moveTo>
                    <a:pt x="14906" y="1165"/>
                  </a:moveTo>
                  <a:cubicBezTo>
                    <a:pt x="14755" y="1408"/>
                    <a:pt x="14630" y="1679"/>
                    <a:pt x="14536" y="1971"/>
                  </a:cubicBezTo>
                  <a:moveTo>
                    <a:pt x="11222" y="1645"/>
                  </a:moveTo>
                  <a:cubicBezTo>
                    <a:pt x="11141" y="1866"/>
                    <a:pt x="11081" y="2099"/>
                    <a:pt x="11042" y="2340"/>
                  </a:cubicBezTo>
                  <a:moveTo>
                    <a:pt x="7646" y="3276"/>
                  </a:moveTo>
                  <a:cubicBezTo>
                    <a:pt x="7450" y="3016"/>
                    <a:pt x="7232" y="2790"/>
                    <a:pt x="6996" y="2602"/>
                  </a:cubicBezTo>
                  <a:moveTo>
                    <a:pt x="1942" y="7187"/>
                  </a:moveTo>
                  <a:cubicBezTo>
                    <a:pt x="1966" y="7427"/>
                    <a:pt x="2004" y="7664"/>
                    <a:pt x="2056" y="7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1" name="Rectangle 35"/>
            <p:cNvSpPr>
              <a:spLocks/>
            </p:cNvSpPr>
            <p:nvPr/>
          </p:nvSpPr>
          <p:spPr bwMode="auto">
            <a:xfrm>
              <a:off x="86" y="56"/>
              <a:ext cx="4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72334" bIns="38100"/>
            <a:lstStyle/>
            <a:p>
              <a:pPr marL="1588" algn="ctr"/>
              <a:r>
                <a:rPr lang="en-US" sz="2000">
                  <a:cs typeface="Arial" pitchFamily="34" charset="0"/>
                  <a:sym typeface="Arial" pitchFamily="34" charset="0"/>
                </a:rPr>
                <a:t>IP2</a:t>
              </a:r>
            </a:p>
          </p:txBody>
        </p:sp>
      </p:grp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2916238" y="4008435"/>
            <a:ext cx="2889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53" name="Oval 37"/>
          <p:cNvSpPr>
            <a:spLocks/>
          </p:cNvSpPr>
          <p:nvPr/>
        </p:nvSpPr>
        <p:spPr bwMode="auto">
          <a:xfrm>
            <a:off x="1189038" y="5016497"/>
            <a:ext cx="1441450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348038" y="4716460"/>
            <a:ext cx="1008062" cy="588962"/>
            <a:chOff x="0" y="0"/>
            <a:chExt cx="634" cy="371"/>
          </a:xfrm>
        </p:grpSpPr>
        <p:sp>
          <p:nvSpPr>
            <p:cNvPr id="9256" name="AutoShape 40"/>
            <p:cNvSpPr>
              <a:spLocks/>
            </p:cNvSpPr>
            <p:nvPr/>
          </p:nvSpPr>
          <p:spPr bwMode="auto">
            <a:xfrm>
              <a:off x="0" y="0"/>
              <a:ext cx="634" cy="371"/>
            </a:xfrm>
            <a:custGeom>
              <a:avLst/>
              <a:gdLst>
                <a:gd name="T0" fmla="+- 0 10800 1"/>
                <a:gd name="T1" fmla="*/ T0 w 21599"/>
                <a:gd name="T2" fmla="+- 0 10800 1"/>
                <a:gd name="T3" fmla="*/ 10800 h 2159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21599" h="21599">
                  <a:moveTo>
                    <a:pt x="1949" y="7181"/>
                  </a:moveTo>
                  <a:cubicBezTo>
                    <a:pt x="841" y="7337"/>
                    <a:pt x="0" y="8614"/>
                    <a:pt x="0" y="10138"/>
                  </a:cubicBezTo>
                  <a:cubicBezTo>
                    <a:pt x="-1" y="11193"/>
                    <a:pt x="409" y="12170"/>
                    <a:pt x="1074" y="12703"/>
                  </a:cubicBezTo>
                  <a:lnTo>
                    <a:pt x="1063" y="12669"/>
                  </a:lnTo>
                  <a:cubicBezTo>
                    <a:pt x="685" y="13218"/>
                    <a:pt x="475" y="13941"/>
                    <a:pt x="475" y="14691"/>
                  </a:cubicBezTo>
                  <a:cubicBezTo>
                    <a:pt x="475" y="16327"/>
                    <a:pt x="1451" y="17652"/>
                    <a:pt x="2655" y="17652"/>
                  </a:cubicBezTo>
                  <a:cubicBezTo>
                    <a:pt x="2739" y="17652"/>
                    <a:pt x="2824" y="17645"/>
                    <a:pt x="2909" y="17631"/>
                  </a:cubicBezTo>
                  <a:lnTo>
                    <a:pt x="2897" y="17651"/>
                  </a:lnTo>
                  <a:cubicBezTo>
                    <a:pt x="3585" y="19290"/>
                    <a:pt x="4863" y="20302"/>
                    <a:pt x="6248" y="20302"/>
                  </a:cubicBezTo>
                  <a:cubicBezTo>
                    <a:pt x="6948" y="20301"/>
                    <a:pt x="7636" y="20041"/>
                    <a:pt x="8236" y="19548"/>
                  </a:cubicBezTo>
                  <a:lnTo>
                    <a:pt x="8230" y="19552"/>
                  </a:lnTo>
                  <a:cubicBezTo>
                    <a:pt x="8856" y="20831"/>
                    <a:pt x="9909" y="21599"/>
                    <a:pt x="11037" y="21599"/>
                  </a:cubicBezTo>
                  <a:cubicBezTo>
                    <a:pt x="12524" y="21598"/>
                    <a:pt x="13837" y="20269"/>
                    <a:pt x="14268" y="18326"/>
                  </a:cubicBezTo>
                  <a:lnTo>
                    <a:pt x="14271" y="18352"/>
                  </a:lnTo>
                  <a:cubicBezTo>
                    <a:pt x="14731" y="18742"/>
                    <a:pt x="15261" y="18949"/>
                    <a:pt x="15803" y="18949"/>
                  </a:cubicBezTo>
                  <a:cubicBezTo>
                    <a:pt x="17392" y="18948"/>
                    <a:pt x="18684" y="17207"/>
                    <a:pt x="18696" y="15046"/>
                  </a:cubicBezTo>
                  <a:lnTo>
                    <a:pt x="18691" y="15036"/>
                  </a:lnTo>
                  <a:cubicBezTo>
                    <a:pt x="20359" y="14711"/>
                    <a:pt x="21599" y="12766"/>
                    <a:pt x="21599" y="10473"/>
                  </a:cubicBezTo>
                  <a:cubicBezTo>
                    <a:pt x="21599" y="9457"/>
                    <a:pt x="21352" y="8470"/>
                    <a:pt x="20898" y="7664"/>
                  </a:cubicBezTo>
                  <a:lnTo>
                    <a:pt x="20891" y="7662"/>
                  </a:lnTo>
                  <a:cubicBezTo>
                    <a:pt x="21033" y="7209"/>
                    <a:pt x="21107" y="6722"/>
                    <a:pt x="21107" y="6229"/>
                  </a:cubicBezTo>
                  <a:cubicBezTo>
                    <a:pt x="21107" y="4588"/>
                    <a:pt x="20301" y="3150"/>
                    <a:pt x="19141" y="2719"/>
                  </a:cubicBezTo>
                  <a:lnTo>
                    <a:pt x="19150" y="2712"/>
                  </a:lnTo>
                  <a:cubicBezTo>
                    <a:pt x="18942" y="1142"/>
                    <a:pt x="17935" y="0"/>
                    <a:pt x="16760" y="0"/>
                  </a:cubicBezTo>
                  <a:cubicBezTo>
                    <a:pt x="16045" y="-1"/>
                    <a:pt x="15368" y="426"/>
                    <a:pt x="14906" y="1165"/>
                  </a:cubicBezTo>
                  <a:lnTo>
                    <a:pt x="14910" y="1170"/>
                  </a:lnTo>
                  <a:cubicBezTo>
                    <a:pt x="14498" y="432"/>
                    <a:pt x="13856" y="0"/>
                    <a:pt x="13175" y="0"/>
                  </a:cubicBezTo>
                  <a:cubicBezTo>
                    <a:pt x="12348" y="-1"/>
                    <a:pt x="11591" y="637"/>
                    <a:pt x="11222" y="1645"/>
                  </a:cubicBezTo>
                  <a:lnTo>
                    <a:pt x="11230" y="1694"/>
                  </a:lnTo>
                  <a:cubicBezTo>
                    <a:pt x="10731" y="1024"/>
                    <a:pt x="10059" y="650"/>
                    <a:pt x="9359" y="650"/>
                  </a:cubicBezTo>
                  <a:cubicBezTo>
                    <a:pt x="8373" y="649"/>
                    <a:pt x="7467" y="1391"/>
                    <a:pt x="7004" y="2578"/>
                  </a:cubicBezTo>
                  <a:lnTo>
                    <a:pt x="6996" y="2602"/>
                  </a:lnTo>
                  <a:cubicBezTo>
                    <a:pt x="6478" y="2189"/>
                    <a:pt x="5889" y="1972"/>
                    <a:pt x="5288" y="1972"/>
                  </a:cubicBezTo>
                  <a:cubicBezTo>
                    <a:pt x="3423" y="1972"/>
                    <a:pt x="1912" y="4029"/>
                    <a:pt x="1912" y="6568"/>
                  </a:cubicBezTo>
                  <a:cubicBezTo>
                    <a:pt x="1911" y="6775"/>
                    <a:pt x="1922" y="6982"/>
                    <a:pt x="1942" y="7187"/>
                  </a:cubicBezTo>
                  <a:close/>
                  <a:moveTo>
                    <a:pt x="1074" y="12703"/>
                  </a:moveTo>
                  <a:cubicBezTo>
                    <a:pt x="1407" y="12970"/>
                    <a:pt x="1786" y="13111"/>
                    <a:pt x="2172" y="13111"/>
                  </a:cubicBezTo>
                  <a:cubicBezTo>
                    <a:pt x="2228" y="13110"/>
                    <a:pt x="2285" y="13108"/>
                    <a:pt x="2341" y="13102"/>
                  </a:cubicBezTo>
                  <a:moveTo>
                    <a:pt x="2909" y="17631"/>
                  </a:moveTo>
                  <a:cubicBezTo>
                    <a:pt x="3099" y="17601"/>
                    <a:pt x="3285" y="17537"/>
                    <a:pt x="3463" y="17441"/>
                  </a:cubicBezTo>
                  <a:moveTo>
                    <a:pt x="7896" y="18682"/>
                  </a:moveTo>
                  <a:cubicBezTo>
                    <a:pt x="7984" y="18987"/>
                    <a:pt x="8096" y="19279"/>
                    <a:pt x="8230" y="19552"/>
                  </a:cubicBezTo>
                  <a:moveTo>
                    <a:pt x="14268" y="18326"/>
                  </a:moveTo>
                  <a:cubicBezTo>
                    <a:pt x="14337" y="18015"/>
                    <a:pt x="14381" y="17695"/>
                    <a:pt x="14401" y="17372"/>
                  </a:cubicBezTo>
                  <a:moveTo>
                    <a:pt x="18696" y="15046"/>
                  </a:moveTo>
                  <a:cubicBezTo>
                    <a:pt x="18696" y="15035"/>
                    <a:pt x="18697" y="15025"/>
                    <a:pt x="18697" y="15014"/>
                  </a:cubicBezTo>
                  <a:cubicBezTo>
                    <a:pt x="18697" y="13509"/>
                    <a:pt x="18065" y="12137"/>
                    <a:pt x="17071" y="11478"/>
                  </a:cubicBezTo>
                  <a:moveTo>
                    <a:pt x="20167" y="9000"/>
                  </a:moveTo>
                  <a:cubicBezTo>
                    <a:pt x="20481" y="8636"/>
                    <a:pt x="20728" y="8178"/>
                    <a:pt x="20891" y="7662"/>
                  </a:cubicBezTo>
                  <a:moveTo>
                    <a:pt x="19188" y="3344"/>
                  </a:moveTo>
                  <a:cubicBezTo>
                    <a:pt x="19188" y="3328"/>
                    <a:pt x="19189" y="3313"/>
                    <a:pt x="19189" y="3297"/>
                  </a:cubicBezTo>
                  <a:cubicBezTo>
                    <a:pt x="19189" y="3101"/>
                    <a:pt x="19176" y="2905"/>
                    <a:pt x="19150" y="2712"/>
                  </a:cubicBezTo>
                  <a:moveTo>
                    <a:pt x="14906" y="1165"/>
                  </a:moveTo>
                  <a:cubicBezTo>
                    <a:pt x="14755" y="1408"/>
                    <a:pt x="14630" y="1679"/>
                    <a:pt x="14536" y="1971"/>
                  </a:cubicBezTo>
                  <a:moveTo>
                    <a:pt x="11222" y="1645"/>
                  </a:moveTo>
                  <a:cubicBezTo>
                    <a:pt x="11141" y="1866"/>
                    <a:pt x="11081" y="2099"/>
                    <a:pt x="11042" y="2340"/>
                  </a:cubicBezTo>
                  <a:moveTo>
                    <a:pt x="7646" y="3276"/>
                  </a:moveTo>
                  <a:cubicBezTo>
                    <a:pt x="7450" y="3016"/>
                    <a:pt x="7232" y="2790"/>
                    <a:pt x="6996" y="2602"/>
                  </a:cubicBezTo>
                  <a:moveTo>
                    <a:pt x="1942" y="7187"/>
                  </a:moveTo>
                  <a:cubicBezTo>
                    <a:pt x="1966" y="7427"/>
                    <a:pt x="2004" y="7664"/>
                    <a:pt x="2056" y="7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57" name="Rectangle 41"/>
            <p:cNvSpPr>
              <a:spLocks/>
            </p:cNvSpPr>
            <p:nvPr/>
          </p:nvSpPr>
          <p:spPr bwMode="auto">
            <a:xfrm>
              <a:off x="86" y="56"/>
              <a:ext cx="4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72334" bIns="38100"/>
            <a:lstStyle/>
            <a:p>
              <a:pPr marL="1588" algn="ctr"/>
              <a:r>
                <a:rPr lang="en-US" sz="2000">
                  <a:cs typeface="Arial" pitchFamily="34" charset="0"/>
                  <a:sym typeface="Arial" pitchFamily="34" charset="0"/>
                </a:rPr>
                <a:t>IP1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628900" y="5724522"/>
            <a:ext cx="1008063" cy="588963"/>
            <a:chOff x="0" y="0"/>
            <a:chExt cx="634" cy="371"/>
          </a:xfrm>
        </p:grpSpPr>
        <p:sp>
          <p:nvSpPr>
            <p:cNvPr id="9259" name="AutoShape 43"/>
            <p:cNvSpPr>
              <a:spLocks/>
            </p:cNvSpPr>
            <p:nvPr/>
          </p:nvSpPr>
          <p:spPr bwMode="auto">
            <a:xfrm>
              <a:off x="0" y="0"/>
              <a:ext cx="634" cy="371"/>
            </a:xfrm>
            <a:custGeom>
              <a:avLst/>
              <a:gdLst>
                <a:gd name="T0" fmla="+- 0 10800 1"/>
                <a:gd name="T1" fmla="*/ T0 w 21599"/>
                <a:gd name="T2" fmla="+- 0 10800 1"/>
                <a:gd name="T3" fmla="*/ 10800 h 2159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21599" h="21599">
                  <a:moveTo>
                    <a:pt x="1949" y="7181"/>
                  </a:moveTo>
                  <a:cubicBezTo>
                    <a:pt x="841" y="7337"/>
                    <a:pt x="0" y="8614"/>
                    <a:pt x="0" y="10138"/>
                  </a:cubicBezTo>
                  <a:cubicBezTo>
                    <a:pt x="-1" y="11193"/>
                    <a:pt x="409" y="12170"/>
                    <a:pt x="1074" y="12703"/>
                  </a:cubicBezTo>
                  <a:lnTo>
                    <a:pt x="1063" y="12669"/>
                  </a:lnTo>
                  <a:cubicBezTo>
                    <a:pt x="685" y="13218"/>
                    <a:pt x="475" y="13941"/>
                    <a:pt x="475" y="14691"/>
                  </a:cubicBezTo>
                  <a:cubicBezTo>
                    <a:pt x="475" y="16327"/>
                    <a:pt x="1451" y="17652"/>
                    <a:pt x="2655" y="17652"/>
                  </a:cubicBezTo>
                  <a:cubicBezTo>
                    <a:pt x="2739" y="17652"/>
                    <a:pt x="2824" y="17645"/>
                    <a:pt x="2909" y="17631"/>
                  </a:cubicBezTo>
                  <a:lnTo>
                    <a:pt x="2897" y="17651"/>
                  </a:lnTo>
                  <a:cubicBezTo>
                    <a:pt x="3585" y="19290"/>
                    <a:pt x="4863" y="20302"/>
                    <a:pt x="6248" y="20302"/>
                  </a:cubicBezTo>
                  <a:cubicBezTo>
                    <a:pt x="6948" y="20301"/>
                    <a:pt x="7636" y="20041"/>
                    <a:pt x="8236" y="19548"/>
                  </a:cubicBezTo>
                  <a:lnTo>
                    <a:pt x="8230" y="19552"/>
                  </a:lnTo>
                  <a:cubicBezTo>
                    <a:pt x="8856" y="20831"/>
                    <a:pt x="9909" y="21599"/>
                    <a:pt x="11037" y="21599"/>
                  </a:cubicBezTo>
                  <a:cubicBezTo>
                    <a:pt x="12524" y="21598"/>
                    <a:pt x="13837" y="20269"/>
                    <a:pt x="14268" y="18326"/>
                  </a:cubicBezTo>
                  <a:lnTo>
                    <a:pt x="14271" y="18352"/>
                  </a:lnTo>
                  <a:cubicBezTo>
                    <a:pt x="14731" y="18742"/>
                    <a:pt x="15261" y="18949"/>
                    <a:pt x="15803" y="18949"/>
                  </a:cubicBezTo>
                  <a:cubicBezTo>
                    <a:pt x="17392" y="18948"/>
                    <a:pt x="18684" y="17207"/>
                    <a:pt x="18696" y="15046"/>
                  </a:cubicBezTo>
                  <a:lnTo>
                    <a:pt x="18691" y="15036"/>
                  </a:lnTo>
                  <a:cubicBezTo>
                    <a:pt x="20359" y="14711"/>
                    <a:pt x="21599" y="12766"/>
                    <a:pt x="21599" y="10473"/>
                  </a:cubicBezTo>
                  <a:cubicBezTo>
                    <a:pt x="21599" y="9457"/>
                    <a:pt x="21352" y="8470"/>
                    <a:pt x="20898" y="7664"/>
                  </a:cubicBezTo>
                  <a:lnTo>
                    <a:pt x="20891" y="7662"/>
                  </a:lnTo>
                  <a:cubicBezTo>
                    <a:pt x="21033" y="7209"/>
                    <a:pt x="21107" y="6722"/>
                    <a:pt x="21107" y="6229"/>
                  </a:cubicBezTo>
                  <a:cubicBezTo>
                    <a:pt x="21107" y="4588"/>
                    <a:pt x="20301" y="3150"/>
                    <a:pt x="19141" y="2719"/>
                  </a:cubicBezTo>
                  <a:lnTo>
                    <a:pt x="19150" y="2712"/>
                  </a:lnTo>
                  <a:cubicBezTo>
                    <a:pt x="18942" y="1142"/>
                    <a:pt x="17935" y="0"/>
                    <a:pt x="16760" y="0"/>
                  </a:cubicBezTo>
                  <a:cubicBezTo>
                    <a:pt x="16045" y="-1"/>
                    <a:pt x="15368" y="426"/>
                    <a:pt x="14906" y="1165"/>
                  </a:cubicBezTo>
                  <a:lnTo>
                    <a:pt x="14910" y="1170"/>
                  </a:lnTo>
                  <a:cubicBezTo>
                    <a:pt x="14498" y="432"/>
                    <a:pt x="13856" y="0"/>
                    <a:pt x="13175" y="0"/>
                  </a:cubicBezTo>
                  <a:cubicBezTo>
                    <a:pt x="12348" y="-1"/>
                    <a:pt x="11591" y="637"/>
                    <a:pt x="11222" y="1645"/>
                  </a:cubicBezTo>
                  <a:lnTo>
                    <a:pt x="11230" y="1694"/>
                  </a:lnTo>
                  <a:cubicBezTo>
                    <a:pt x="10731" y="1024"/>
                    <a:pt x="10059" y="650"/>
                    <a:pt x="9359" y="650"/>
                  </a:cubicBezTo>
                  <a:cubicBezTo>
                    <a:pt x="8373" y="649"/>
                    <a:pt x="7467" y="1391"/>
                    <a:pt x="7004" y="2578"/>
                  </a:cubicBezTo>
                  <a:lnTo>
                    <a:pt x="6996" y="2602"/>
                  </a:lnTo>
                  <a:cubicBezTo>
                    <a:pt x="6478" y="2189"/>
                    <a:pt x="5889" y="1972"/>
                    <a:pt x="5288" y="1972"/>
                  </a:cubicBezTo>
                  <a:cubicBezTo>
                    <a:pt x="3423" y="1972"/>
                    <a:pt x="1912" y="4029"/>
                    <a:pt x="1912" y="6568"/>
                  </a:cubicBezTo>
                  <a:cubicBezTo>
                    <a:pt x="1911" y="6775"/>
                    <a:pt x="1922" y="6982"/>
                    <a:pt x="1942" y="7187"/>
                  </a:cubicBezTo>
                  <a:close/>
                  <a:moveTo>
                    <a:pt x="1074" y="12703"/>
                  </a:moveTo>
                  <a:cubicBezTo>
                    <a:pt x="1407" y="12970"/>
                    <a:pt x="1786" y="13111"/>
                    <a:pt x="2172" y="13111"/>
                  </a:cubicBezTo>
                  <a:cubicBezTo>
                    <a:pt x="2228" y="13110"/>
                    <a:pt x="2285" y="13108"/>
                    <a:pt x="2341" y="13102"/>
                  </a:cubicBezTo>
                  <a:moveTo>
                    <a:pt x="2909" y="17631"/>
                  </a:moveTo>
                  <a:cubicBezTo>
                    <a:pt x="3099" y="17601"/>
                    <a:pt x="3285" y="17537"/>
                    <a:pt x="3463" y="17441"/>
                  </a:cubicBezTo>
                  <a:moveTo>
                    <a:pt x="7896" y="18682"/>
                  </a:moveTo>
                  <a:cubicBezTo>
                    <a:pt x="7984" y="18987"/>
                    <a:pt x="8096" y="19279"/>
                    <a:pt x="8230" y="19552"/>
                  </a:cubicBezTo>
                  <a:moveTo>
                    <a:pt x="14268" y="18326"/>
                  </a:moveTo>
                  <a:cubicBezTo>
                    <a:pt x="14337" y="18015"/>
                    <a:pt x="14381" y="17695"/>
                    <a:pt x="14401" y="17372"/>
                  </a:cubicBezTo>
                  <a:moveTo>
                    <a:pt x="18696" y="15046"/>
                  </a:moveTo>
                  <a:cubicBezTo>
                    <a:pt x="18696" y="15035"/>
                    <a:pt x="18697" y="15025"/>
                    <a:pt x="18697" y="15014"/>
                  </a:cubicBezTo>
                  <a:cubicBezTo>
                    <a:pt x="18697" y="13509"/>
                    <a:pt x="18065" y="12137"/>
                    <a:pt x="17071" y="11478"/>
                  </a:cubicBezTo>
                  <a:moveTo>
                    <a:pt x="20167" y="9000"/>
                  </a:moveTo>
                  <a:cubicBezTo>
                    <a:pt x="20481" y="8636"/>
                    <a:pt x="20728" y="8178"/>
                    <a:pt x="20891" y="7662"/>
                  </a:cubicBezTo>
                  <a:moveTo>
                    <a:pt x="19188" y="3344"/>
                  </a:moveTo>
                  <a:cubicBezTo>
                    <a:pt x="19188" y="3328"/>
                    <a:pt x="19189" y="3313"/>
                    <a:pt x="19189" y="3297"/>
                  </a:cubicBezTo>
                  <a:cubicBezTo>
                    <a:pt x="19189" y="3101"/>
                    <a:pt x="19176" y="2905"/>
                    <a:pt x="19150" y="2712"/>
                  </a:cubicBezTo>
                  <a:moveTo>
                    <a:pt x="14906" y="1165"/>
                  </a:moveTo>
                  <a:cubicBezTo>
                    <a:pt x="14755" y="1408"/>
                    <a:pt x="14630" y="1679"/>
                    <a:pt x="14536" y="1971"/>
                  </a:cubicBezTo>
                  <a:moveTo>
                    <a:pt x="11222" y="1645"/>
                  </a:moveTo>
                  <a:cubicBezTo>
                    <a:pt x="11141" y="1866"/>
                    <a:pt x="11081" y="2099"/>
                    <a:pt x="11042" y="2340"/>
                  </a:cubicBezTo>
                  <a:moveTo>
                    <a:pt x="7646" y="3276"/>
                  </a:moveTo>
                  <a:cubicBezTo>
                    <a:pt x="7450" y="3016"/>
                    <a:pt x="7232" y="2790"/>
                    <a:pt x="6996" y="2602"/>
                  </a:cubicBezTo>
                  <a:moveTo>
                    <a:pt x="1942" y="7187"/>
                  </a:moveTo>
                  <a:cubicBezTo>
                    <a:pt x="1966" y="7427"/>
                    <a:pt x="2004" y="7664"/>
                    <a:pt x="2056" y="78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/>
            </p:cNvSpPr>
            <p:nvPr/>
          </p:nvSpPr>
          <p:spPr bwMode="auto">
            <a:xfrm>
              <a:off x="86" y="56"/>
              <a:ext cx="41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72334" bIns="38100"/>
            <a:lstStyle/>
            <a:p>
              <a:pPr marL="1588" algn="ctr"/>
              <a:r>
                <a:rPr lang="en-US" sz="2000">
                  <a:cs typeface="Arial" pitchFamily="34" charset="0"/>
                  <a:sym typeface="Arial" pitchFamily="34" charset="0"/>
                </a:rPr>
                <a:t>IP3</a:t>
              </a:r>
            </a:p>
          </p:txBody>
        </p:sp>
      </p:grpSp>
      <p:sp>
        <p:nvSpPr>
          <p:cNvPr id="9261" name="Rectangle 45"/>
          <p:cNvSpPr>
            <a:spLocks/>
          </p:cNvSpPr>
          <p:nvPr/>
        </p:nvSpPr>
        <p:spPr bwMode="auto">
          <a:xfrm>
            <a:off x="6734175" y="5129208"/>
            <a:ext cx="4238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pitchFamily="34" charset="0"/>
                <a:sym typeface="Arial" pitchFamily="34" charset="0"/>
              </a:rPr>
              <a:t>IP1</a:t>
            </a: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H="1">
            <a:off x="2484438" y="4945060"/>
            <a:ext cx="8636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 flipH="1" flipV="1">
            <a:off x="2916238" y="5141910"/>
            <a:ext cx="21590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Rectangle 55"/>
          <p:cNvSpPr>
            <a:spLocks/>
          </p:cNvSpPr>
          <p:nvPr/>
        </p:nvSpPr>
        <p:spPr bwMode="auto">
          <a:xfrm>
            <a:off x="4360863" y="1484313"/>
            <a:ext cx="13636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hu-HU">
                <a:cs typeface="Arial" pitchFamily="34" charset="0"/>
                <a:sym typeface="Arial" pitchFamily="34" charset="0"/>
              </a:rPr>
              <a:t>Public Cloud</a:t>
            </a:r>
            <a:endParaRPr lang="en-US">
              <a:cs typeface="Arial" pitchFamily="34" charset="0"/>
              <a:sym typeface="Arial" pitchFamily="34" charset="0"/>
            </a:endParaRPr>
          </a:p>
        </p:txBody>
      </p:sp>
      <p:sp>
        <p:nvSpPr>
          <p:cNvPr id="9272" name="Rectangle 56"/>
          <p:cNvSpPr>
            <a:spLocks/>
          </p:cNvSpPr>
          <p:nvPr/>
        </p:nvSpPr>
        <p:spPr bwMode="auto">
          <a:xfrm>
            <a:off x="2627313" y="3000372"/>
            <a:ext cx="140176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hu-HU">
                <a:cs typeface="Arial" pitchFamily="34" charset="0"/>
                <a:sym typeface="Arial" pitchFamily="34" charset="0"/>
              </a:rPr>
              <a:t>Hybrid Cloud</a:t>
            </a:r>
            <a:endParaRPr lang="en-US">
              <a:cs typeface="Arial" pitchFamily="34" charset="0"/>
              <a:sym typeface="Arial" pitchFamily="34" charset="0"/>
            </a:endParaRPr>
          </a:p>
        </p:txBody>
      </p:sp>
      <p:sp>
        <p:nvSpPr>
          <p:cNvPr id="9273" name="Rectangle 57"/>
          <p:cNvSpPr>
            <a:spLocks/>
          </p:cNvSpPr>
          <p:nvPr/>
        </p:nvSpPr>
        <p:spPr bwMode="auto">
          <a:xfrm>
            <a:off x="6732588" y="2857496"/>
            <a:ext cx="18970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hu-HU">
                <a:cs typeface="Arial" pitchFamily="34" charset="0"/>
                <a:sym typeface="Arial" pitchFamily="34" charset="0"/>
              </a:rPr>
              <a:t>Community Cloud</a:t>
            </a:r>
            <a:endParaRPr lang="en-US">
              <a:cs typeface="Arial" pitchFamily="34" charset="0"/>
              <a:sym typeface="Arial" pitchFamily="34" charset="0"/>
            </a:endParaRPr>
          </a:p>
        </p:txBody>
      </p:sp>
      <p:sp>
        <p:nvSpPr>
          <p:cNvPr id="4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Cloud deployment models*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1. Private Clouds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are typically owned by the respective enterprise and / or leased. Functionalities are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not directly exposed to the customer, though in some cases services with cloud enhanced features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may be offered – this is similar to (Cloud) Software as a Service from the customer point of view.</a:t>
            </a:r>
            <a:endParaRPr lang="hu-HU" sz="200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Example: eBay.</a:t>
            </a: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2. Public Clouds.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Enterprises may use cloud functionality from others, respectively offer their own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services to users outside of the company. Providing the user with the actual capability to exploit the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cloud features for his / her own purposes also allows other enterprises to outsource their services to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such cloud providers, thus reducing costs and effort to build up their own infrastructure. As noted in</a:t>
            </a:r>
            <a:r>
              <a:rPr lang="hu-HU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the context of cloud </a:t>
            </a:r>
            <a:r>
              <a:rPr lang="en-US" sz="20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types</a:t>
            </a: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, the scope of functionalities thereby may differ.</a:t>
            </a: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20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Example: Amazon, Google Apps, Windows Azure.</a:t>
            </a:r>
            <a:endParaRPr lang="en-US" sz="20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188" y="6000768"/>
            <a:ext cx="7816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hu-HU" sz="1400">
                <a:solidFill>
                  <a:srgbClr val="000000"/>
                </a:solidFill>
                <a:sym typeface="Arial" pitchFamily="34" charset="0"/>
              </a:rPr>
              <a:t>*</a:t>
            </a:r>
            <a:r>
              <a:rPr lang="en-US" sz="1400"/>
              <a:t>K. Jeffery and B. Neidecker-Lutz: „The Future of Cloud Computing, </a:t>
            </a:r>
            <a:endParaRPr lang="hu-HU" sz="1400"/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400"/>
              <a:t>Opportunities for European Cloud Computing beyond 2010”. Expert Group Report, January 2010.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Cloud deployment models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8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3. Hybrid clouds</a:t>
            </a:r>
            <a:r>
              <a:rPr lang="en-US" sz="18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consist of a mixed employment of </a:t>
            </a:r>
            <a:r>
              <a:rPr lang="en-US" sz="18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private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and </a:t>
            </a:r>
            <a:r>
              <a:rPr lang="en-US" sz="18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public cloud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infrastructures so as to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achieve a maximum of cost reduction through outsourcing whilst maintaining the desired degree of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control over e.g. sensitive data by employing local private clouds.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There are not many hybrid clouds actually in use today, though initial initiatives such as the one by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IBM and Juniper already introduce base technologies for their realization.</a:t>
            </a:r>
          </a:p>
          <a:p>
            <a:pPr>
              <a:lnSpc>
                <a:spcPct val="80000"/>
              </a:lnSpc>
              <a:spcBef>
                <a:spcPts val="263"/>
              </a:spcBef>
            </a:pPr>
            <a:r>
              <a:rPr lang="en-US" sz="18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4. Community Clouds.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Typically cloud systems are restricted to the local infrastructure, i.e. providers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of public clouds offer their own infrastructure to customers. Though the provider could actually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resell the infrastructure of another provider, clouds do not </a:t>
            </a:r>
            <a:r>
              <a:rPr lang="en-US" sz="18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aggregate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infrastructures to build up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larger, cross-boundary structures. In particular smaller SMEs could profit from </a:t>
            </a:r>
            <a:r>
              <a:rPr lang="en-US" sz="1800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community clouds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to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which different entities contribute with their respective (smaller) infrastructure. Community clouds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can either aggregate public clouds or dedicated resource infrastructures.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We may thereby distinguish between private and public community clouds. For example smaller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organizations may come together only to pool their resources for building a private community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cloud. As opposed to this, resellers such as Zimory may pool cloud resources from different</a:t>
            </a:r>
            <a:r>
              <a:rPr lang="hu-HU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providers and resell them.</a:t>
            </a:r>
            <a:endParaRPr lang="en-US" sz="180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Welcome</a:t>
            </a:r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59" y="1357298"/>
            <a:ext cx="611187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EC challenges/vision</a:t>
            </a: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79513"/>
            <a:ext cx="5451494" cy="5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Three main fields of law should be considered:</a:t>
            </a:r>
          </a:p>
          <a:p>
            <a:pPr lvl="1"/>
            <a:r>
              <a:rPr lang="en-US" sz="2400" i="1" dirty="0"/>
              <a:t>Intellectual property law</a:t>
            </a:r>
            <a:r>
              <a:rPr lang="en-US" sz="2400" dirty="0"/>
              <a:t>, as data and applications (i.e., code) hosted in the cloud may contain trade secrets or be subject to copyright and/or patent protection;</a:t>
            </a:r>
          </a:p>
          <a:p>
            <a:pPr lvl="1"/>
            <a:r>
              <a:rPr lang="en-US" sz="2400" i="1" dirty="0"/>
              <a:t>Green</a:t>
            </a:r>
            <a:r>
              <a:rPr lang="en-US" sz="2400" dirty="0"/>
              <a:t> (i.e., ecological) legislation, since the data centers hosting the basic cloud infrastructure (e.g., servers, switches, routers, etc.) require a large amount of energy to operate and indirectly produce carbon dioxide;</a:t>
            </a:r>
          </a:p>
          <a:p>
            <a:pPr lvl="1"/>
            <a:r>
              <a:rPr lang="en-US" sz="2400" i="1" dirty="0"/>
              <a:t>Data protection and privacy </a:t>
            </a:r>
            <a:r>
              <a:rPr lang="en-US" sz="2400" dirty="0"/>
              <a:t>law.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Green Clouds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/>
              <a:t>The</a:t>
            </a:r>
            <a:r>
              <a:rPr lang="en-US" sz="2800"/>
              <a:t> </a:t>
            </a:r>
            <a:r>
              <a:rPr lang="en-US" sz="2800" i="1"/>
              <a:t>energy consumption</a:t>
            </a:r>
            <a:r>
              <a:rPr lang="en-US" sz="2800"/>
              <a:t> of unused resources in </a:t>
            </a:r>
            <a:r>
              <a:rPr lang="hu-HU" sz="2800"/>
              <a:t>a Cloud</a:t>
            </a:r>
            <a:r>
              <a:rPr lang="en-US" sz="2800"/>
              <a:t> federation could be </a:t>
            </a:r>
            <a:r>
              <a:rPr lang="en-US" sz="2800" i="1"/>
              <a:t>reduced</a:t>
            </a:r>
            <a:r>
              <a:rPr lang="en-US" sz="2800"/>
              <a:t> by down-scaling</a:t>
            </a:r>
            <a:r>
              <a:rPr lang="hu-HU" sz="2800"/>
              <a:t>: </a:t>
            </a:r>
            <a:r>
              <a:rPr lang="hu-HU" sz="2800" i="1"/>
              <a:t>switching off</a:t>
            </a:r>
            <a:r>
              <a:rPr lang="hu-HU" sz="2800"/>
              <a:t> resources</a:t>
            </a:r>
            <a:r>
              <a:rPr lang="en-US" sz="2800"/>
              <a:t>.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B</a:t>
            </a:r>
            <a:r>
              <a:rPr lang="en-US" sz="2800"/>
              <a:t>alancing up-scaling in a federated cloud environment can be </a:t>
            </a:r>
            <a:r>
              <a:rPr lang="en-US" sz="2800" i="1"/>
              <a:t>regulated</a:t>
            </a:r>
            <a:r>
              <a:rPr lang="en-US" sz="2800"/>
              <a:t> by policies not only with cost, but also carbon emission issues. 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en-US" sz="2800"/>
              <a:t>The EU has a clear </a:t>
            </a:r>
            <a:r>
              <a:rPr lang="en-US" sz="2800" i="1"/>
              <a:t>strategy</a:t>
            </a:r>
            <a:r>
              <a:rPr lang="en-US" sz="2800"/>
              <a:t> to reduce the </a:t>
            </a:r>
            <a:r>
              <a:rPr lang="en-US" sz="2800" i="1"/>
              <a:t>carbon footprint</a:t>
            </a:r>
            <a:r>
              <a:rPr lang="en-US" sz="2800"/>
              <a:t> and also has a commitment on</a:t>
            </a:r>
            <a:r>
              <a:rPr lang="hu-HU" sz="2800"/>
              <a:t> </a:t>
            </a:r>
            <a:r>
              <a:rPr lang="en-US" sz="2800"/>
              <a:t>reducing greenhouse gas emissions. 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en-US" sz="2800"/>
              <a:t>Furthermore, the corresponding quotas and the legislation </a:t>
            </a:r>
            <a:r>
              <a:rPr lang="en-US" sz="2800" i="1"/>
              <a:t>vary</a:t>
            </a:r>
            <a:r>
              <a:rPr lang="en-US" sz="2800"/>
              <a:t> widely from country to country, even among Member States</a:t>
            </a:r>
            <a:r>
              <a:rPr lang="hu-HU" sz="2800"/>
              <a:t>.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hu-HU" sz="3600"/>
              <a:t>Brief history of Academic Clouds</a:t>
            </a:r>
            <a:endParaRPr lang="en-US" sz="360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925" y="1268413"/>
            <a:ext cx="8675688" cy="4724400"/>
          </a:xfrm>
        </p:spPr>
        <p:txBody>
          <a:bodyPr/>
          <a:lstStyle/>
          <a:p>
            <a:r>
              <a:rPr lang="en-US"/>
              <a:t>Xen,</a:t>
            </a:r>
            <a:r>
              <a:rPr lang="hu-HU"/>
              <a:t> </a:t>
            </a:r>
            <a:r>
              <a:rPr lang="en-US"/>
              <a:t>Xenoserver</a:t>
            </a:r>
            <a:r>
              <a:rPr lang="hu-HU"/>
              <a:t> </a:t>
            </a:r>
            <a:r>
              <a:rPr lang="en-US"/>
              <a:t>platform</a:t>
            </a:r>
            <a:r>
              <a:rPr lang="hu-HU"/>
              <a:t>: </a:t>
            </a:r>
            <a:r>
              <a:rPr lang="en-US"/>
              <a:t>2001-2003</a:t>
            </a:r>
          </a:p>
          <a:p>
            <a:r>
              <a:rPr lang="en-US"/>
              <a:t>In</a:t>
            </a:r>
            <a:r>
              <a:rPr lang="hu-HU"/>
              <a:t> </a:t>
            </a:r>
            <a:r>
              <a:rPr lang="en-US"/>
              <a:t>Vigo</a:t>
            </a:r>
            <a:r>
              <a:rPr lang="hu-HU"/>
              <a:t> </a:t>
            </a:r>
            <a:r>
              <a:rPr lang="en-US"/>
              <a:t>Project</a:t>
            </a:r>
            <a:r>
              <a:rPr lang="hu-HU"/>
              <a:t> </a:t>
            </a:r>
            <a:r>
              <a:rPr lang="en-US"/>
              <a:t>–</a:t>
            </a:r>
            <a:r>
              <a:rPr lang="hu-HU"/>
              <a:t> till </a:t>
            </a:r>
            <a:r>
              <a:rPr lang="en-US"/>
              <a:t>2005</a:t>
            </a:r>
            <a:endParaRPr lang="hu-HU"/>
          </a:p>
          <a:p>
            <a:r>
              <a:rPr lang="en-US"/>
              <a:t>RTEFactory</a:t>
            </a:r>
            <a:r>
              <a:rPr lang="hu-HU"/>
              <a:t> </a:t>
            </a:r>
            <a:r>
              <a:rPr lang="en-US"/>
              <a:t>(2003)</a:t>
            </a:r>
            <a:r>
              <a:rPr lang="hu-HU"/>
              <a:t> </a:t>
            </a:r>
            <a:r>
              <a:rPr lang="en-US"/>
              <a:t>-&gt;</a:t>
            </a:r>
            <a:r>
              <a:rPr lang="hu-HU"/>
              <a:t> </a:t>
            </a:r>
            <a:r>
              <a:rPr lang="en-US"/>
              <a:t>Virtual</a:t>
            </a:r>
            <a:r>
              <a:rPr lang="hu-HU"/>
              <a:t> </a:t>
            </a:r>
            <a:r>
              <a:rPr lang="en-US"/>
              <a:t>Workspace</a:t>
            </a:r>
            <a:r>
              <a:rPr lang="hu-HU"/>
              <a:t> </a:t>
            </a:r>
            <a:r>
              <a:rPr lang="en-US"/>
              <a:t>(2005)</a:t>
            </a:r>
            <a:r>
              <a:rPr lang="hu-HU"/>
              <a:t> </a:t>
            </a:r>
            <a:r>
              <a:rPr lang="en-US"/>
              <a:t>Service</a:t>
            </a:r>
            <a:r>
              <a:rPr lang="hu-HU"/>
              <a:t> </a:t>
            </a:r>
            <a:r>
              <a:rPr lang="en-US"/>
              <a:t>-&gt;</a:t>
            </a:r>
            <a:r>
              <a:rPr lang="hu-HU"/>
              <a:t> </a:t>
            </a:r>
            <a:r>
              <a:rPr lang="en-US"/>
              <a:t>Nimbus</a:t>
            </a:r>
            <a:r>
              <a:rPr lang="hu-HU"/>
              <a:t> </a:t>
            </a:r>
            <a:r>
              <a:rPr lang="en-US"/>
              <a:t>(2008)</a:t>
            </a:r>
            <a:endParaRPr lang="hu-HU"/>
          </a:p>
          <a:p>
            <a:r>
              <a:rPr lang="en-US"/>
              <a:t>OpenNebula,</a:t>
            </a:r>
            <a:r>
              <a:rPr lang="hu-HU"/>
              <a:t> </a:t>
            </a:r>
            <a:r>
              <a:rPr lang="en-US"/>
              <a:t>Eucalyptus</a:t>
            </a:r>
            <a:r>
              <a:rPr lang="hu-HU"/>
              <a:t> </a:t>
            </a:r>
            <a:r>
              <a:rPr lang="en-US"/>
              <a:t>2008</a:t>
            </a:r>
            <a:r>
              <a:rPr lang="hu-HU"/>
              <a:t>-</a:t>
            </a:r>
          </a:p>
          <a:p>
            <a:r>
              <a:rPr lang="hu-HU"/>
              <a:t>OpenStack 2010-</a:t>
            </a:r>
          </a:p>
          <a:p>
            <a:r>
              <a:rPr lang="hu-HU"/>
              <a:t>Apache Tashi 2009-</a:t>
            </a:r>
          </a:p>
          <a:p>
            <a:r>
              <a:rPr lang="hu-HU"/>
              <a:t>Clever 2010-</a:t>
            </a: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 idx="4294967295"/>
          </p:nvPr>
        </p:nvSpPr>
        <p:spPr>
          <a:xfrm>
            <a:off x="642910" y="260350"/>
            <a:ext cx="8501090" cy="785813"/>
          </a:xfrm>
        </p:spPr>
        <p:txBody>
          <a:bodyPr/>
          <a:lstStyle/>
          <a:p>
            <a:r>
              <a:rPr lang="en-US" dirty="0" err="1"/>
              <a:t>OpenStack</a:t>
            </a:r>
            <a:endParaRPr lang="en-US" dirty="0"/>
          </a:p>
        </p:txBody>
      </p:sp>
      <p:pic>
        <p:nvPicPr>
          <p:cNvPr id="217091" name="Content Placeholder 3" descr="Screen shot 2011-08-23 at Aug 23; 10.47.09 P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5854" r="-15854"/>
          <a:stretch>
            <a:fillRect/>
          </a:stretch>
        </p:blipFill>
        <p:spPr>
          <a:xfrm>
            <a:off x="-36513" y="1268413"/>
            <a:ext cx="9144001" cy="4856162"/>
          </a:xfrm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221538" y="1219200"/>
            <a:ext cx="1382712" cy="1849438"/>
            <a:chOff x="2315139" y="868049"/>
            <a:chExt cx="1382653" cy="1848627"/>
          </a:xfrm>
        </p:grpSpPr>
        <p:sp>
          <p:nvSpPr>
            <p:cNvPr id="35" name="Magnetic Disk 34"/>
            <p:cNvSpPr/>
            <p:nvPr/>
          </p:nvSpPr>
          <p:spPr>
            <a:xfrm>
              <a:off x="2315139" y="868049"/>
              <a:ext cx="1382653" cy="1848627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Repository</a:t>
              </a: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2524142" y="1832550"/>
              <a:ext cx="819278" cy="787051"/>
              <a:chOff x="2411603" y="996650"/>
              <a:chExt cx="819278" cy="78705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412141" y="996926"/>
                <a:ext cx="627035" cy="5791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Arial" pitchFamily="34" charset="0"/>
                  </a:rPr>
                  <a:t>VA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99449" y="1101655"/>
                <a:ext cx="627036" cy="5775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Arial" pitchFamily="34" charset="0"/>
                  </a:rPr>
                  <a:t>VA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4220" y="1204798"/>
                <a:ext cx="627036" cy="5791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Arial" pitchFamily="34" charset="0"/>
                  </a:rPr>
                  <a:t>VA</a:t>
                </a:r>
              </a:p>
            </p:txBody>
          </p:sp>
        </p:grpSp>
      </p:grpSp>
      <p:sp>
        <p:nvSpPr>
          <p:cNvPr id="48" name="Smiley Face 47"/>
          <p:cNvSpPr/>
          <p:nvPr/>
        </p:nvSpPr>
        <p:spPr>
          <a:xfrm>
            <a:off x="4975225" y="1052513"/>
            <a:ext cx="1036638" cy="1017587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>
            <a:off x="6011863" y="1560513"/>
            <a:ext cx="1679575" cy="78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Cloud 46"/>
          <p:cNvSpPr/>
          <p:nvPr/>
        </p:nvSpPr>
        <p:spPr>
          <a:xfrm>
            <a:off x="3236913" y="3448050"/>
            <a:ext cx="5551487" cy="33401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Infrastructure as a Service Cloud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5153025" y="3922713"/>
            <a:ext cx="1371600" cy="1804987"/>
            <a:chOff x="2138289" y="3295377"/>
            <a:chExt cx="1371600" cy="1805625"/>
          </a:xfrm>
        </p:grpSpPr>
        <p:grpSp>
          <p:nvGrpSpPr>
            <p:cNvPr id="5" name="Group 79"/>
            <p:cNvGrpSpPr>
              <a:grpSpLocks/>
            </p:cNvGrpSpPr>
            <p:nvPr/>
          </p:nvGrpSpPr>
          <p:grpSpPr bwMode="auto">
            <a:xfrm>
              <a:off x="2138289" y="3295377"/>
              <a:ext cx="914400" cy="1348425"/>
              <a:chOff x="2138289" y="3295377"/>
              <a:chExt cx="914400" cy="134842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138289" y="3295377"/>
                <a:ext cx="914400" cy="13482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2203377" y="4002063"/>
                <a:ext cx="787400" cy="3858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290689" y="3447777"/>
              <a:ext cx="914400" cy="1348425"/>
              <a:chOff x="2138289" y="3295377"/>
              <a:chExt cx="914400" cy="134842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138289" y="3295431"/>
                <a:ext cx="914400" cy="13482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2203377" y="4002117"/>
                <a:ext cx="787400" cy="3858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2443089" y="3600177"/>
              <a:ext cx="914400" cy="1348425"/>
              <a:chOff x="2138289" y="3295377"/>
              <a:chExt cx="914400" cy="1348425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138289" y="3295485"/>
                <a:ext cx="914400" cy="13482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203377" y="4002172"/>
                <a:ext cx="787400" cy="3858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2595489" y="3752577"/>
              <a:ext cx="914400" cy="1348425"/>
              <a:chOff x="2138289" y="3295377"/>
              <a:chExt cx="914400" cy="134842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138289" y="3295539"/>
                <a:ext cx="914400" cy="13482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2203377" y="4002226"/>
                <a:ext cx="787400" cy="38589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6607175" y="3914775"/>
            <a:ext cx="1371600" cy="1804988"/>
            <a:chOff x="2138289" y="3295377"/>
            <a:chExt cx="1371600" cy="1805625"/>
          </a:xfrm>
        </p:grpSpPr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2138289" y="3295377"/>
              <a:ext cx="914400" cy="1348425"/>
              <a:chOff x="2138289" y="3295377"/>
              <a:chExt cx="914400" cy="1348425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138289" y="3295377"/>
                <a:ext cx="914400" cy="13482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2203377" y="4002064"/>
                <a:ext cx="787400" cy="38589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2290689" y="3447777"/>
              <a:ext cx="914400" cy="1348425"/>
              <a:chOff x="2138289" y="3295377"/>
              <a:chExt cx="914400" cy="1348425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138289" y="3295431"/>
                <a:ext cx="914400" cy="13482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2203377" y="4002118"/>
                <a:ext cx="787400" cy="38589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12" name="Group 94"/>
            <p:cNvGrpSpPr>
              <a:grpSpLocks/>
            </p:cNvGrpSpPr>
            <p:nvPr/>
          </p:nvGrpSpPr>
          <p:grpSpPr bwMode="auto">
            <a:xfrm>
              <a:off x="2443089" y="3600177"/>
              <a:ext cx="914400" cy="1348425"/>
              <a:chOff x="2138289" y="3295377"/>
              <a:chExt cx="914400" cy="1348425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138289" y="3295485"/>
                <a:ext cx="914400" cy="13482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2203377" y="4002173"/>
                <a:ext cx="787400" cy="38589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2595489" y="3752577"/>
              <a:ext cx="914400" cy="1348425"/>
              <a:chOff x="2138289" y="3295377"/>
              <a:chExt cx="914400" cy="134842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138289" y="3295538"/>
                <a:ext cx="914400" cy="13482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Host</a:t>
                </a: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203377" y="4002226"/>
                <a:ext cx="787400" cy="38589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VMM</a:t>
                </a:r>
              </a:p>
            </p:txBody>
          </p:sp>
        </p:grp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740650" y="3165475"/>
            <a:ext cx="117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2. Delivery</a:t>
            </a:r>
          </a:p>
        </p:txBody>
      </p:sp>
      <p:cxnSp>
        <p:nvCxnSpPr>
          <p:cNvPr id="127" name="Straight Arrow Connector 126"/>
          <p:cNvCxnSpPr>
            <a:stCxn id="48" idx="2"/>
            <a:endCxn id="118" idx="3"/>
          </p:cNvCxnSpPr>
          <p:nvPr/>
        </p:nvCxnSpPr>
        <p:spPr>
          <a:xfrm flipH="1">
            <a:off x="3627438" y="1560513"/>
            <a:ext cx="1347787" cy="1144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19" name="Title 1"/>
          <p:cNvSpPr>
            <a:spLocks noGrp="1"/>
          </p:cNvSpPr>
          <p:nvPr>
            <p:ph type="title" idx="4294967295"/>
          </p:nvPr>
        </p:nvSpPr>
        <p:spPr>
          <a:xfrm>
            <a:off x="571518" y="22208"/>
            <a:ext cx="6572250" cy="977900"/>
          </a:xfrm>
        </p:spPr>
        <p:txBody>
          <a:bodyPr/>
          <a:lstStyle/>
          <a:p>
            <a:r>
              <a:rPr lang="en-US" sz="4100" dirty="0" err="1"/>
              <a:t>IaaS</a:t>
            </a:r>
            <a:r>
              <a:rPr lang="en-US" sz="4100" dirty="0"/>
              <a:t> </a:t>
            </a:r>
            <a:r>
              <a:rPr lang="hu-HU" sz="4100" dirty="0" err="1"/>
              <a:t>utilization</a:t>
            </a:r>
            <a:r>
              <a:rPr lang="hu-HU" sz="4100" dirty="0"/>
              <a:t> </a:t>
            </a:r>
            <a:r>
              <a:rPr lang="hu-HU" sz="4100" dirty="0" err="1"/>
              <a:t>steps</a:t>
            </a:r>
            <a:endParaRPr lang="en-US" sz="4100" dirty="0"/>
          </a:p>
        </p:txBody>
      </p:sp>
      <p:grpSp>
        <p:nvGrpSpPr>
          <p:cNvPr id="14" name="Csoportba foglalás 2"/>
          <p:cNvGrpSpPr>
            <a:grpSpLocks/>
          </p:cNvGrpSpPr>
          <p:nvPr/>
        </p:nvGrpSpPr>
        <p:grpSpPr bwMode="auto">
          <a:xfrm>
            <a:off x="395288" y="1125538"/>
            <a:ext cx="3232150" cy="3548062"/>
            <a:chOff x="395536" y="1124744"/>
            <a:chExt cx="3232150" cy="3548063"/>
          </a:xfrm>
        </p:grpSpPr>
        <p:sp>
          <p:nvSpPr>
            <p:cNvPr id="106" name="Rectangle 105"/>
            <p:cNvSpPr/>
            <p:nvPr/>
          </p:nvSpPr>
          <p:spPr>
            <a:xfrm>
              <a:off x="2337048" y="4055270"/>
              <a:ext cx="627063" cy="5794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VA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5536" y="1124744"/>
              <a:ext cx="2697162" cy="35480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Host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60623" y="3969545"/>
              <a:ext cx="2571750" cy="4159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VMM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0786" y="3244057"/>
              <a:ext cx="627062" cy="5794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VA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58418" y="1983789"/>
              <a:ext cx="461665" cy="1336263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</a:rPr>
                <a:t>Instantiation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236911" y="1235869"/>
              <a:ext cx="1784350" cy="263683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itchFamily="34" charset="0"/>
                </a:rPr>
                <a:t>VM</a:t>
              </a:r>
            </a:p>
          </p:txBody>
        </p:sp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1322636" y="1335882"/>
              <a:ext cx="2305050" cy="2241550"/>
              <a:chOff x="5096524" y="2420888"/>
              <a:chExt cx="2211780" cy="22408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096524" y="2420887"/>
                <a:ext cx="1607044" cy="22408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itchFamily="34" charset="0"/>
                  </a:rPr>
                  <a:t>Virtual Appliance</a:t>
                </a:r>
              </a:p>
            </p:txBody>
          </p:sp>
          <p:grpSp>
            <p:nvGrpSpPr>
              <p:cNvPr id="16" name="Group 116"/>
              <p:cNvGrpSpPr>
                <a:grpSpLocks/>
              </p:cNvGrpSpPr>
              <p:nvPr/>
            </p:nvGrpSpPr>
            <p:grpSpPr bwMode="auto">
              <a:xfrm>
                <a:off x="5148064" y="3068960"/>
                <a:ext cx="2160240" cy="1512168"/>
                <a:chOff x="5148064" y="3068960"/>
                <a:chExt cx="2160240" cy="1512168"/>
              </a:xfrm>
            </p:grpSpPr>
            <p:sp>
              <p:nvSpPr>
                <p:cNvPr id="118" name="Right Arrow Callout 117"/>
                <p:cNvSpPr/>
                <p:nvPr/>
              </p:nvSpPr>
              <p:spPr>
                <a:xfrm>
                  <a:off x="5795702" y="3428642"/>
                  <a:ext cx="1512602" cy="720505"/>
                </a:xfrm>
                <a:prstGeom prst="rightArrowCallout">
                  <a:avLst>
                    <a:gd name="adj1" fmla="val 50000"/>
                    <a:gd name="adj2" fmla="val 49556"/>
                    <a:gd name="adj3" fmla="val 47327"/>
                    <a:gd name="adj4" fmla="val 56472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Calibri" pitchFamily="34" charset="0"/>
                    </a:rPr>
                    <a:t>Service</a:t>
                  </a:r>
                </a:p>
              </p:txBody>
            </p:sp>
            <p:grpSp>
              <p:nvGrpSpPr>
                <p:cNvPr id="17" name="Group 118"/>
                <p:cNvGrpSpPr>
                  <a:grpSpLocks/>
                </p:cNvGrpSpPr>
                <p:nvPr/>
              </p:nvGrpSpPr>
              <p:grpSpPr bwMode="auto">
                <a:xfrm>
                  <a:off x="5148064" y="3068960"/>
                  <a:ext cx="1512168" cy="1512168"/>
                  <a:chOff x="5148064" y="3068960"/>
                  <a:chExt cx="1512168" cy="1512168"/>
                </a:xfrm>
              </p:grpSpPr>
              <p:grpSp>
                <p:nvGrpSpPr>
                  <p:cNvPr id="18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5148064" y="3068960"/>
                    <a:ext cx="1512168" cy="1512168"/>
                    <a:chOff x="5148064" y="3068960"/>
                    <a:chExt cx="1512168" cy="1512168"/>
                  </a:xfrm>
                </p:grpSpPr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5148315" y="3068389"/>
                      <a:ext cx="648910" cy="151242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Libs+</a:t>
                      </a:r>
                    </a:p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OS</a:t>
                      </a: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>
                    <a:xfrm>
                      <a:off x="5724109" y="4149147"/>
                      <a:ext cx="936807" cy="43166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>
                    <a:xfrm>
                      <a:off x="5724109" y="3068389"/>
                      <a:ext cx="936807" cy="36025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22533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5364306" y="3068960"/>
                    <a:ext cx="897043" cy="369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Calibri" pitchFamily="34" charset="0"/>
                      </a:rPr>
                      <a:t>Support</a:t>
                    </a:r>
                  </a:p>
                </p:txBody>
              </p:sp>
              <p:sp>
                <p:nvSpPr>
                  <p:cNvPr id="22533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5180043" y="4211416"/>
                    <a:ext cx="1332275" cy="369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Calibri" pitchFamily="34" charset="0"/>
                      </a:rPr>
                      <a:t>Environment</a:t>
                    </a:r>
                  </a:p>
                </p:txBody>
              </p:sp>
            </p:grpSp>
          </p:grpSp>
        </p:grpSp>
      </p:grpSp>
      <p:cxnSp>
        <p:nvCxnSpPr>
          <p:cNvPr id="113" name="Straight Arrow Connector 49"/>
          <p:cNvCxnSpPr>
            <a:stCxn id="35" idx="3"/>
            <a:endCxn id="84" idx="0"/>
          </p:cNvCxnSpPr>
          <p:nvPr/>
        </p:nvCxnSpPr>
        <p:spPr>
          <a:xfrm flipH="1">
            <a:off x="6067425" y="3068638"/>
            <a:ext cx="1846263" cy="131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07"/>
          <p:cNvSpPr txBox="1">
            <a:spLocks noChangeArrowheads="1"/>
          </p:cNvSpPr>
          <p:nvPr/>
        </p:nvSpPr>
        <p:spPr bwMode="auto">
          <a:xfrm>
            <a:off x="6075363" y="1216025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1. Upload</a:t>
            </a:r>
          </a:p>
        </p:txBody>
      </p:sp>
      <p:cxnSp>
        <p:nvCxnSpPr>
          <p:cNvPr id="117" name="Straight Arrow Connector 49"/>
          <p:cNvCxnSpPr>
            <a:stCxn id="84" idx="1"/>
          </p:cNvCxnSpPr>
          <p:nvPr/>
        </p:nvCxnSpPr>
        <p:spPr>
          <a:xfrm flipH="1" flipV="1">
            <a:off x="3092450" y="3281363"/>
            <a:ext cx="2517775" cy="177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TextBox 107"/>
          <p:cNvSpPr txBox="1">
            <a:spLocks noChangeArrowheads="1"/>
          </p:cNvSpPr>
          <p:nvPr/>
        </p:nvSpPr>
        <p:spPr bwMode="auto">
          <a:xfrm>
            <a:off x="3492500" y="3322638"/>
            <a:ext cx="156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3. Deployment</a:t>
            </a:r>
          </a:p>
        </p:txBody>
      </p:sp>
      <p:sp>
        <p:nvSpPr>
          <p:cNvPr id="126" name="TextBox 107"/>
          <p:cNvSpPr txBox="1">
            <a:spLocks noChangeArrowheads="1"/>
          </p:cNvSpPr>
          <p:nvPr/>
        </p:nvSpPr>
        <p:spPr bwMode="auto">
          <a:xfrm>
            <a:off x="3679825" y="1341438"/>
            <a:ext cx="1036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4. Access</a:t>
            </a:r>
          </a:p>
        </p:txBody>
      </p:sp>
      <p:sp>
        <p:nvSpPr>
          <p:cNvPr id="6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7" grpId="1" animBg="1"/>
      <p:bldP spid="108" grpId="0"/>
      <p:bldP spid="108" grpId="1"/>
      <p:bldP spid="115" grpId="0"/>
      <p:bldP spid="115" grpId="1"/>
      <p:bldP spid="121" grpId="0"/>
      <p:bldP spid="121" grpId="1"/>
      <p:bldP spid="126" grpId="0"/>
      <p:bldP spid="12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ZTAKI 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2190749"/>
            <a:ext cx="857250" cy="857251"/>
          </a:xfrm>
          <a:prstGeom prst="rect">
            <a:avLst/>
          </a:prstGeom>
          <a:noFill/>
        </p:spPr>
      </p:pic>
      <p:pic>
        <p:nvPicPr>
          <p:cNvPr id="1034" name="Picture 10" descr="http://opennebula.sztaki.hu/images/logo/hea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9144000" cy="91440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0" y="5029200"/>
            <a:ext cx="7391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19369"/>
            <a:ext cx="6338158" cy="41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1447800" y="5943600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http://cloud.sztaki.hu/en/home</a:t>
            </a:r>
          </a:p>
        </p:txBody>
      </p:sp>
      <p:pic>
        <p:nvPicPr>
          <p:cNvPr id="12" name="Picture 7" descr="SZTAKILPDSClou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 algn="r">
              <a:defRPr/>
            </a:pPr>
            <a:fld id="{7064B088-07EF-4CB5-8341-5739BBEFA42C}" type="slidenum">
              <a:rPr lang="hu-HU" smtClean="0"/>
              <a:pPr algn="r">
                <a:defRPr/>
              </a:pPr>
              <a:t>26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ADC08-8DD4-4F89-802B-967B77EF1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44000" cy="64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9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4000"/>
              <a:t>Data in Clouds:</a:t>
            </a:r>
            <a:br>
              <a:rPr lang="hu-HU" sz="4000"/>
            </a:br>
            <a:r>
              <a:rPr lang="en-US" sz="4000"/>
              <a:t>Why use cloud storage</a:t>
            </a:r>
            <a:r>
              <a:rPr lang="hu-HU" sz="4000"/>
              <a:t>?</a:t>
            </a:r>
            <a:endParaRPr lang="en-US" sz="4000"/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en-US"/>
              <a:t>Companies need only pay for the storage they </a:t>
            </a:r>
            <a:r>
              <a:rPr lang="en-US" i="1"/>
              <a:t>actually</a:t>
            </a:r>
            <a:r>
              <a:rPr lang="en-US"/>
              <a:t> use</a:t>
            </a:r>
          </a:p>
          <a:p>
            <a:r>
              <a:rPr lang="en-US"/>
              <a:t>Companies </a:t>
            </a:r>
            <a:r>
              <a:rPr lang="en-US" i="1"/>
              <a:t>do not need</a:t>
            </a:r>
            <a:r>
              <a:rPr lang="en-US"/>
              <a:t> to install physical storage devices</a:t>
            </a:r>
          </a:p>
          <a:p>
            <a:r>
              <a:rPr lang="en-US"/>
              <a:t>Storage maintenance tasks, backup, data replication, are </a:t>
            </a:r>
            <a:r>
              <a:rPr lang="en-US" i="1"/>
              <a:t>offloaded</a:t>
            </a:r>
            <a:r>
              <a:rPr lang="en-US"/>
              <a:t> to the responsibility of a service provider</a:t>
            </a:r>
          </a:p>
          <a:p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hu-HU"/>
              <a:t>NOT</a:t>
            </a:r>
            <a:r>
              <a:rPr lang="en-US"/>
              <a:t> to use cloud storage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640763" cy="5141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Security</a:t>
            </a:r>
            <a:r>
              <a:rPr lang="en-US"/>
              <a:t> of stored data and data in transit </a:t>
            </a:r>
            <a:r>
              <a:rPr lang="en-US" i="1"/>
              <a:t>may be</a:t>
            </a:r>
            <a:r>
              <a:rPr lang="en-US"/>
              <a:t> a concern</a:t>
            </a:r>
          </a:p>
          <a:p>
            <a:pPr>
              <a:lnSpc>
                <a:spcPct val="90000"/>
              </a:lnSpc>
            </a:pPr>
            <a:r>
              <a:rPr lang="en-US"/>
              <a:t>Performance may be </a:t>
            </a:r>
            <a:r>
              <a:rPr lang="en-US" i="1"/>
              <a:t>lower</a:t>
            </a:r>
            <a:r>
              <a:rPr lang="en-US"/>
              <a:t> than local storage</a:t>
            </a:r>
          </a:p>
          <a:p>
            <a:pPr>
              <a:lnSpc>
                <a:spcPct val="90000"/>
              </a:lnSpc>
            </a:pPr>
            <a:r>
              <a:rPr lang="en-US"/>
              <a:t>Reliability and availability </a:t>
            </a:r>
            <a:r>
              <a:rPr lang="en-US" i="1"/>
              <a:t>depends</a:t>
            </a:r>
            <a:r>
              <a:rPr lang="en-US"/>
              <a:t> on wide area network availability</a:t>
            </a:r>
          </a:p>
          <a:p>
            <a:pPr>
              <a:lnSpc>
                <a:spcPct val="90000"/>
              </a:lnSpc>
            </a:pPr>
            <a:r>
              <a:rPr lang="en-US"/>
              <a:t>Specific records-keeping </a:t>
            </a:r>
            <a:r>
              <a:rPr lang="en-US" i="1"/>
              <a:t>requirements</a:t>
            </a:r>
            <a:r>
              <a:rPr lang="en-US"/>
              <a:t> may cause complications</a:t>
            </a:r>
          </a:p>
          <a:p>
            <a:pPr lvl="1">
              <a:lnSpc>
                <a:spcPct val="90000"/>
              </a:lnSpc>
            </a:pPr>
            <a:r>
              <a:rPr lang="en-US"/>
              <a:t>such as public agencies that must retain electronic records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 have never seen cloud storage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Google Docs (Google's data servers)</a:t>
            </a:r>
          </a:p>
          <a:p>
            <a:pPr lvl="1"/>
            <a:r>
              <a:rPr lang="en-US" dirty="0"/>
              <a:t>upload documents, spreadsheets and presentations</a:t>
            </a:r>
          </a:p>
          <a:p>
            <a:pPr lvl="1"/>
            <a:r>
              <a:rPr lang="en-US" dirty="0"/>
              <a:t>publish documents so that other people can read them or even make edits</a:t>
            </a:r>
          </a:p>
          <a:p>
            <a:r>
              <a:rPr lang="en-US" dirty="0"/>
              <a:t>Web e-mail providers </a:t>
            </a:r>
          </a:p>
          <a:p>
            <a:pPr lvl="1"/>
            <a:r>
              <a:rPr lang="en-US" dirty="0"/>
              <a:t>Gmail, Hotmail and Yahoo! Mail </a:t>
            </a:r>
          </a:p>
          <a:p>
            <a:pPr lvl="1"/>
            <a:r>
              <a:rPr lang="en-US" dirty="0"/>
              <a:t>Users can access their e-mail from computers and other devices connected to the Internet.</a:t>
            </a:r>
          </a:p>
          <a:p>
            <a:endParaRPr lang="en-US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Welcome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5786" y="1214422"/>
            <a:ext cx="8143932" cy="1071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“It’s worse than stupidity: it’s marketing hype. Somebody is saying this is inevitable</a:t>
            </a:r>
            <a:r>
              <a:rPr lang="hu-HU" sz="1600" dirty="0"/>
              <a:t> - </a:t>
            </a:r>
            <a:r>
              <a:rPr lang="en-US" sz="1600" dirty="0"/>
              <a:t>and </a:t>
            </a:r>
            <a:endParaRPr lang="hu-HU" sz="1600" dirty="0"/>
          </a:p>
          <a:p>
            <a:r>
              <a:rPr lang="en-US" sz="1600" dirty="0"/>
              <a:t>whenever you hear that, it’s very likely to be a set of businesses campaigning to make it true.”</a:t>
            </a:r>
          </a:p>
          <a:p>
            <a:r>
              <a:rPr lang="en-US" sz="1400" i="1" dirty="0"/>
              <a:t>Richard Stallman, Founder, Free Software Foundation (The Guardian, Sept. 29, 2008)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90613" y="2492375"/>
            <a:ext cx="787400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sz="1600"/>
              <a:t>The interesting thing about cloud computing is that we've redefined cloud computing </a:t>
            </a:r>
            <a:endParaRPr lang="hu-HU" sz="1600"/>
          </a:p>
          <a:p>
            <a:r>
              <a:rPr lang="en-US" sz="1600"/>
              <a:t>to include everything that we already do. I can't think of anything that isn't cloud </a:t>
            </a:r>
            <a:endParaRPr lang="hu-HU" sz="1600"/>
          </a:p>
          <a:p>
            <a:r>
              <a:rPr lang="en-US" sz="1600"/>
              <a:t>computing with all of these announcements.</a:t>
            </a:r>
            <a:r>
              <a:rPr lang="hu-HU" sz="1600"/>
              <a:t>”</a:t>
            </a:r>
            <a:endParaRPr lang="en-US" sz="1600"/>
          </a:p>
          <a:p>
            <a:r>
              <a:rPr lang="en-US" sz="1400" i="1"/>
              <a:t>Larry Ellison, CEO, Oracle (Wall Street Journal, Sept. 26, 2008)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3806825"/>
            <a:ext cx="618966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"Cloud computing is ... the user-friendly version of grid computing."</a:t>
            </a:r>
          </a:p>
          <a:p>
            <a:r>
              <a:rPr lang="en-US" sz="1400" i="1"/>
              <a:t>Trevor Doerksen, (Virtualization,</a:t>
            </a:r>
            <a:r>
              <a:rPr lang="hu-HU" sz="1400" i="1"/>
              <a:t> </a:t>
            </a:r>
            <a:r>
              <a:rPr lang="en-US" sz="1400" i="1"/>
              <a:t>Electronic</a:t>
            </a:r>
            <a:r>
              <a:rPr lang="hu-HU" sz="1400" i="1"/>
              <a:t> </a:t>
            </a:r>
            <a:r>
              <a:rPr lang="en-US" sz="1400" i="1"/>
              <a:t>Magazin</a:t>
            </a:r>
            <a:r>
              <a:rPr lang="hu-HU" sz="1400" i="1"/>
              <a:t>, August </a:t>
            </a:r>
            <a:r>
              <a:rPr lang="en-US" sz="1400" i="1"/>
              <a:t>2008)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850" y="5721350"/>
            <a:ext cx="7308850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"$112 billion is what enterprises will spend over the next six years cumulatively </a:t>
            </a:r>
            <a:endParaRPr lang="hu-HU" sz="1600"/>
          </a:p>
          <a:p>
            <a:r>
              <a:rPr lang="en-US" sz="1600"/>
              <a:t>on cloud-related technologies such as SaaS, PaaS and Iaas</a:t>
            </a:r>
            <a:r>
              <a:rPr lang="hu-HU" sz="1600"/>
              <a:t>.”</a:t>
            </a:r>
            <a:endParaRPr lang="en-US" sz="1600"/>
          </a:p>
          <a:p>
            <a:r>
              <a:rPr lang="hu-HU" sz="1400" i="1"/>
              <a:t>Gartner’s Cloud Computing Outlook 2011</a:t>
            </a:r>
            <a:endParaRPr lang="en-US" sz="1400" i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20888" y="4641850"/>
            <a:ext cx="6583362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"Our industry is going through quite a wave of innovation and it's being </a:t>
            </a:r>
            <a:endParaRPr lang="hu-HU" sz="1600"/>
          </a:p>
          <a:p>
            <a:r>
              <a:rPr lang="en-US" sz="1600"/>
              <a:t>powered by a phenomenon which is referred to as the cloud.</a:t>
            </a:r>
            <a:r>
              <a:rPr lang="hu-HU" sz="1600"/>
              <a:t>”</a:t>
            </a:r>
            <a:endParaRPr lang="en-US" sz="1600"/>
          </a:p>
          <a:p>
            <a:r>
              <a:rPr lang="en-US" sz="1400" i="1"/>
              <a:t>Steve Ballmer (</a:t>
            </a:r>
            <a:r>
              <a:rPr lang="hu-HU" sz="1400" i="1"/>
              <a:t>Microsoft, </a:t>
            </a:r>
            <a:r>
              <a:rPr lang="en-US" sz="1400" i="1"/>
              <a:t>20</a:t>
            </a:r>
            <a:r>
              <a:rPr lang="hu-HU" sz="1400" i="1"/>
              <a:t>10</a:t>
            </a:r>
            <a:r>
              <a:rPr lang="en-US" sz="1400" i="1"/>
              <a:t>)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72272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 have never seen cloud storage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Flickr and Picasa </a:t>
            </a:r>
          </a:p>
          <a:p>
            <a:pPr lvl="1"/>
            <a:r>
              <a:rPr lang="en-US"/>
              <a:t>host billions of digital photographs</a:t>
            </a:r>
          </a:p>
          <a:p>
            <a:r>
              <a:rPr lang="en-US"/>
              <a:t>YouTube </a:t>
            </a:r>
          </a:p>
          <a:p>
            <a:pPr lvl="1"/>
            <a:r>
              <a:rPr lang="en-US"/>
              <a:t>billions of user-uploaded video files</a:t>
            </a:r>
          </a:p>
          <a:p>
            <a:r>
              <a:rPr lang="en-US"/>
              <a:t>Web site hosting like StartLogic, Hostmonster and GoDaddy</a:t>
            </a:r>
          </a:p>
          <a:p>
            <a:r>
              <a:rPr lang="en-US"/>
              <a:t>Social networking sites like Facebook and MySpace</a:t>
            </a:r>
          </a:p>
          <a:p>
            <a:pPr lvl="1"/>
            <a:r>
              <a:rPr lang="en-US"/>
              <a:t>post pictures and other personal content</a:t>
            </a:r>
          </a:p>
          <a:p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67681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hu-HU" dirty="0" err="1"/>
              <a:t>Cloud</a:t>
            </a:r>
            <a:r>
              <a:rPr lang="hu-HU" dirty="0"/>
              <a:t> Storage </a:t>
            </a:r>
            <a:r>
              <a:rPr lang="hu-HU" dirty="0" err="1"/>
              <a:t>Services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57401"/>
            <a:ext cx="5486400" cy="4114799"/>
          </a:xfrm>
        </p:spPr>
        <p:txBody>
          <a:bodyPr>
            <a:normAutofit/>
          </a:bodyPr>
          <a:lstStyle/>
          <a:p>
            <a:r>
              <a:rPr lang="en-US" sz="3200" dirty="0"/>
              <a:t>Storing data online</a:t>
            </a:r>
          </a:p>
          <a:p>
            <a:r>
              <a:rPr lang="en-US" sz="3200" dirty="0"/>
              <a:t>Synchronization</a:t>
            </a:r>
          </a:p>
          <a:p>
            <a:r>
              <a:rPr lang="en-US" sz="3200" dirty="0"/>
              <a:t>Data sharing</a:t>
            </a:r>
          </a:p>
          <a:p>
            <a:r>
              <a:rPr lang="en-US" sz="3200" dirty="0"/>
              <a:t>Backup</a:t>
            </a:r>
          </a:p>
          <a:p>
            <a:r>
              <a:rPr lang="en-US" sz="3200" dirty="0"/>
              <a:t>Version control</a:t>
            </a:r>
          </a:p>
          <a:p>
            <a:r>
              <a:rPr lang="en-US" sz="3200" dirty="0"/>
              <a:t>Encryption</a:t>
            </a:r>
          </a:p>
          <a:p>
            <a:endParaRPr lang="en-US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9800"/>
            <a:ext cx="4680520" cy="3709312"/>
          </a:xfrm>
          <a:prstGeom prst="rect">
            <a:avLst/>
          </a:prstGeom>
        </p:spPr>
      </p:pic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Research: Benchmarking</a:t>
            </a: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In order to efficiently manage a Cloud infrastructure, proper </a:t>
            </a:r>
            <a:r>
              <a:rPr lang="hu-HU" sz="2800" i="1"/>
              <a:t>monitoring solutions</a:t>
            </a:r>
            <a:r>
              <a:rPr lang="hu-HU" sz="2800"/>
              <a:t> are needed.</a:t>
            </a:r>
          </a:p>
          <a:p>
            <a:pPr>
              <a:lnSpc>
                <a:spcPct val="90000"/>
              </a:lnSpc>
            </a:pPr>
            <a:r>
              <a:rPr lang="hu-HU" sz="2800"/>
              <a:t>Typical monitoring </a:t>
            </a:r>
            <a:r>
              <a:rPr lang="hu-HU" sz="2800" i="1"/>
              <a:t>metrics</a:t>
            </a:r>
            <a:r>
              <a:rPr lang="hu-HU" sz="2800"/>
              <a:t> are: availability, responce time, computing and transfer speed.</a:t>
            </a:r>
          </a:p>
          <a:p>
            <a:pPr>
              <a:lnSpc>
                <a:spcPct val="90000"/>
              </a:lnSpc>
            </a:pPr>
            <a:r>
              <a:rPr lang="hu-HU" sz="2800"/>
              <a:t>These metrics and methods can be coupled in a benchmarking framework.</a:t>
            </a:r>
          </a:p>
          <a:p>
            <a:pPr>
              <a:lnSpc>
                <a:spcPct val="90000"/>
              </a:lnSpc>
            </a:pPr>
            <a:r>
              <a:rPr lang="hu-HU" sz="2800"/>
              <a:t>Such benchmarking is needed by scheduling and brokering Cloud services, and valuable for user communities and service providers.</a:t>
            </a:r>
            <a:endParaRPr lang="en-US" sz="280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</a:t>
            </a:r>
            <a:r>
              <a:rPr lang="en-US"/>
              <a:t>loud</a:t>
            </a:r>
            <a:r>
              <a:rPr lang="hu-HU"/>
              <a:t>H</a:t>
            </a:r>
            <a:r>
              <a:rPr lang="en-US"/>
              <a:t>armony</a:t>
            </a:r>
            <a:r>
              <a:rPr lang="hu-HU" baseline="30000">
                <a:solidFill>
                  <a:schemeClr val="tx1"/>
                </a:solidFill>
              </a:rPr>
              <a:t>*</a:t>
            </a:r>
            <a:endParaRPr lang="en-US" baseline="30000">
              <a:solidFill>
                <a:schemeClr val="tx1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/>
              <a:t>C</a:t>
            </a:r>
            <a:r>
              <a:rPr lang="en-US" sz="2800"/>
              <a:t>loud</a:t>
            </a:r>
            <a:r>
              <a:rPr lang="hu-HU" sz="2800"/>
              <a:t>H</a:t>
            </a:r>
            <a:r>
              <a:rPr lang="en-US" sz="2800"/>
              <a:t>armony </a:t>
            </a:r>
            <a:r>
              <a:rPr lang="hu-HU" sz="2800"/>
              <a:t>is a commercial tool launched in 2009, that provides </a:t>
            </a:r>
            <a:r>
              <a:rPr lang="en-US" sz="2800"/>
              <a:t>a set of benchmarks </a:t>
            </a:r>
            <a:r>
              <a:rPr lang="hu-HU" sz="2800"/>
              <a:t>for</a:t>
            </a:r>
            <a:r>
              <a:rPr lang="en-US" sz="2800"/>
              <a:t> objective, independent performance comparisons between different cloud providers</a:t>
            </a:r>
            <a:r>
              <a:rPr lang="hu-HU" sz="2800"/>
              <a:t>.</a:t>
            </a:r>
          </a:p>
          <a:p>
            <a:pPr>
              <a:lnSpc>
                <a:spcPct val="80000"/>
              </a:lnSpc>
            </a:pP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These benchmarks fall into three categories: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Performance Benchmarking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Network Benchmarking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Uptime Monitoring</a:t>
            </a:r>
            <a:endParaRPr lang="hu-HU" sz="2400"/>
          </a:p>
          <a:p>
            <a:pPr>
              <a:lnSpc>
                <a:spcPct val="80000"/>
              </a:lnSpc>
            </a:pP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Metering more than 80 public clouds</a:t>
            </a:r>
            <a:endParaRPr lang="en-US" sz="2800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39750" y="6072206"/>
            <a:ext cx="372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aseline="30000" dirty="0"/>
              <a:t>*</a:t>
            </a:r>
            <a:r>
              <a:rPr lang="en-US" sz="1400" dirty="0"/>
              <a:t>http://cloudharmony.com/benchmarks</a:t>
            </a:r>
            <a:r>
              <a:rPr lang="hu-HU" sz="1400" dirty="0"/>
              <a:t>, 2010.</a:t>
            </a:r>
            <a:endParaRPr lang="en-US" sz="1400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</a:t>
            </a:r>
            <a:r>
              <a:rPr lang="en-US"/>
              <a:t>loud</a:t>
            </a:r>
            <a:r>
              <a:rPr lang="hu-HU"/>
              <a:t>H</a:t>
            </a:r>
            <a:r>
              <a:rPr lang="en-US"/>
              <a:t>armony</a:t>
            </a:r>
          </a:p>
        </p:txBody>
      </p:sp>
      <p:pic>
        <p:nvPicPr>
          <p:cNvPr id="181251" name="Picture 3" descr="charmo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285860"/>
            <a:ext cx="8532812" cy="4905375"/>
          </a:xfrm>
          <a:prstGeom prst="rect">
            <a:avLst/>
          </a:prstGeom>
          <a:noFill/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Related monitoring approaches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As we have seen Cloud benchmarking is a relatively </a:t>
            </a:r>
            <a:r>
              <a:rPr lang="hu-HU" i="1"/>
              <a:t>new</a:t>
            </a:r>
            <a:r>
              <a:rPr lang="hu-HU"/>
              <a:t> area</a:t>
            </a:r>
          </a:p>
          <a:p>
            <a:pPr>
              <a:lnSpc>
                <a:spcPct val="90000"/>
              </a:lnSpc>
            </a:pPr>
            <a:r>
              <a:rPr lang="hu-HU"/>
              <a:t>Sophisticated solutions are still missing in the academic research, yet. </a:t>
            </a:r>
          </a:p>
          <a:p>
            <a:pPr>
              <a:lnSpc>
                <a:spcPct val="90000"/>
              </a:lnSpc>
            </a:pPr>
            <a:r>
              <a:rPr lang="hu-HU"/>
              <a:t>Even though IaaS providers offer some level of monitoring (e.g. </a:t>
            </a:r>
            <a:r>
              <a:rPr lang="en-US"/>
              <a:t>Amazon CloudWatch</a:t>
            </a:r>
            <a:r>
              <a:rPr lang="hu-HU"/>
              <a:t>), </a:t>
            </a:r>
            <a:r>
              <a:rPr lang="hu-HU" i="1"/>
              <a:t>generic</a:t>
            </a:r>
            <a:r>
              <a:rPr lang="hu-HU"/>
              <a:t> solutions are also </a:t>
            </a:r>
            <a:r>
              <a:rPr lang="hu-HU" i="1"/>
              <a:t>missing</a:t>
            </a:r>
            <a:r>
              <a:rPr lang="hu-HU"/>
              <a:t> and in the spotlight of current research</a:t>
            </a: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Cloud scheduling/brokering</a:t>
            </a: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Besides users and providers, specific cloud management services rely on monitoring and benchmarking</a:t>
            </a:r>
          </a:p>
          <a:p>
            <a:pPr>
              <a:lnSpc>
                <a:spcPct val="90000"/>
              </a:lnSpc>
            </a:pPr>
            <a:r>
              <a:rPr lang="hu-HU"/>
              <a:t>Cloud managers need to schedule user requests and VMs among the available resources</a:t>
            </a:r>
          </a:p>
          <a:p>
            <a:pPr>
              <a:lnSpc>
                <a:spcPct val="90000"/>
              </a:lnSpc>
            </a:pPr>
            <a:r>
              <a:rPr lang="hu-HU"/>
              <a:t>Coordinating these tasks among different Clouds can be done using a Federated Cloud Management architecture</a:t>
            </a:r>
            <a:r>
              <a:rPr lang="hu-HU" baseline="30000"/>
              <a:t>*</a:t>
            </a:r>
            <a:endParaRPr lang="en-US" baseline="30000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808038" y="6157913"/>
            <a:ext cx="449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aseline="30000"/>
              <a:t>*</a:t>
            </a:r>
            <a:r>
              <a:rPr lang="en-US"/>
              <a:t>https://www.lpds.sztaki.hu/CloudResearch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/>
              <a:t>Additional</a:t>
            </a:r>
            <a:r>
              <a:rPr lang="hu-HU" sz="4000" dirty="0"/>
              <a:t> </a:t>
            </a:r>
            <a:r>
              <a:rPr lang="hu-HU" sz="4000" dirty="0" err="1"/>
              <a:t>reading</a:t>
            </a:r>
            <a:r>
              <a:rPr lang="hu-HU" sz="4000" dirty="0"/>
              <a:t> and </a:t>
            </a:r>
            <a:r>
              <a:rPr lang="hu-HU" sz="4000" dirty="0" err="1"/>
              <a:t>references</a:t>
            </a:r>
            <a:endParaRPr lang="en-US" sz="40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1600" dirty="0"/>
              <a:t>J. D. Dombi, A. Kertész, Innovatív felhő technológiák, Szegedi Tudományegyetem, 142 oldal, 2015. ISBN: 978-963-12-2787-1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R. </a:t>
            </a:r>
            <a:r>
              <a:rPr lang="en-US" sz="1600" dirty="0" err="1"/>
              <a:t>Buyya</a:t>
            </a:r>
            <a:r>
              <a:rPr lang="en-US" sz="1600" dirty="0"/>
              <a:t>, C. S. </a:t>
            </a:r>
            <a:r>
              <a:rPr lang="en-US" sz="1600" dirty="0" err="1"/>
              <a:t>Yeo</a:t>
            </a:r>
            <a:r>
              <a:rPr lang="en-US" sz="1600" dirty="0"/>
              <a:t>, S. </a:t>
            </a:r>
            <a:r>
              <a:rPr lang="en-US" sz="1600" dirty="0" err="1"/>
              <a:t>Venugopal</a:t>
            </a:r>
            <a:r>
              <a:rPr lang="en-US" sz="1600" dirty="0"/>
              <a:t>, J. </a:t>
            </a:r>
            <a:r>
              <a:rPr lang="en-US" sz="1600" dirty="0" err="1"/>
              <a:t>Broberg</a:t>
            </a:r>
            <a:r>
              <a:rPr lang="en-US" sz="1600" dirty="0"/>
              <a:t>, and I. </a:t>
            </a:r>
            <a:r>
              <a:rPr lang="en-US" sz="1600" dirty="0" err="1"/>
              <a:t>Brandic</a:t>
            </a:r>
            <a:r>
              <a:rPr lang="en-US" sz="1600" dirty="0"/>
              <a:t>: „Cloud computing and emerging it platforms: Vision, hype, and reality for delivering computing as the 5th utility”. Future Generation Computer Systems, vol. 25, no. 6, pp. 599-616, June 2009.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K. Jeffery and B. </a:t>
            </a:r>
            <a:r>
              <a:rPr lang="en-US" sz="1600" dirty="0" err="1"/>
              <a:t>Neidecker</a:t>
            </a:r>
            <a:r>
              <a:rPr lang="en-US" sz="1600" dirty="0"/>
              <a:t>-Lutz: „The Future of Cloud Computing, Opportunities for European Cloud Computing beyond 2010”. Expert Group Report, January 2010.</a:t>
            </a:r>
            <a:endParaRPr lang="hu-HU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A. Cs. </a:t>
            </a:r>
            <a:r>
              <a:rPr lang="en-US" sz="1600" dirty="0" err="1"/>
              <a:t>Marosi</a:t>
            </a:r>
            <a:r>
              <a:rPr lang="en-US" sz="1600" dirty="0"/>
              <a:t>, G. </a:t>
            </a:r>
            <a:r>
              <a:rPr lang="en-US" sz="1600" dirty="0" err="1"/>
              <a:t>Kecskemeti</a:t>
            </a:r>
            <a:r>
              <a:rPr lang="en-US" sz="1600" dirty="0"/>
              <a:t>, A. </a:t>
            </a:r>
            <a:r>
              <a:rPr lang="en-US" sz="1600" dirty="0" err="1"/>
              <a:t>Kertesz</a:t>
            </a:r>
            <a:r>
              <a:rPr lang="en-US" sz="1600" dirty="0"/>
              <a:t> and P. </a:t>
            </a:r>
            <a:r>
              <a:rPr lang="en-US" sz="1600" dirty="0" err="1"/>
              <a:t>Kacsuk</a:t>
            </a:r>
            <a:r>
              <a:rPr lang="hu-HU" sz="1600" dirty="0"/>
              <a:t>: „</a:t>
            </a:r>
            <a:r>
              <a:rPr lang="en-US" sz="1600" dirty="0"/>
              <a:t>FCM: an Architecture for Integrating </a:t>
            </a:r>
            <a:r>
              <a:rPr lang="en-US" sz="1600" dirty="0" err="1"/>
              <a:t>IaaS</a:t>
            </a:r>
            <a:r>
              <a:rPr lang="en-US" sz="1600" dirty="0"/>
              <a:t> Cloud Systems</a:t>
            </a:r>
            <a:r>
              <a:rPr lang="hu-HU" sz="1600" dirty="0"/>
              <a:t>”. </a:t>
            </a:r>
            <a:r>
              <a:rPr lang="en-US" sz="1600" dirty="0"/>
              <a:t>In Proceedings of The Second International Conference on</a:t>
            </a:r>
            <a:r>
              <a:rPr lang="hu-HU" sz="1600" dirty="0"/>
              <a:t> </a:t>
            </a:r>
            <a:r>
              <a:rPr lang="en-US" sz="1600" dirty="0"/>
              <a:t>Cloud Computing, GRIDs, and Virtualization. Rome, Italy.</a:t>
            </a:r>
            <a:r>
              <a:rPr lang="hu-HU" sz="1600" dirty="0"/>
              <a:t> </a:t>
            </a:r>
            <a:r>
              <a:rPr lang="en-US" sz="1600" dirty="0"/>
              <a:t>September, 2011.</a:t>
            </a:r>
            <a:endParaRPr lang="hu-HU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A. </a:t>
            </a:r>
            <a:r>
              <a:rPr lang="en-US" sz="1600" dirty="0" err="1"/>
              <a:t>Kertesz</a:t>
            </a:r>
            <a:r>
              <a:rPr lang="en-US" sz="1600" dirty="0"/>
              <a:t>, G. </a:t>
            </a:r>
            <a:r>
              <a:rPr lang="en-US" sz="1600" dirty="0" err="1"/>
              <a:t>Kecskemeti</a:t>
            </a:r>
            <a:r>
              <a:rPr lang="en-US" sz="1600" dirty="0"/>
              <a:t>, M. </a:t>
            </a:r>
            <a:r>
              <a:rPr lang="en-US" sz="1600" dirty="0" err="1"/>
              <a:t>Oriol</a:t>
            </a:r>
            <a:r>
              <a:rPr lang="en-US" sz="1600" dirty="0"/>
              <a:t>, P. </a:t>
            </a:r>
            <a:r>
              <a:rPr lang="en-US" sz="1600" dirty="0" err="1"/>
              <a:t>Kotcauer</a:t>
            </a:r>
            <a:r>
              <a:rPr lang="en-US" sz="1600" dirty="0"/>
              <a:t>, S. </a:t>
            </a:r>
            <a:r>
              <a:rPr lang="en-US" sz="1600" dirty="0" err="1"/>
              <a:t>Acs</a:t>
            </a:r>
            <a:r>
              <a:rPr lang="en-US" sz="1600" dirty="0"/>
              <a:t>, M. Rodriguez, O. </a:t>
            </a:r>
            <a:r>
              <a:rPr lang="en-US" sz="1600" dirty="0" err="1"/>
              <a:t>Merce</a:t>
            </a:r>
            <a:r>
              <a:rPr lang="en-US" sz="1600" dirty="0"/>
              <a:t>, A. Cs. </a:t>
            </a:r>
            <a:r>
              <a:rPr lang="en-US" sz="1600" dirty="0" err="1"/>
              <a:t>Marosi</a:t>
            </a:r>
            <a:r>
              <a:rPr lang="en-US" sz="1600" dirty="0"/>
              <a:t>, J. Marco, X. </a:t>
            </a:r>
            <a:r>
              <a:rPr lang="en-US" sz="1600" dirty="0" err="1"/>
              <a:t>Franch</a:t>
            </a:r>
            <a:r>
              <a:rPr lang="en-US" sz="1600" dirty="0"/>
              <a:t>, Enhancing Federated Cloud Management with an Integrated Service Monitoring Approach, Journal of Grid Computing, Published Online in June 2013.</a:t>
            </a:r>
          </a:p>
          <a:p>
            <a:pPr>
              <a:lnSpc>
                <a:spcPct val="90000"/>
              </a:lnSpc>
            </a:pPr>
            <a:r>
              <a:rPr lang="en-US" altLang="zh-CN" sz="1600" dirty="0" err="1">
                <a:ea typeface="宋体" charset="-122"/>
              </a:rPr>
              <a:t>Fraunhofer</a:t>
            </a:r>
            <a:r>
              <a:rPr lang="en-US" altLang="zh-CN" sz="1600" dirty="0">
                <a:ea typeface="宋体" charset="-122"/>
              </a:rPr>
              <a:t> Institute for Secure Information Technology</a:t>
            </a:r>
            <a:r>
              <a:rPr lang="hu-HU" altLang="zh-CN" sz="1600" dirty="0">
                <a:ea typeface="宋体" charset="-122"/>
              </a:rPr>
              <a:t>:</a:t>
            </a:r>
            <a:r>
              <a:rPr lang="en-US" altLang="zh-CN" sz="1600" dirty="0">
                <a:ea typeface="宋体" charset="-122"/>
              </a:rPr>
              <a:t> On T</a:t>
            </a:r>
            <a:r>
              <a:rPr lang="hu-HU" altLang="zh-CN" sz="1600" dirty="0">
                <a:ea typeface="宋体" charset="-122"/>
              </a:rPr>
              <a:t>he</a:t>
            </a:r>
            <a:r>
              <a:rPr lang="en-US" altLang="zh-CN" sz="1600" dirty="0">
                <a:ea typeface="宋体" charset="-122"/>
              </a:rPr>
              <a:t> Security of Cloud Storage Services, SIT Technical reports, March 2012. Online: http://www.sit.fraunhofer.de/content/dam/sit/en/documents/Cloud-Storage-Security_a4.pdf</a:t>
            </a:r>
            <a:endParaRPr lang="en-US" sz="16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Origins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Parallel and distributed computing</a:t>
            </a:r>
          </a:p>
          <a:p>
            <a:pPr>
              <a:lnSpc>
                <a:spcPct val="90000"/>
              </a:lnSpc>
            </a:pPr>
            <a:r>
              <a:rPr lang="hu-HU"/>
              <a:t>Virtualization solutions</a:t>
            </a:r>
          </a:p>
          <a:p>
            <a:pPr>
              <a:lnSpc>
                <a:spcPct val="90000"/>
              </a:lnSpc>
            </a:pPr>
            <a:r>
              <a:rPr lang="hu-HU"/>
              <a:t>Grid Computing</a:t>
            </a:r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r>
              <a:rPr lang="hu-HU"/>
              <a:t>Hype started to grow around 2007-2008</a:t>
            </a:r>
          </a:p>
          <a:p>
            <a:pPr>
              <a:lnSpc>
                <a:spcPct val="90000"/>
              </a:lnSpc>
            </a:pPr>
            <a:r>
              <a:rPr lang="hu-HU"/>
              <a:t>Strong interest from industry</a:t>
            </a:r>
            <a:endParaRPr lang="en-US"/>
          </a:p>
        </p:txBody>
      </p:sp>
      <p:pic>
        <p:nvPicPr>
          <p:cNvPr id="81924" name="Picture 4" descr="google_tr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217863"/>
            <a:ext cx="4537075" cy="2227262"/>
          </a:xfrm>
          <a:prstGeom prst="rect">
            <a:avLst/>
          </a:prstGeom>
          <a:noFill/>
        </p:spPr>
      </p:pic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gartner_hype_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68425"/>
            <a:ext cx="8713787" cy="5445125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/>
              <a:t>Gartner </a:t>
            </a:r>
            <a:r>
              <a:rPr lang="en-GB" sz="3600" b="1" dirty="0"/>
              <a:t>Hype Cycle for Emerging Technologies, </a:t>
            </a:r>
            <a:r>
              <a:rPr lang="hu-HU" sz="3600" b="1" dirty="0"/>
              <a:t>August </a:t>
            </a:r>
            <a:r>
              <a:rPr lang="en-GB" sz="3600" b="1" dirty="0"/>
              <a:t>201</a:t>
            </a:r>
            <a:r>
              <a:rPr lang="hu-HU" sz="3600" b="1" dirty="0"/>
              <a:t>1</a:t>
            </a:r>
            <a:r>
              <a:rPr lang="en-US" sz="3600" dirty="0"/>
              <a:t> </a:t>
            </a: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203575" y="1557338"/>
            <a:ext cx="2376488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Definitions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When a Cloud is made available in a pay-as-you-go manner to the public, we call it a Public Cloud; </a:t>
            </a:r>
          </a:p>
          <a:p>
            <a:pPr>
              <a:lnSpc>
                <a:spcPct val="90000"/>
              </a:lnSpc>
            </a:pPr>
            <a:r>
              <a:rPr lang="en-US" sz="3000"/>
              <a:t>The service being sold is Utility Computing. </a:t>
            </a:r>
          </a:p>
          <a:p>
            <a:pPr>
              <a:lnSpc>
                <a:spcPct val="90000"/>
              </a:lnSpc>
            </a:pPr>
            <a:r>
              <a:rPr lang="en-US" sz="3000"/>
              <a:t>Current examples of public Utility Computing include: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AmazonWeb Services, 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Google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AppEngine, 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Microsoft Azure.</a:t>
            </a: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Definitions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3887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3000" dirty="0" err="1"/>
              <a:t>Definition</a:t>
            </a:r>
            <a:r>
              <a:rPr lang="hu-HU" sz="3000" dirty="0"/>
              <a:t> </a:t>
            </a:r>
            <a:r>
              <a:rPr lang="hu-HU" sz="3000" dirty="0" err="1"/>
              <a:t>by</a:t>
            </a:r>
            <a:r>
              <a:rPr lang="hu-HU" sz="3000" dirty="0"/>
              <a:t> </a:t>
            </a:r>
            <a:r>
              <a:rPr lang="hu-HU" sz="3000" dirty="0" err="1"/>
              <a:t>Buyya</a:t>
            </a:r>
            <a:r>
              <a:rPr lang="hu-HU" sz="3000" dirty="0"/>
              <a:t> et. </a:t>
            </a:r>
            <a:r>
              <a:rPr lang="hu-HU" sz="3000" dirty="0" err="1"/>
              <a:t>al</a:t>
            </a:r>
            <a:r>
              <a:rPr lang="hu-HU" sz="3000" dirty="0"/>
              <a:t>.:</a:t>
            </a:r>
          </a:p>
          <a:p>
            <a:pPr>
              <a:lnSpc>
                <a:spcPct val="90000"/>
              </a:lnSpc>
            </a:pPr>
            <a:r>
              <a:rPr lang="hu-HU" sz="3000" dirty="0"/>
              <a:t>„</a:t>
            </a:r>
            <a:r>
              <a:rPr lang="en-US" sz="3000" dirty="0"/>
              <a:t>A Cloud is a type of </a:t>
            </a:r>
            <a:r>
              <a:rPr lang="en-US" sz="3000" i="1" dirty="0"/>
              <a:t>parallel and distributed system </a:t>
            </a:r>
            <a:r>
              <a:rPr lang="en-US" sz="3000" dirty="0"/>
              <a:t>consisting</a:t>
            </a:r>
            <a:r>
              <a:rPr lang="hu-HU" sz="3000" dirty="0"/>
              <a:t> </a:t>
            </a:r>
            <a:r>
              <a:rPr lang="en-US" sz="3000" dirty="0"/>
              <a:t>of a collection of </a:t>
            </a:r>
            <a:r>
              <a:rPr lang="en-US" sz="3000" i="1" dirty="0"/>
              <a:t>inter-connected</a:t>
            </a:r>
            <a:r>
              <a:rPr lang="en-US" sz="3000" dirty="0"/>
              <a:t> and </a:t>
            </a:r>
            <a:r>
              <a:rPr lang="en-US" sz="3000" i="1" dirty="0"/>
              <a:t>virtualized computers</a:t>
            </a:r>
            <a:r>
              <a:rPr lang="hu-HU" sz="3000" i="1" dirty="0"/>
              <a:t> </a:t>
            </a:r>
            <a:r>
              <a:rPr lang="en-US" sz="3000" dirty="0"/>
              <a:t>that are </a:t>
            </a:r>
            <a:r>
              <a:rPr lang="en-US" sz="3000" i="1" dirty="0"/>
              <a:t>dynamically</a:t>
            </a:r>
            <a:r>
              <a:rPr lang="en-US" sz="3000" dirty="0"/>
              <a:t> provisioned and presented as one or</a:t>
            </a:r>
            <a:r>
              <a:rPr lang="hu-HU" sz="3000" dirty="0"/>
              <a:t> </a:t>
            </a:r>
            <a:r>
              <a:rPr lang="en-US" sz="3000" dirty="0"/>
              <a:t>more </a:t>
            </a:r>
            <a:r>
              <a:rPr lang="en-US" sz="3000" i="1" dirty="0"/>
              <a:t>unified</a:t>
            </a:r>
            <a:r>
              <a:rPr lang="en-US" sz="3000" dirty="0"/>
              <a:t> computing resource(s) based on service-level</a:t>
            </a:r>
            <a:r>
              <a:rPr lang="hu-HU" sz="3000" dirty="0"/>
              <a:t> </a:t>
            </a:r>
            <a:r>
              <a:rPr lang="en-US" sz="3000" i="1" dirty="0"/>
              <a:t>agreements</a:t>
            </a:r>
            <a:r>
              <a:rPr lang="en-US" sz="3000" dirty="0"/>
              <a:t> established through negotiation between the</a:t>
            </a:r>
            <a:r>
              <a:rPr lang="hu-HU" sz="3000" dirty="0"/>
              <a:t> </a:t>
            </a:r>
            <a:r>
              <a:rPr lang="en-US" sz="3000" dirty="0"/>
              <a:t>service provider and consumers.</a:t>
            </a:r>
            <a:r>
              <a:rPr lang="hu-HU" sz="3000" dirty="0"/>
              <a:t>”</a:t>
            </a:r>
            <a:endParaRPr lang="en-US" sz="3000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hu-HU" sz="4000"/>
              <a:t>European Commission definition</a:t>
            </a:r>
            <a:endParaRPr lang="en-US" sz="40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7" y="1288307"/>
            <a:ext cx="5456251" cy="39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55650" y="5500702"/>
            <a:ext cx="7775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dirty="0"/>
              <a:t>A</a:t>
            </a:r>
            <a:r>
              <a:rPr lang="en-US" i="1" dirty="0"/>
              <a:t> 'cloud' is an elastic execution environment of resources involving multiple</a:t>
            </a:r>
          </a:p>
          <a:p>
            <a:r>
              <a:rPr lang="en-US" i="1" dirty="0"/>
              <a:t>stakeholders and providing a metered service at multiple granularities for a</a:t>
            </a:r>
          </a:p>
          <a:p>
            <a:r>
              <a:rPr lang="en-US" i="1" dirty="0"/>
              <a:t>specified level of quality (of service).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Characteristics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ea typeface="宋体" charset="-122"/>
              </a:rPr>
              <a:t>Virtual.</a:t>
            </a:r>
            <a:endParaRPr lang="en-US" altLang="zh-CN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   software, databases, Web servers,         operating systems, storage and networking as virtual servers. </a:t>
            </a:r>
          </a:p>
          <a:p>
            <a:pPr>
              <a:buFontTx/>
              <a:buNone/>
            </a:pPr>
            <a:endParaRPr lang="en-US" altLang="zh-CN">
              <a:ea typeface="宋体" charset="-122"/>
            </a:endParaRPr>
          </a:p>
          <a:p>
            <a:r>
              <a:rPr lang="en-US" altLang="zh-CN" b="1">
                <a:ea typeface="宋体" charset="-122"/>
              </a:rPr>
              <a:t>On demand.</a:t>
            </a:r>
            <a:endParaRPr lang="en-US" altLang="zh-CN">
              <a:ea typeface="宋体" charset="-122"/>
            </a:endParaRPr>
          </a:p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   add and subtract processors, memory, network bandwidth, storage.</a:t>
            </a: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2582</Words>
  <Application>Microsoft Office PowerPoint</Application>
  <PresentationFormat>On-screen Show (4:3)</PresentationFormat>
  <Paragraphs>311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Webdings</vt:lpstr>
      <vt:lpstr>Alapértelmezett terv</vt:lpstr>
      <vt:lpstr>1. Introduction to Cloud Computing</vt:lpstr>
      <vt:lpstr>Welcome</vt:lpstr>
      <vt:lpstr>Welcome</vt:lpstr>
      <vt:lpstr>Origins</vt:lpstr>
      <vt:lpstr>Gartner Hype Cycle for Emerging Technologies, August 2011 </vt:lpstr>
      <vt:lpstr>Definitions</vt:lpstr>
      <vt:lpstr>Definitions</vt:lpstr>
      <vt:lpstr>European Commission definition</vt:lpstr>
      <vt:lpstr>Characteristics</vt:lpstr>
      <vt:lpstr>Characteristics</vt:lpstr>
      <vt:lpstr>Virtualization</vt:lpstr>
      <vt:lpstr>Grid vs Clouds</vt:lpstr>
      <vt:lpstr>Grids vs Clouds</vt:lpstr>
      <vt:lpstr>XaaS</vt:lpstr>
      <vt:lpstr>Cloud delivery models</vt:lpstr>
      <vt:lpstr>Cloud delivery models*</vt:lpstr>
      <vt:lpstr>Cloud infrastructure deployment models</vt:lpstr>
      <vt:lpstr>Cloud deployment models*</vt:lpstr>
      <vt:lpstr>Cloud deployment models</vt:lpstr>
      <vt:lpstr>EC challenges/vision</vt:lpstr>
      <vt:lpstr>Legal issues</vt:lpstr>
      <vt:lpstr>Green Clouds</vt:lpstr>
      <vt:lpstr>Brief history of Academic Clouds</vt:lpstr>
      <vt:lpstr>OpenStack</vt:lpstr>
      <vt:lpstr>IaaS utilization steps</vt:lpstr>
      <vt:lpstr>PowerPoint Presentation</vt:lpstr>
      <vt:lpstr>Data in Clouds: Why use cloud storage?</vt:lpstr>
      <vt:lpstr>Why NOT to use cloud storage</vt:lpstr>
      <vt:lpstr>I have never seen cloud storage</vt:lpstr>
      <vt:lpstr>I have never seen cloud storage</vt:lpstr>
      <vt:lpstr>Cloud Storage Services</vt:lpstr>
      <vt:lpstr>Research: Benchmarking</vt:lpstr>
      <vt:lpstr>CloudHarmony*</vt:lpstr>
      <vt:lpstr>CloudHarmony</vt:lpstr>
      <vt:lpstr>Related monitoring approaches</vt:lpstr>
      <vt:lpstr>Cloud scheduling/brokering</vt:lpstr>
      <vt:lpstr>Additional reading and references</vt:lpstr>
    </vt:vector>
  </TitlesOfParts>
  <Company>SZTE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akiss</dc:creator>
  <cp:lastModifiedBy>User</cp:lastModifiedBy>
  <cp:revision>406</cp:revision>
  <dcterms:created xsi:type="dcterms:W3CDTF">2007-03-26T14:49:53Z</dcterms:created>
  <dcterms:modified xsi:type="dcterms:W3CDTF">2021-02-18T06:35:28Z</dcterms:modified>
</cp:coreProperties>
</file>