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76" r:id="rId4"/>
    <p:sldId id="275" r:id="rId5"/>
    <p:sldId id="261" r:id="rId6"/>
    <p:sldId id="259" r:id="rId7"/>
    <p:sldId id="263" r:id="rId8"/>
    <p:sldId id="265" r:id="rId9"/>
    <p:sldId id="267" r:id="rId10"/>
    <p:sldId id="268" r:id="rId11"/>
    <p:sldId id="266" r:id="rId12"/>
    <p:sldId id="262" r:id="rId13"/>
    <p:sldId id="269" r:id="rId14"/>
    <p:sldId id="274" r:id="rId15"/>
    <p:sldId id="270" r:id="rId16"/>
    <p:sldId id="271" r:id="rId17"/>
    <p:sldId id="272" r:id="rId18"/>
    <p:sldId id="280" r:id="rId19"/>
    <p:sldId id="278" r:id="rId20"/>
    <p:sldId id="281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22B22-81B2-426B-B13F-917D5E416A93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0819A-7291-4B76-8FE1-C8D3FE5A5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25900" y="4953000"/>
            <a:ext cx="51054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Your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2100" y="60198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00B0F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42171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395787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895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34862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05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34862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cloud.google.com/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stack.org/videos/tokio-2015/unveiling-cern-cloud-architecture" TargetMode="External"/><Relationship Id="rId2" Type="http://schemas.openxmlformats.org/officeDocument/2006/relationships/hyperlink" Target="https://www.openstack.org/user-stori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penstack.org/videos/video/at-and-ts-openstack-journey-driving-enterprise-workloads-using-openstack-as-the-unified-control-plane" TargetMode="External"/><Relationship Id="rId5" Type="http://schemas.openxmlformats.org/officeDocument/2006/relationships/hyperlink" Target="https://01.org/sites/default/files/performance_analysis_and_tuning_in_china_mobiles_openstack_production_cloud_2.pdf" TargetMode="External"/><Relationship Id="rId4" Type="http://schemas.openxmlformats.org/officeDocument/2006/relationships/hyperlink" Target="https://www.openstack.org/summit/barcelona-2016/summit-schedule/events/15884/postal-savings-bank-of-china-with-the-most-of-outlets-embraces-mobile-internet-by-using-openstack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uperuser.openstack.org/articles/inside-walmartlabs-and-its-openstack-core/" TargetMode="External"/><Relationship Id="rId2" Type="http://schemas.openxmlformats.org/officeDocument/2006/relationships/hyperlink" Target="https://www.youtube.com/watch?v=HL_pzkDnal4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superuser.openstack.org/articles/how-openstack-keeps-nike-running-smoothly/" TargetMode="External"/><Relationship Id="rId5" Type="http://schemas.openxmlformats.org/officeDocument/2006/relationships/hyperlink" Target="https://www.youtube.com/watch?v=zA6TxlJKjwU&amp;list=PLAdAdMXKqNvYnFDKJBBaabPloKTPpAX5s&amp;index=7" TargetMode="External"/><Relationship Id="rId4" Type="http://schemas.openxmlformats.org/officeDocument/2006/relationships/hyperlink" Target="https://www.openstack.org/videos/boston-2017/managing-kubernetes-on-openstack-at-scale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hyperlink" Target="https://www.openstack.org/marketplace/distro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jpg"/><Relationship Id="rId10" Type="http://schemas.openxmlformats.org/officeDocument/2006/relationships/image" Target="../media/image19.jpg"/><Relationship Id="rId4" Type="http://schemas.openxmlformats.org/officeDocument/2006/relationships/image" Target="../media/image13.jpg"/><Relationship Id="rId9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ws.amazon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azure.microsoft.com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792" y="5157192"/>
            <a:ext cx="6647532" cy="1066800"/>
          </a:xfrm>
        </p:spPr>
        <p:txBody>
          <a:bodyPr>
            <a:normAutofit fontScale="90000"/>
          </a:bodyPr>
          <a:lstStyle/>
          <a:p>
            <a:r>
              <a:rPr lang="en-GB" dirty="0"/>
              <a:t>OpenStack-</a:t>
            </a:r>
            <a:r>
              <a:rPr lang="hu-HU" dirty="0"/>
              <a:t>based private cloud operations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8300" y="6309320"/>
            <a:ext cx="4953000" cy="914400"/>
          </a:xfrm>
        </p:spPr>
        <p:txBody>
          <a:bodyPr/>
          <a:lstStyle/>
          <a:p>
            <a:r>
              <a:rPr lang="hu-HU" dirty="0"/>
              <a:t>University of Szeged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Google Cloud Platform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5051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https://cloud.google.com/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Compute Engine (IaaS)</a:t>
            </a:r>
          </a:p>
          <a:p>
            <a:r>
              <a:rPr lang="en-US" dirty="0"/>
              <a:t>Google App Engine (PaaS)</a:t>
            </a:r>
          </a:p>
          <a:p>
            <a:r>
              <a:rPr lang="en-US" dirty="0"/>
              <a:t>Cloud AI</a:t>
            </a:r>
          </a:p>
          <a:p>
            <a:r>
              <a:rPr lang="en-US" dirty="0"/>
              <a:t>Google </a:t>
            </a:r>
            <a:r>
              <a:rPr lang="en-US" dirty="0" err="1"/>
              <a:t>BigQuery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hu-HU" dirty="0" err="1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" y="249862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52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Google Cloud Platform</a:t>
            </a:r>
            <a:endParaRPr lang="en-US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" y="249862"/>
            <a:ext cx="1224136" cy="1224136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" y="1628800"/>
            <a:ext cx="9136391" cy="472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921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Other IaaS providers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5384002"/>
          </a:xfrm>
        </p:spPr>
        <p:txBody>
          <a:bodyPr>
            <a:normAutofit fontScale="92500"/>
          </a:bodyPr>
          <a:lstStyle/>
          <a:p>
            <a:r>
              <a:rPr lang="en-GB" dirty="0"/>
              <a:t>AWS</a:t>
            </a:r>
            <a:endParaRPr lang="en-US" dirty="0"/>
          </a:p>
          <a:p>
            <a:r>
              <a:rPr lang="en-US" dirty="0"/>
              <a:t>Azure</a:t>
            </a:r>
          </a:p>
          <a:p>
            <a:r>
              <a:rPr lang="en-US" dirty="0"/>
              <a:t>GCP</a:t>
            </a:r>
          </a:p>
          <a:p>
            <a:endParaRPr lang="hu-HU" dirty="0"/>
          </a:p>
          <a:p>
            <a:r>
              <a:rPr lang="en-US" dirty="0"/>
              <a:t>Similar basic capabilities around flexible compute, storage and networking. </a:t>
            </a:r>
          </a:p>
          <a:p>
            <a:r>
              <a:rPr lang="en-US" dirty="0"/>
              <a:t>All share the common elements of a public cloud: </a:t>
            </a:r>
          </a:p>
          <a:p>
            <a:pPr lvl="1"/>
            <a:r>
              <a:rPr lang="en-US" dirty="0"/>
              <a:t>self-service and instant provisioning, </a:t>
            </a:r>
          </a:p>
          <a:p>
            <a:pPr lvl="1"/>
            <a:r>
              <a:rPr lang="en-US" dirty="0" err="1"/>
              <a:t>autoscaling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security, </a:t>
            </a:r>
          </a:p>
          <a:p>
            <a:pPr lvl="1"/>
            <a:r>
              <a:rPr lang="en-US" dirty="0"/>
              <a:t>compliance and identity management features</a:t>
            </a:r>
          </a:p>
          <a:p>
            <a:endParaRPr lang="hu-HU" dirty="0" err="1"/>
          </a:p>
        </p:txBody>
      </p:sp>
    </p:spTree>
    <p:extLst>
      <p:ext uri="{BB962C8B-B14F-4D97-AF65-F5344CB8AC3E}">
        <p14:creationId xmlns:p14="http://schemas.microsoft.com/office/powerpoint/2010/main" val="1117639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https://www.openstack.org/user-stories/</a:t>
            </a:r>
            <a:endParaRPr lang="en-US" dirty="0"/>
          </a:p>
          <a:p>
            <a:endParaRPr lang="en-US" dirty="0"/>
          </a:p>
          <a:p>
            <a:r>
              <a:rPr lang="en-US" dirty="0"/>
              <a:t>CERN</a:t>
            </a:r>
            <a:br>
              <a:rPr lang="en-US" dirty="0"/>
            </a:br>
            <a:r>
              <a:rPr lang="en-US" sz="1200" dirty="0">
                <a:hlinkClick r:id="rId3"/>
              </a:rPr>
              <a:t>https://www.openstack.org/videos/tokio-2015/unveiling-cern-cloud-architecture</a:t>
            </a:r>
            <a:endParaRPr lang="en-US" sz="1200" dirty="0"/>
          </a:p>
          <a:p>
            <a:r>
              <a:rPr lang="en-US" dirty="0"/>
              <a:t>Bank of China</a:t>
            </a:r>
            <a:br>
              <a:rPr lang="en-US" dirty="0"/>
            </a:br>
            <a:r>
              <a:rPr lang="en-US" sz="1200" dirty="0">
                <a:hlinkClick r:id="rId4"/>
              </a:rPr>
              <a:t>https://www.openstack.org/summit/barcelona-2016/summit-schedule/events/15884/postal-savings-bank-of-china-with-the-most-of-outlets-embraces-mobile-internet-by-using-openstack</a:t>
            </a:r>
            <a:endParaRPr lang="en-US" sz="1200" dirty="0"/>
          </a:p>
          <a:p>
            <a:r>
              <a:rPr lang="en-US" dirty="0"/>
              <a:t>China Mobile</a:t>
            </a:r>
            <a:br>
              <a:rPr lang="en-US" dirty="0"/>
            </a:br>
            <a:r>
              <a:rPr lang="en-US" sz="1200" dirty="0">
                <a:hlinkClick r:id="rId5"/>
              </a:rPr>
              <a:t>https://01.org/sites/default/files/performance_analysis_and_tuning_in_china_mobiles_openstack_production_cloud_2.pdf</a:t>
            </a:r>
            <a:endParaRPr lang="en-US" sz="1200" dirty="0"/>
          </a:p>
          <a:p>
            <a:r>
              <a:rPr lang="en-GB" dirty="0"/>
              <a:t>AT&amp;T</a:t>
            </a:r>
            <a:br>
              <a:rPr lang="en-GB" dirty="0"/>
            </a:br>
            <a:r>
              <a:rPr lang="en-GB" sz="1300" dirty="0">
                <a:hlinkClick r:id="rId6"/>
              </a:rPr>
              <a:t>https://www.openstack.org/videos/video/at-and-ts-openstack-journey-driving-enterprise-workloads-using-openstack-as-the-unified-control-plane</a:t>
            </a:r>
            <a:endParaRPr lang="en-GB" sz="1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89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 Stories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5051346"/>
          </a:xfrm>
        </p:spPr>
        <p:txBody>
          <a:bodyPr>
            <a:normAutofit/>
          </a:bodyPr>
          <a:lstStyle/>
          <a:p>
            <a:r>
              <a:rPr lang="en-GB" dirty="0"/>
              <a:t>VW</a:t>
            </a:r>
            <a:br>
              <a:rPr lang="en-GB" dirty="0"/>
            </a:br>
            <a:r>
              <a:rPr lang="en-GB" sz="1200" dirty="0">
                <a:hlinkClick r:id="rId2"/>
              </a:rPr>
              <a:t>https://www.youtube.com/watch?v=HL_pzkDnal4</a:t>
            </a:r>
            <a:endParaRPr lang="en-GB" sz="1200" dirty="0"/>
          </a:p>
          <a:p>
            <a:r>
              <a:rPr lang="en-GB" dirty="0"/>
              <a:t>Walmart</a:t>
            </a:r>
            <a:br>
              <a:rPr lang="en-GB" dirty="0"/>
            </a:br>
            <a:r>
              <a:rPr lang="en-GB" sz="1200" dirty="0">
                <a:hlinkClick r:id="rId3"/>
              </a:rPr>
              <a:t>http://superuser.openstack.org/articles/inside-walmartlabs-and-its-openstack-core/</a:t>
            </a:r>
            <a:endParaRPr lang="en-GB" sz="1200" dirty="0"/>
          </a:p>
          <a:p>
            <a:r>
              <a:rPr lang="en-GB" dirty="0"/>
              <a:t>eBay</a:t>
            </a:r>
            <a:br>
              <a:rPr lang="en-GB" dirty="0"/>
            </a:br>
            <a:r>
              <a:rPr lang="en-GB" sz="1200" dirty="0">
                <a:hlinkClick r:id="rId4"/>
              </a:rPr>
              <a:t>https://www.openstack.org/videos/boston-2017/managing-kubernetes-on-openstack-at-scale</a:t>
            </a:r>
            <a:endParaRPr lang="en-GB" sz="1200" dirty="0"/>
          </a:p>
          <a:p>
            <a:r>
              <a:rPr lang="en-GB" dirty="0"/>
              <a:t>Bloomberg</a:t>
            </a:r>
            <a:br>
              <a:rPr lang="en-GB" dirty="0"/>
            </a:br>
            <a:r>
              <a:rPr lang="en-GB" sz="1300" dirty="0">
                <a:hlinkClick r:id="rId5"/>
              </a:rPr>
              <a:t>https://www.youtube.com/watch?v=zA6TxlJKjwU&amp;list=PLAdAdMXKqNvYnFDKJBBaabPloKTPpAX5s&amp;index=7</a:t>
            </a:r>
            <a:endParaRPr lang="en-GB" sz="1300" dirty="0"/>
          </a:p>
          <a:p>
            <a:r>
              <a:rPr lang="en-GB" dirty="0"/>
              <a:t>Nike</a:t>
            </a:r>
            <a:br>
              <a:rPr lang="en-GB" dirty="0"/>
            </a:br>
            <a:r>
              <a:rPr lang="en-GB" sz="1200" dirty="0">
                <a:hlinkClick r:id="rId6"/>
              </a:rPr>
              <a:t>http://superuser.openstack.org/articles/how-openstack-keeps-nike-running-smoothly/</a:t>
            </a:r>
            <a:endParaRPr lang="en-GB" sz="1200" dirty="0"/>
          </a:p>
          <a:p>
            <a:endParaRPr lang="hu-HU" dirty="0" err="1"/>
          </a:p>
        </p:txBody>
      </p:sp>
    </p:spTree>
    <p:extLst>
      <p:ext uri="{BB962C8B-B14F-4D97-AF65-F5344CB8AC3E}">
        <p14:creationId xmlns:p14="http://schemas.microsoft.com/office/powerpoint/2010/main" val="2436649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Distributions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hlinkClick r:id="rId2"/>
              </a:rPr>
              <a:t>https://www.openstack.org/marketplace/distros/</a:t>
            </a:r>
            <a:endParaRPr lang="en-US" dirty="0"/>
          </a:p>
          <a:p>
            <a:r>
              <a:rPr lang="en-US" dirty="0" err="1"/>
              <a:t>Mirantis</a:t>
            </a:r>
            <a:endParaRPr lang="en-US" dirty="0"/>
          </a:p>
          <a:p>
            <a:r>
              <a:rPr lang="en-US" dirty="0"/>
              <a:t>Canonical</a:t>
            </a:r>
          </a:p>
          <a:p>
            <a:r>
              <a:rPr lang="en-US" dirty="0"/>
              <a:t>Red Hat</a:t>
            </a:r>
          </a:p>
          <a:p>
            <a:r>
              <a:rPr lang="en-US" dirty="0"/>
              <a:t>SUSE</a:t>
            </a:r>
          </a:p>
          <a:p>
            <a:endParaRPr lang="en-US" dirty="0"/>
          </a:p>
          <a:p>
            <a:r>
              <a:rPr lang="en-US" dirty="0"/>
              <a:t>VMWare</a:t>
            </a:r>
          </a:p>
          <a:p>
            <a:r>
              <a:rPr lang="en-US" dirty="0" err="1"/>
              <a:t>Debian</a:t>
            </a:r>
            <a:endParaRPr lang="en-US" dirty="0"/>
          </a:p>
          <a:p>
            <a:r>
              <a:rPr lang="en-US" dirty="0"/>
              <a:t>Oracle</a:t>
            </a:r>
          </a:p>
          <a:p>
            <a:r>
              <a:rPr lang="en-US" dirty="0"/>
              <a:t>CISCO</a:t>
            </a:r>
          </a:p>
          <a:p>
            <a:r>
              <a:rPr lang="en-US" dirty="0"/>
              <a:t>IBM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121" y="2857392"/>
            <a:ext cx="1581150" cy="81915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294" y="2314428"/>
            <a:ext cx="1326827" cy="70985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54" y="3319989"/>
            <a:ext cx="1332908" cy="71310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826" y="3836375"/>
            <a:ext cx="1296144" cy="603274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243931"/>
            <a:ext cx="1419225" cy="428625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970" y="4781334"/>
            <a:ext cx="802500" cy="9844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979" y="4626853"/>
            <a:ext cx="1685693" cy="257886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207" y="5458243"/>
            <a:ext cx="952500" cy="509587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797" y="5970800"/>
            <a:ext cx="8001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62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Pro/Con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52600"/>
            <a:ext cx="4483075" cy="5105400"/>
          </a:xfrm>
        </p:spPr>
        <p:txBody>
          <a:bodyPr>
            <a:normAutofit/>
          </a:bodyPr>
          <a:lstStyle/>
          <a:p>
            <a:r>
              <a:rPr lang="en-US" dirty="0"/>
              <a:t>Public cloud</a:t>
            </a:r>
          </a:p>
          <a:p>
            <a:pPr lvl="1"/>
            <a:r>
              <a:rPr lang="en-US" dirty="0"/>
              <a:t>Easy access to resources</a:t>
            </a:r>
          </a:p>
          <a:p>
            <a:pPr lvl="1"/>
            <a:r>
              <a:rPr lang="en-US" dirty="0"/>
              <a:t>No initial cost (hardware)</a:t>
            </a:r>
          </a:p>
          <a:p>
            <a:pPr lvl="1"/>
            <a:r>
              <a:rPr lang="en-US" dirty="0"/>
              <a:t>No maintenance (SLA)</a:t>
            </a:r>
          </a:p>
          <a:p>
            <a:pPr lvl="1"/>
            <a:r>
              <a:rPr lang="en-US" dirty="0"/>
              <a:t>(Auto)Scale (</a:t>
            </a:r>
            <a:r>
              <a:rPr lang="en-US" dirty="0" err="1"/>
              <a:t>PayAsYouGo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Access from everywhere</a:t>
            </a:r>
          </a:p>
          <a:p>
            <a:r>
              <a:rPr lang="en-US" dirty="0"/>
              <a:t>Private cloud</a:t>
            </a:r>
          </a:p>
          <a:p>
            <a:pPr lvl="1"/>
            <a:r>
              <a:rPr lang="en-US" dirty="0"/>
              <a:t>Moderate initial cost </a:t>
            </a:r>
            <a:r>
              <a:rPr lang="en-US" sz="1100" dirty="0"/>
              <a:t>(hardware)</a:t>
            </a:r>
          </a:p>
          <a:p>
            <a:pPr lvl="1"/>
            <a:r>
              <a:rPr lang="en-US" dirty="0"/>
              <a:t>More secure</a:t>
            </a:r>
          </a:p>
          <a:p>
            <a:pPr lvl="1"/>
            <a:r>
              <a:rPr lang="en-US" dirty="0"/>
              <a:t>Customizable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1804090"/>
            <a:ext cx="4483075" cy="5053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Microsoft New Tai Lue" pitchFamily="34" charset="0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Microsoft New Tai Lue" pitchFamily="34" charset="0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Microsoft New Tai Lue" pitchFamily="34" charset="0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Microsoft New Tai Lue" pitchFamily="34" charset="0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Microsoft New Tai Lue" pitchFamily="34" charset="0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  <a:p>
            <a:pPr lvl="1"/>
            <a:r>
              <a:rPr lang="en-US" dirty="0"/>
              <a:t>Public </a:t>
            </a:r>
            <a:r>
              <a:rPr lang="en-US" sz="1600" dirty="0"/>
              <a:t>(security, overprovisioning)</a:t>
            </a:r>
          </a:p>
          <a:p>
            <a:pPr lvl="1"/>
            <a:r>
              <a:rPr lang="en-US" dirty="0"/>
              <a:t>Later could be expensive</a:t>
            </a:r>
          </a:p>
          <a:p>
            <a:pPr lvl="1"/>
            <a:r>
              <a:rPr lang="en-US" dirty="0"/>
              <a:t>Trust (SLA)</a:t>
            </a:r>
          </a:p>
          <a:p>
            <a:pPr lvl="1"/>
            <a:r>
              <a:rPr lang="en-US" dirty="0"/>
              <a:t>Price</a:t>
            </a:r>
          </a:p>
          <a:p>
            <a:pPr lvl="1"/>
            <a:r>
              <a:rPr lang="en-US" dirty="0"/>
              <a:t>Depends on networks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Limited capacity</a:t>
            </a:r>
          </a:p>
          <a:p>
            <a:pPr lvl="1"/>
            <a:r>
              <a:rPr lang="en-US" dirty="0"/>
              <a:t>Needs knowledge</a:t>
            </a:r>
          </a:p>
          <a:p>
            <a:pPr lvl="1"/>
            <a:r>
              <a:rPr lang="en-US" dirty="0"/>
              <a:t>Maintenance</a:t>
            </a:r>
          </a:p>
        </p:txBody>
      </p:sp>
    </p:spTree>
    <p:extLst>
      <p:ext uri="{BB962C8B-B14F-4D97-AF65-F5344CB8AC3E}">
        <p14:creationId xmlns:p14="http://schemas.microsoft.com/office/powerpoint/2010/main" val="3769872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Incidents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2009 PayPal</a:t>
            </a:r>
          </a:p>
          <a:p>
            <a:pPr lvl="1"/>
            <a:r>
              <a:rPr lang="en-US" dirty="0"/>
              <a:t>1 hour outage + 3.5 hour partial outage</a:t>
            </a:r>
          </a:p>
          <a:p>
            <a:pPr lvl="1"/>
            <a:r>
              <a:rPr lang="en-US" dirty="0"/>
              <a:t>$32M transaction disrupts </a:t>
            </a:r>
          </a:p>
          <a:p>
            <a:pPr lvl="1"/>
            <a:r>
              <a:rPr lang="en-US" dirty="0"/>
              <a:t>processing average $2000 / sec</a:t>
            </a:r>
          </a:p>
          <a:p>
            <a:r>
              <a:rPr lang="en-US" dirty="0"/>
              <a:t>2010 MS configuration issue</a:t>
            </a:r>
          </a:p>
          <a:p>
            <a:pPr lvl="1"/>
            <a:r>
              <a:rPr lang="en-US" dirty="0"/>
              <a:t>non-authorized access employee contact info</a:t>
            </a:r>
          </a:p>
          <a:p>
            <a:pPr lvl="1"/>
            <a:r>
              <a:rPr lang="en-US" dirty="0"/>
              <a:t>fixed in 2 hours, small number of users</a:t>
            </a:r>
          </a:p>
          <a:p>
            <a:r>
              <a:rPr lang="en-US" dirty="0"/>
              <a:t>2012 Dropbox</a:t>
            </a:r>
          </a:p>
          <a:p>
            <a:pPr lvl="1"/>
            <a:r>
              <a:rPr lang="en-US" dirty="0"/>
              <a:t>stolen 68M user accounts (email, password)</a:t>
            </a:r>
          </a:p>
          <a:p>
            <a:pPr lvl="1"/>
            <a:r>
              <a:rPr lang="en-US" dirty="0"/>
              <a:t>black market ~$1000</a:t>
            </a:r>
          </a:p>
          <a:p>
            <a:r>
              <a:rPr lang="en-US" dirty="0"/>
              <a:t>2012 LinkedIn</a:t>
            </a:r>
          </a:p>
          <a:p>
            <a:pPr lvl="1"/>
            <a:r>
              <a:rPr lang="en-US" dirty="0"/>
              <a:t>6M user passwords stolen</a:t>
            </a:r>
          </a:p>
          <a:p>
            <a:pPr lvl="1"/>
            <a:r>
              <a:rPr lang="en-US" dirty="0"/>
              <a:t>2016 167M (email, password)</a:t>
            </a:r>
          </a:p>
          <a:p>
            <a:pPr lvl="1"/>
            <a:r>
              <a:rPr lang="en-US" dirty="0"/>
              <a:t>added two-way-authentication</a:t>
            </a:r>
          </a:p>
        </p:txBody>
      </p:sp>
    </p:spTree>
    <p:extLst>
      <p:ext uri="{BB962C8B-B14F-4D97-AF65-F5344CB8AC3E}">
        <p14:creationId xmlns:p14="http://schemas.microsoft.com/office/powerpoint/2010/main" val="1389226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Incidents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5051346"/>
          </a:xfrm>
        </p:spPr>
        <p:txBody>
          <a:bodyPr>
            <a:normAutofit fontScale="85000" lnSpcReduction="20000"/>
          </a:bodyPr>
          <a:lstStyle/>
          <a:p>
            <a:r>
              <a:rPr lang="hu-HU" dirty="0"/>
              <a:t>2013 </a:t>
            </a:r>
            <a:r>
              <a:rPr lang="hu-HU" dirty="0" err="1"/>
              <a:t>Nirvanix</a:t>
            </a:r>
            <a:r>
              <a:rPr lang="hu-HU" dirty="0"/>
              <a:t> </a:t>
            </a:r>
          </a:p>
          <a:p>
            <a:pPr lvl="1"/>
            <a:r>
              <a:rPr lang="hu-HU" dirty="0"/>
              <a:t>1998 </a:t>
            </a:r>
            <a:r>
              <a:rPr lang="hu-HU" dirty="0" err="1"/>
              <a:t>cloud</a:t>
            </a:r>
            <a:r>
              <a:rPr lang="hu-HU" dirty="0"/>
              <a:t> </a:t>
            </a:r>
            <a:r>
              <a:rPr lang="hu-HU" dirty="0" err="1"/>
              <a:t>storage</a:t>
            </a:r>
            <a:endParaRPr lang="hu-HU" dirty="0"/>
          </a:p>
          <a:p>
            <a:pPr lvl="1"/>
            <a:r>
              <a:rPr lang="hu-HU" dirty="0"/>
              <a:t>2011 IBM </a:t>
            </a:r>
            <a:r>
              <a:rPr lang="hu-HU" dirty="0" err="1"/>
              <a:t>agreement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cloud</a:t>
            </a:r>
            <a:r>
              <a:rPr lang="hu-HU" dirty="0"/>
              <a:t> </a:t>
            </a:r>
            <a:r>
              <a:rPr lang="hu-HU" dirty="0" err="1"/>
              <a:t>storage</a:t>
            </a:r>
            <a:endParaRPr lang="hu-HU" dirty="0"/>
          </a:p>
          <a:p>
            <a:pPr lvl="1"/>
            <a:r>
              <a:rPr lang="hu-HU" dirty="0"/>
              <a:t>2013 IBM out, 2 </a:t>
            </a:r>
            <a:r>
              <a:rPr lang="hu-HU" dirty="0" err="1"/>
              <a:t>weeks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download</a:t>
            </a:r>
            <a:r>
              <a:rPr lang="hu-HU" dirty="0"/>
              <a:t> </a:t>
            </a:r>
            <a:r>
              <a:rPr lang="hu-HU" dirty="0" err="1"/>
              <a:t>data</a:t>
            </a:r>
            <a:endParaRPr lang="hu-HU" dirty="0"/>
          </a:p>
          <a:p>
            <a:r>
              <a:rPr lang="hu-HU" dirty="0"/>
              <a:t>2013 Yahoo</a:t>
            </a:r>
          </a:p>
          <a:p>
            <a:pPr lvl="1"/>
            <a:r>
              <a:rPr lang="hu-HU" dirty="0"/>
              <a:t>1B </a:t>
            </a:r>
            <a:r>
              <a:rPr lang="hu-HU" dirty="0" err="1"/>
              <a:t>user</a:t>
            </a:r>
            <a:r>
              <a:rPr lang="hu-HU" dirty="0"/>
              <a:t> </a:t>
            </a:r>
            <a:r>
              <a:rPr lang="hu-HU" dirty="0" err="1"/>
              <a:t>accounts</a:t>
            </a:r>
            <a:r>
              <a:rPr lang="hu-HU" dirty="0"/>
              <a:t> </a:t>
            </a:r>
            <a:r>
              <a:rPr lang="hu-HU" dirty="0" err="1"/>
              <a:t>compromised</a:t>
            </a:r>
            <a:r>
              <a:rPr lang="hu-HU" dirty="0"/>
              <a:t>	</a:t>
            </a:r>
          </a:p>
          <a:p>
            <a:r>
              <a:rPr lang="hu-HU" dirty="0"/>
              <a:t>2014 Home </a:t>
            </a:r>
            <a:r>
              <a:rPr lang="hu-HU" dirty="0" err="1"/>
              <a:t>Depot</a:t>
            </a:r>
            <a:r>
              <a:rPr lang="hu-HU" dirty="0"/>
              <a:t> (DIY </a:t>
            </a:r>
            <a:r>
              <a:rPr lang="hu-HU" dirty="0" err="1"/>
              <a:t>retailer</a:t>
            </a:r>
            <a:r>
              <a:rPr lang="hu-HU" dirty="0"/>
              <a:t>) </a:t>
            </a:r>
            <a:r>
              <a:rPr lang="hu-HU" dirty="0" err="1"/>
              <a:t>terminal</a:t>
            </a:r>
            <a:r>
              <a:rPr lang="hu-HU" dirty="0"/>
              <a:t> </a:t>
            </a:r>
            <a:r>
              <a:rPr lang="hu-HU" dirty="0" err="1"/>
              <a:t>hack</a:t>
            </a:r>
            <a:endParaRPr lang="hu-HU" dirty="0"/>
          </a:p>
          <a:p>
            <a:pPr lvl="1"/>
            <a:r>
              <a:rPr lang="hu-HU" dirty="0"/>
              <a:t>56M credit </a:t>
            </a:r>
            <a:r>
              <a:rPr lang="hu-HU" dirty="0" err="1"/>
              <a:t>card</a:t>
            </a:r>
            <a:r>
              <a:rPr lang="hu-HU" dirty="0"/>
              <a:t> </a:t>
            </a:r>
            <a:r>
              <a:rPr lang="hu-HU" dirty="0" err="1"/>
              <a:t>numbers</a:t>
            </a:r>
            <a:endParaRPr lang="hu-HU" dirty="0"/>
          </a:p>
          <a:p>
            <a:pPr lvl="1"/>
            <a:r>
              <a:rPr lang="hu-HU" dirty="0"/>
              <a:t>$100M </a:t>
            </a:r>
            <a:r>
              <a:rPr lang="hu-HU" dirty="0" err="1"/>
              <a:t>compensation</a:t>
            </a:r>
            <a:endParaRPr lang="hu-HU" dirty="0"/>
          </a:p>
          <a:p>
            <a:r>
              <a:rPr lang="hu-HU" dirty="0"/>
              <a:t>2014 Apple </a:t>
            </a:r>
            <a:r>
              <a:rPr lang="hu-HU" dirty="0" err="1"/>
              <a:t>iCloud</a:t>
            </a:r>
            <a:endParaRPr lang="hu-HU" dirty="0"/>
          </a:p>
          <a:p>
            <a:pPr lvl="1"/>
            <a:r>
              <a:rPr lang="hu-HU" dirty="0" err="1"/>
              <a:t>private</a:t>
            </a:r>
            <a:r>
              <a:rPr lang="hu-HU" dirty="0"/>
              <a:t> </a:t>
            </a:r>
            <a:r>
              <a:rPr lang="hu-HU" dirty="0" err="1"/>
              <a:t>photos</a:t>
            </a:r>
            <a:r>
              <a:rPr lang="hu-HU" dirty="0"/>
              <a:t> </a:t>
            </a:r>
            <a:r>
              <a:rPr lang="hu-HU" dirty="0" err="1"/>
              <a:t>leaked</a:t>
            </a:r>
            <a:endParaRPr lang="hu-HU" dirty="0"/>
          </a:p>
          <a:p>
            <a:r>
              <a:rPr lang="hu-HU" dirty="0"/>
              <a:t>2016 </a:t>
            </a:r>
            <a:r>
              <a:rPr lang="hu-HU" dirty="0" err="1"/>
              <a:t>Mexico</a:t>
            </a:r>
            <a:r>
              <a:rPr lang="hu-HU" dirty="0"/>
              <a:t> </a:t>
            </a:r>
            <a:r>
              <a:rPr lang="hu-HU" dirty="0" err="1"/>
              <a:t>elections</a:t>
            </a:r>
            <a:endParaRPr lang="hu-HU" dirty="0"/>
          </a:p>
          <a:p>
            <a:pPr lvl="1"/>
            <a:r>
              <a:rPr lang="hu-HU" dirty="0"/>
              <a:t>93M </a:t>
            </a:r>
            <a:r>
              <a:rPr lang="hu-HU" dirty="0" err="1"/>
              <a:t>voter</a:t>
            </a:r>
            <a:r>
              <a:rPr lang="hu-HU" dirty="0"/>
              <a:t> </a:t>
            </a:r>
            <a:r>
              <a:rPr lang="hu-HU" dirty="0" err="1"/>
              <a:t>registration</a:t>
            </a:r>
            <a:r>
              <a:rPr lang="hu-HU" dirty="0"/>
              <a:t> </a:t>
            </a:r>
            <a:r>
              <a:rPr lang="hu-HU" dirty="0" err="1"/>
              <a:t>records</a:t>
            </a:r>
            <a:endParaRPr lang="hu-HU" dirty="0"/>
          </a:p>
          <a:p>
            <a:pPr lvl="1"/>
            <a:r>
              <a:rPr lang="hu-HU" dirty="0" err="1"/>
              <a:t>poorly</a:t>
            </a:r>
            <a:r>
              <a:rPr lang="hu-HU" dirty="0"/>
              <a:t> </a:t>
            </a:r>
            <a:r>
              <a:rPr lang="hu-HU" dirty="0" err="1"/>
              <a:t>configured</a:t>
            </a:r>
            <a:r>
              <a:rPr lang="hu-HU" dirty="0"/>
              <a:t> DB + </a:t>
            </a:r>
            <a:r>
              <a:rPr lang="hu-HU" dirty="0" err="1"/>
              <a:t>illegal</a:t>
            </a:r>
            <a:r>
              <a:rPr lang="hu-HU" dirty="0"/>
              <a:t> AWS server</a:t>
            </a:r>
          </a:p>
        </p:txBody>
      </p:sp>
    </p:spTree>
    <p:extLst>
      <p:ext uri="{BB962C8B-B14F-4D97-AF65-F5344CB8AC3E}">
        <p14:creationId xmlns:p14="http://schemas.microsoft.com/office/powerpoint/2010/main" val="2381973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Containers</a:t>
            </a:r>
            <a:br>
              <a:rPr lang="en-GB" dirty="0"/>
            </a:br>
            <a:endParaRPr lang="en-US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3414"/>
            <a:ext cx="9144000" cy="5145291"/>
          </a:xfrm>
        </p:spPr>
      </p:pic>
    </p:spTree>
    <p:extLst>
      <p:ext uri="{BB962C8B-B14F-4D97-AF65-F5344CB8AC3E}">
        <p14:creationId xmlns:p14="http://schemas.microsoft.com/office/powerpoint/2010/main" val="145625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History</a:t>
            </a:r>
          </a:p>
          <a:p>
            <a:r>
              <a:rPr lang="en-US" dirty="0"/>
              <a:t>Other IaaS providers</a:t>
            </a:r>
          </a:p>
          <a:p>
            <a:pPr lvl="1"/>
            <a:r>
              <a:rPr lang="en-US" dirty="0"/>
              <a:t>AWS, Azure, Google</a:t>
            </a:r>
          </a:p>
          <a:p>
            <a:r>
              <a:rPr lang="en-US" dirty="0"/>
              <a:t>User stories</a:t>
            </a:r>
          </a:p>
          <a:p>
            <a:r>
              <a:rPr lang="en-US" dirty="0"/>
              <a:t>Distributions</a:t>
            </a:r>
          </a:p>
          <a:p>
            <a:pPr lvl="1"/>
            <a:r>
              <a:rPr lang="en-US" dirty="0" err="1"/>
              <a:t>Mirantis</a:t>
            </a:r>
            <a:endParaRPr lang="en-US" dirty="0"/>
          </a:p>
          <a:p>
            <a:pPr lvl="1"/>
            <a:r>
              <a:rPr lang="en-US" dirty="0"/>
              <a:t>Ubuntu</a:t>
            </a:r>
          </a:p>
          <a:p>
            <a:pPr lvl="1"/>
            <a:r>
              <a:rPr lang="en-US" dirty="0" err="1"/>
              <a:t>RedHat</a:t>
            </a:r>
            <a:endParaRPr lang="en-US" dirty="0"/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Pro/con</a:t>
            </a:r>
          </a:p>
          <a:p>
            <a:pPr lvl="1"/>
            <a:r>
              <a:rPr lang="en-US" dirty="0"/>
              <a:t>When to use cloud</a:t>
            </a:r>
          </a:p>
          <a:p>
            <a:pPr lvl="1"/>
            <a:r>
              <a:rPr lang="en-US" dirty="0"/>
              <a:t>When to use OpenStack</a:t>
            </a:r>
          </a:p>
          <a:p>
            <a:r>
              <a:rPr lang="en-US" dirty="0"/>
              <a:t>Containers</a:t>
            </a:r>
          </a:p>
          <a:p>
            <a:r>
              <a:rPr lang="en-US" dirty="0"/>
              <a:t>P2P, </a:t>
            </a:r>
            <a:r>
              <a:rPr lang="en-US" dirty="0" err="1"/>
              <a:t>IoT</a:t>
            </a:r>
            <a:r>
              <a:rPr lang="en-US" dirty="0"/>
              <a:t>, Fog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Containers</a:t>
            </a:r>
            <a:br>
              <a:rPr lang="en-GB" dirty="0"/>
            </a:b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Docker</a:t>
            </a:r>
            <a:endParaRPr lang="hu-HU" dirty="0"/>
          </a:p>
          <a:p>
            <a:r>
              <a:rPr lang="hu-HU" dirty="0"/>
              <a:t>Kubernetes</a:t>
            </a:r>
            <a:endParaRPr lang="en-GB" dirty="0"/>
          </a:p>
          <a:p>
            <a:r>
              <a:rPr lang="en-GB" dirty="0"/>
              <a:t>Containers vs OpenStack</a:t>
            </a:r>
          </a:p>
          <a:p>
            <a:r>
              <a:rPr lang="en-GB" dirty="0" err="1"/>
              <a:t>Zun</a:t>
            </a:r>
            <a:r>
              <a:rPr lang="en-GB" dirty="0"/>
              <a:t> (ex Higgins) </a:t>
            </a:r>
          </a:p>
          <a:p>
            <a:r>
              <a:rPr lang="en-GB" dirty="0"/>
              <a:t>Magnum (deploy, manage)</a:t>
            </a:r>
          </a:p>
          <a:p>
            <a:r>
              <a:rPr lang="en-GB" dirty="0" err="1"/>
              <a:t>Kolla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44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P2P, </a:t>
            </a:r>
            <a:r>
              <a:rPr lang="en-GB" dirty="0" err="1"/>
              <a:t>IoT</a:t>
            </a:r>
            <a:r>
              <a:rPr lang="en-GB" dirty="0"/>
              <a:t>, Fog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P2P (decentralized vs distributed)</a:t>
            </a:r>
          </a:p>
          <a:p>
            <a:pPr lvl="1"/>
            <a:r>
              <a:rPr lang="en-US" dirty="0"/>
              <a:t>No critical components</a:t>
            </a:r>
          </a:p>
          <a:p>
            <a:pPr lvl="1"/>
            <a:r>
              <a:rPr lang="en-US" dirty="0"/>
              <a:t>Could be robust</a:t>
            </a:r>
          </a:p>
          <a:p>
            <a:pPr lvl="2"/>
            <a:r>
              <a:rPr lang="en-US" dirty="0"/>
              <a:t>Emergency, censor, criminals</a:t>
            </a:r>
          </a:p>
          <a:p>
            <a:pPr lvl="1"/>
            <a:r>
              <a:rPr lang="en-US" dirty="0"/>
              <a:t>Could be scalable</a:t>
            </a:r>
          </a:p>
          <a:p>
            <a:pPr lvl="2"/>
            <a:r>
              <a:rPr lang="en-US" dirty="0" err="1"/>
              <a:t>BitTorrent</a:t>
            </a:r>
            <a:r>
              <a:rPr lang="en-US" dirty="0"/>
              <a:t>, skype, Spotify</a:t>
            </a:r>
          </a:p>
          <a:p>
            <a:pPr lvl="1"/>
            <a:r>
              <a:rPr lang="en-US" dirty="0"/>
              <a:t>Could be secure (privacy)</a:t>
            </a:r>
          </a:p>
          <a:p>
            <a:r>
              <a:rPr lang="en-US" dirty="0" err="1"/>
              <a:t>IoT</a:t>
            </a:r>
            <a:endParaRPr lang="en-US" dirty="0"/>
          </a:p>
          <a:p>
            <a:r>
              <a:rPr lang="en-US" dirty="0"/>
              <a:t>Fog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8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1977: ARPANET cloud symbol</a:t>
            </a:r>
          </a:p>
          <a:p>
            <a:r>
              <a:rPr lang="en-US" dirty="0"/>
              <a:t>Telecom companies (+ others)</a:t>
            </a:r>
          </a:p>
          <a:p>
            <a:pPr lvl="1"/>
            <a:r>
              <a:rPr lang="en-US" dirty="0"/>
              <a:t>Grid</a:t>
            </a:r>
          </a:p>
          <a:p>
            <a:pPr lvl="1"/>
            <a:r>
              <a:rPr lang="en-US" dirty="0"/>
              <a:t>Supercomputer</a:t>
            </a:r>
          </a:p>
          <a:p>
            <a:r>
              <a:rPr lang="en-US" dirty="0"/>
              <a:t>1996: “cloud computing”</a:t>
            </a:r>
          </a:p>
          <a:p>
            <a:r>
              <a:rPr lang="en-US" dirty="0"/>
              <a:t>2006: Amazon Elastic Compute Cloud</a:t>
            </a:r>
          </a:p>
          <a:p>
            <a:r>
              <a:rPr lang="en-US" dirty="0"/>
              <a:t>2008: Google App Engine</a:t>
            </a:r>
          </a:p>
          <a:p>
            <a:r>
              <a:rPr lang="en-US" dirty="0"/>
              <a:t>2008: NASA </a:t>
            </a:r>
            <a:r>
              <a:rPr lang="en-US" dirty="0" err="1"/>
              <a:t>OpenNebula</a:t>
            </a:r>
            <a:endParaRPr lang="en-US" dirty="0"/>
          </a:p>
          <a:p>
            <a:r>
              <a:rPr lang="en-US" dirty="0"/>
              <a:t>2010: MS Azure</a:t>
            </a:r>
          </a:p>
          <a:p>
            <a:r>
              <a:rPr lang="en-US" dirty="0"/>
              <a:t>2010: OpenStack</a:t>
            </a:r>
          </a:p>
          <a:p>
            <a:r>
              <a:rPr lang="en-US" dirty="0"/>
              <a:t>2011: IBM, Oracle</a:t>
            </a:r>
          </a:p>
          <a:p>
            <a:r>
              <a:rPr lang="en-US" dirty="0"/>
              <a:t>2012: Google Compute Engine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8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OpenStack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Austin (2010)</a:t>
            </a:r>
          </a:p>
          <a:p>
            <a:pPr lvl="1"/>
            <a:r>
              <a:rPr lang="en-US" dirty="0"/>
              <a:t>NASA (Nebula - nova)</a:t>
            </a:r>
          </a:p>
          <a:p>
            <a:pPr lvl="1"/>
            <a:r>
              <a:rPr lang="en-US" dirty="0"/>
              <a:t>Rackspace (swift)</a:t>
            </a:r>
          </a:p>
          <a:p>
            <a:r>
              <a:rPr lang="en-US" dirty="0"/>
              <a:t>Bexar (2011)</a:t>
            </a:r>
          </a:p>
          <a:p>
            <a:pPr lvl="1"/>
            <a:r>
              <a:rPr lang="en-US" dirty="0"/>
              <a:t>Ubuntu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Debian</a:t>
            </a:r>
            <a:r>
              <a:rPr lang="en-US" dirty="0"/>
              <a:t>, SUSE, Red Hat</a:t>
            </a:r>
          </a:p>
          <a:p>
            <a:pPr marL="0" indent="0">
              <a:buNone/>
            </a:pPr>
            <a:r>
              <a:rPr lang="en-US" dirty="0"/>
              <a:t>+ Oracle, HP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r>
              <a:rPr lang="en-US" dirty="0" err="1"/>
              <a:t>IceHouse</a:t>
            </a:r>
            <a:r>
              <a:rPr lang="en-US" dirty="0"/>
              <a:t> (2014)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r>
              <a:rPr lang="en-US" dirty="0"/>
              <a:t>Pike (2017)</a:t>
            </a:r>
          </a:p>
          <a:p>
            <a:pPr lvl="1"/>
            <a:r>
              <a:rPr lang="en-US" dirty="0"/>
              <a:t>35+ projects</a:t>
            </a:r>
            <a:endParaRPr lang="hu-HU" dirty="0"/>
          </a:p>
          <a:p>
            <a:r>
              <a:rPr lang="hu-HU" dirty="0"/>
              <a:t>Victoria (2020)</a:t>
            </a:r>
          </a:p>
          <a:p>
            <a:pPr lvl="1"/>
            <a:r>
              <a:rPr lang="hu-HU" dirty="0"/>
              <a:t>42+ projects</a:t>
            </a:r>
          </a:p>
          <a:p>
            <a:r>
              <a:rPr lang="hu-HU" dirty="0"/>
              <a:t>Yoga (2022)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zövegdoboz 3"/>
          <p:cNvSpPr txBox="1"/>
          <p:nvPr/>
        </p:nvSpPr>
        <p:spPr>
          <a:xfrm>
            <a:off x="179512" y="6382063"/>
            <a:ext cx="3149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https://releases.openstack.org/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6228184" y="2204864"/>
            <a:ext cx="1612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~6 month cycle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5535494" y="5038384"/>
            <a:ext cx="2998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Compatibility projects:</a:t>
            </a:r>
          </a:p>
          <a:p>
            <a:r>
              <a:rPr lang="en-GB" dirty="0">
                <a:solidFill>
                  <a:schemeClr val="bg1"/>
                </a:solidFill>
              </a:rPr>
              <a:t>AWS, Google Compute Engine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877831" y="2889995"/>
            <a:ext cx="2313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solidFill>
                  <a:schemeClr val="bg1"/>
                </a:solidFill>
              </a:rPr>
              <a:t>OpenStack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Foundation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6009470" y="3485398"/>
            <a:ext cx="2181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9 out of top 10 telcos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889731" y="4095274"/>
            <a:ext cx="2632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Manages 25+M CPU cores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719099" y="6358909"/>
            <a:ext cx="2103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http://stackalytics.io</a:t>
            </a:r>
          </a:p>
        </p:txBody>
      </p:sp>
      <p:sp>
        <p:nvSpPr>
          <p:cNvPr id="11" name="Szövegdoboz 8">
            <a:extLst>
              <a:ext uri="{FF2B5EF4-FFF2-40B4-BE49-F238E27FC236}">
                <a16:creationId xmlns:a16="http://schemas.microsoft.com/office/drawing/2014/main" id="{702CAA29-EE29-4164-AAFC-7C667F2D8ACD}"/>
              </a:ext>
            </a:extLst>
          </p:cNvPr>
          <p:cNvSpPr txBox="1"/>
          <p:nvPr/>
        </p:nvSpPr>
        <p:spPr>
          <a:xfrm>
            <a:off x="5631477" y="4517311"/>
            <a:ext cx="3051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180+ public cloud data centers</a:t>
            </a:r>
          </a:p>
        </p:txBody>
      </p:sp>
      <p:sp>
        <p:nvSpPr>
          <p:cNvPr id="12" name="Szövegdoboz 4">
            <a:extLst>
              <a:ext uri="{FF2B5EF4-FFF2-40B4-BE49-F238E27FC236}">
                <a16:creationId xmlns:a16="http://schemas.microsoft.com/office/drawing/2014/main" id="{90D2F246-C838-4F16-869C-FC99391CB513}"/>
              </a:ext>
            </a:extLst>
          </p:cNvPr>
          <p:cNvSpPr txBox="1"/>
          <p:nvPr/>
        </p:nvSpPr>
        <p:spPr>
          <a:xfrm>
            <a:off x="5654314" y="2445408"/>
            <a:ext cx="3186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from 2023: „tick-tock” schedule</a:t>
            </a:r>
          </a:p>
        </p:txBody>
      </p:sp>
    </p:spTree>
    <p:extLst>
      <p:ext uri="{BB962C8B-B14F-4D97-AF65-F5344CB8AC3E}">
        <p14:creationId xmlns:p14="http://schemas.microsoft.com/office/powerpoint/2010/main" val="13443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IaaS </a:t>
            </a:r>
            <a:r>
              <a:rPr lang="en-GB" dirty="0" err="1"/>
              <a:t>proviers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Amazon Web Services (AWS) </a:t>
            </a:r>
            <a:r>
              <a:rPr lang="en-US" dirty="0">
                <a:hlinkClick r:id="rId2"/>
              </a:rPr>
              <a:t>https://aws.amazon.com/</a:t>
            </a:r>
            <a:endParaRPr lang="en-US" dirty="0"/>
          </a:p>
          <a:p>
            <a:r>
              <a:rPr lang="en-US" dirty="0"/>
              <a:t>One of the first public cloud provider</a:t>
            </a:r>
          </a:p>
          <a:p>
            <a:r>
              <a:rPr lang="en-US" dirty="0"/>
              <a:t>Services</a:t>
            </a:r>
          </a:p>
          <a:p>
            <a:pPr lvl="1"/>
            <a:r>
              <a:rPr lang="en-US" dirty="0"/>
              <a:t>Amazon Simple Queue Service (SQS)</a:t>
            </a:r>
          </a:p>
          <a:p>
            <a:pPr lvl="1"/>
            <a:r>
              <a:rPr lang="en-US" dirty="0"/>
              <a:t>Elastic Compute Cloud (EC2)</a:t>
            </a:r>
          </a:p>
          <a:p>
            <a:pPr lvl="1"/>
            <a:r>
              <a:rPr lang="en-US" dirty="0"/>
              <a:t>Simple Storage Service (S3)</a:t>
            </a:r>
          </a:p>
          <a:p>
            <a:pPr lvl="1"/>
            <a:r>
              <a:rPr lang="en-US" dirty="0"/>
              <a:t>Many more…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079" y="139359"/>
            <a:ext cx="1602610" cy="84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713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AWS</a:t>
            </a:r>
            <a:endParaRPr lang="en-US" dirty="0"/>
          </a:p>
        </p:txBody>
      </p:sp>
      <p:pic>
        <p:nvPicPr>
          <p:cNvPr id="3" name="Tartalom hely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10" y="1340768"/>
            <a:ext cx="9149810" cy="5143623"/>
          </a:xfr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" y="501434"/>
            <a:ext cx="1187257" cy="62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AWS</a:t>
            </a:r>
            <a:endParaRPr lang="en-US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4917253"/>
          </a:xfr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" y="501434"/>
            <a:ext cx="1187257" cy="62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36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Microsoft Azure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473998"/>
            <a:ext cx="6710784" cy="5051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https://azure.microsoft.com/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Integration with Microsoft systems</a:t>
            </a:r>
          </a:p>
          <a:p>
            <a:pPr lvl="1"/>
            <a:r>
              <a:rPr lang="en-US" dirty="0"/>
              <a:t>Windows Server, </a:t>
            </a:r>
          </a:p>
          <a:p>
            <a:pPr lvl="1"/>
            <a:r>
              <a:rPr lang="en-US" dirty="0"/>
              <a:t>System Center and </a:t>
            </a:r>
          </a:p>
          <a:p>
            <a:pPr lvl="1"/>
            <a:r>
              <a:rPr lang="en-US" dirty="0"/>
              <a:t>Active Directory</a:t>
            </a:r>
          </a:p>
          <a:p>
            <a:r>
              <a:rPr lang="en-US" dirty="0"/>
              <a:t>+ PaaS</a:t>
            </a:r>
          </a:p>
          <a:p>
            <a:endParaRPr lang="en-US" dirty="0"/>
          </a:p>
          <a:p>
            <a:endParaRPr lang="en-US" dirty="0"/>
          </a:p>
          <a:p>
            <a:endParaRPr lang="hu-HU" dirty="0" err="1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126" y="34458"/>
            <a:ext cx="1090286" cy="109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16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Microsoft Azure</a:t>
            </a:r>
            <a:endParaRPr lang="en-US" dirty="0"/>
          </a:p>
        </p:txBody>
      </p:sp>
      <p:pic>
        <p:nvPicPr>
          <p:cNvPr id="3" name="Tartalom helye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6681"/>
            <a:ext cx="9144000" cy="5075290"/>
          </a:xfr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126" y="34458"/>
            <a:ext cx="1090286" cy="109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60948"/>
      </p:ext>
    </p:extLst>
  </p:cSld>
  <p:clrMapOvr>
    <a:masterClrMapping/>
  </p:clrMapOvr>
</p:sld>
</file>

<file path=ppt/theme/theme1.xml><?xml version="1.0" encoding="utf-8"?>
<a:theme xmlns:a="http://schemas.openxmlformats.org/drawingml/2006/main" name="20010-mark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20005-clouds-ppt-template</Template>
  <TotalTime>0</TotalTime>
  <Words>821</Words>
  <Application>Microsoft Office PowerPoint</Application>
  <PresentationFormat>On-screen Show (4:3)</PresentationFormat>
  <Paragraphs>192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Microsoft New Tai Lue</vt:lpstr>
      <vt:lpstr>20010-marketing</vt:lpstr>
      <vt:lpstr>OpenStack-based private cloud operations</vt:lpstr>
      <vt:lpstr>Introduction</vt:lpstr>
      <vt:lpstr>History</vt:lpstr>
      <vt:lpstr>OpenStack History</vt:lpstr>
      <vt:lpstr>Other IaaS proviers</vt:lpstr>
      <vt:lpstr>AWS</vt:lpstr>
      <vt:lpstr>AWS</vt:lpstr>
      <vt:lpstr>Microsoft Azure</vt:lpstr>
      <vt:lpstr>Microsoft Azure</vt:lpstr>
      <vt:lpstr>Google Cloud Platform</vt:lpstr>
      <vt:lpstr>Google Cloud Platform</vt:lpstr>
      <vt:lpstr>Other IaaS providers</vt:lpstr>
      <vt:lpstr>User Stories</vt:lpstr>
      <vt:lpstr>User Stories</vt:lpstr>
      <vt:lpstr>Distributions </vt:lpstr>
      <vt:lpstr>Pro/Con </vt:lpstr>
      <vt:lpstr>Incidents </vt:lpstr>
      <vt:lpstr>Incidents</vt:lpstr>
      <vt:lpstr>Containers </vt:lpstr>
      <vt:lpstr>Containers </vt:lpstr>
      <vt:lpstr>P2P, IoT, Fog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 Design Patterns</dc:title>
  <dc:creator>Thomas a gőzmozdony</dc:creator>
  <cp:lastModifiedBy>Pflanzner</cp:lastModifiedBy>
  <cp:revision>40</cp:revision>
  <dcterms:created xsi:type="dcterms:W3CDTF">2018-01-12T09:37:26Z</dcterms:created>
  <dcterms:modified xsi:type="dcterms:W3CDTF">2022-04-02T06:53:28Z</dcterms:modified>
</cp:coreProperties>
</file>