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9"/>
  </p:notesMasterIdLst>
  <p:sldIdLst>
    <p:sldId id="256" r:id="rId3"/>
    <p:sldId id="320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5" r:id="rId26"/>
    <p:sldId id="376" r:id="rId27"/>
    <p:sldId id="377" r:id="rId28"/>
    <p:sldId id="379" r:id="rId29"/>
    <p:sldId id="378" r:id="rId30"/>
    <p:sldId id="380" r:id="rId31"/>
    <p:sldId id="381" r:id="rId32"/>
    <p:sldId id="383" r:id="rId33"/>
    <p:sldId id="384" r:id="rId34"/>
    <p:sldId id="385" r:id="rId35"/>
    <p:sldId id="387" r:id="rId36"/>
    <p:sldId id="386" r:id="rId37"/>
    <p:sldId id="382" r:id="rId38"/>
    <p:sldId id="391" r:id="rId39"/>
    <p:sldId id="388" r:id="rId40"/>
    <p:sldId id="389" r:id="rId41"/>
    <p:sldId id="390" r:id="rId42"/>
    <p:sldId id="392" r:id="rId43"/>
    <p:sldId id="394" r:id="rId44"/>
    <p:sldId id="395" r:id="rId45"/>
    <p:sldId id="396" r:id="rId46"/>
    <p:sldId id="397" r:id="rId47"/>
    <p:sldId id="352" r:id="rId4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469" autoAdjust="0"/>
  </p:normalViewPr>
  <p:slideViewPr>
    <p:cSldViewPr snapToGrid="0">
      <p:cViewPr varScale="1">
        <p:scale>
          <a:sx n="108" d="100"/>
          <a:sy n="108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jegyzetformátum szerkesztéséhez kattintson ide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738BC8-191B-4567-B567-52D2562FA50C}" type="slidenum"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1256BE0-A5D5-4755-B527-B805FA1529ED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Kép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Kép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395280" y="1916280"/>
            <a:ext cx="7489080" cy="1201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Kép 8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9" name="Kép 8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395280" y="1916280"/>
            <a:ext cx="7489080" cy="1201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0" y="6453360"/>
            <a:ext cx="9143280" cy="403920"/>
          </a:xfrm>
          <a:prstGeom prst="rect">
            <a:avLst/>
          </a:prstGeom>
          <a:solidFill>
            <a:srgbClr val="00228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" name="Picture 12"/>
          <p:cNvPicPr/>
          <p:nvPr/>
        </p:nvPicPr>
        <p:blipFill>
          <a:blip r:embed="rId14">
            <a:lum bright="70000" contrast="-70000"/>
          </a:blip>
          <a:stretch/>
        </p:blipFill>
        <p:spPr>
          <a:xfrm>
            <a:off x="395280" y="4365720"/>
            <a:ext cx="1367640" cy="1272600"/>
          </a:xfrm>
          <a:prstGeom prst="rect">
            <a:avLst/>
          </a:prstGeom>
          <a:ln>
            <a:noFill/>
          </a:ln>
        </p:spPr>
      </p:pic>
      <p:sp>
        <p:nvSpPr>
          <p:cNvPr id="2" name="CustomShape 2" hidden="1"/>
          <p:cNvSpPr/>
          <p:nvPr/>
        </p:nvSpPr>
        <p:spPr>
          <a:xfrm rot="16200000">
            <a:off x="-873720" y="1681560"/>
            <a:ext cx="2478600" cy="2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 algn="r">
              <a:lnSpc>
                <a:spcPct val="100000"/>
              </a:lnSpc>
            </a:pPr>
            <a:r>
              <a:rPr lang="hu-HU" sz="1500" b="0" strike="noStrike" spc="-1">
                <a:solidFill>
                  <a:srgbClr val="00228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UNIVERSITY OF SZEGED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 hidden="1"/>
          <p:cNvSpPr/>
          <p:nvPr/>
        </p:nvSpPr>
        <p:spPr>
          <a:xfrm rot="16200000">
            <a:off x="-1066680" y="1914480"/>
            <a:ext cx="306324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hu-HU" sz="2200" b="0" i="1" strike="noStrike" spc="-1">
                <a:solidFill>
                  <a:srgbClr val="C091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D</a:t>
            </a:r>
            <a:r>
              <a:rPr lang="hu-HU" sz="1500" b="0" i="1" strike="noStrike" spc="-1">
                <a:solidFill>
                  <a:srgbClr val="C091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epartment of Software Engineering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 hidden="1"/>
          <p:cNvSpPr/>
          <p:nvPr/>
        </p:nvSpPr>
        <p:spPr>
          <a:xfrm rot="16200000">
            <a:off x="-1917360" y="3892680"/>
            <a:ext cx="4250880" cy="2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hu-HU" sz="1500" b="0" strike="noStrike" spc="-1">
                <a:solidFill>
                  <a:srgbClr val="00228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UNIVERSITAS SCIENTIARUM SZEGEDIENSIS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5" hidden="1"/>
          <p:cNvSpPr/>
          <p:nvPr/>
        </p:nvSpPr>
        <p:spPr>
          <a:xfrm>
            <a:off x="142920" y="333360"/>
            <a:ext cx="124560" cy="124560"/>
          </a:xfrm>
          <a:prstGeom prst="rect">
            <a:avLst/>
          </a:prstGeom>
          <a:solidFill>
            <a:srgbClr val="C091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13"/>
          <p:cNvPicPr/>
          <p:nvPr/>
        </p:nvPicPr>
        <p:blipFill>
          <a:blip r:embed="rId15">
            <a:lum bright="70000" contrast="-70000"/>
          </a:blip>
          <a:stretch/>
        </p:blipFill>
        <p:spPr>
          <a:xfrm>
            <a:off x="5508720" y="1844640"/>
            <a:ext cx="2952000" cy="274716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0" y="6453360"/>
            <a:ext cx="9143280" cy="403920"/>
          </a:xfrm>
          <a:prstGeom prst="rect">
            <a:avLst/>
          </a:prstGeom>
          <a:solidFill>
            <a:srgbClr val="00228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266400" y="285840"/>
            <a:ext cx="615492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hu-HU" sz="2200" b="0" strike="noStrike" spc="-1">
                <a:solidFill>
                  <a:srgbClr val="00228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UNIVERSITAS SCIENTIARUM SZEGEDIENSIS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4849920" y="501480"/>
            <a:ext cx="354564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 algn="r">
              <a:lnSpc>
                <a:spcPct val="100000"/>
              </a:lnSpc>
            </a:pPr>
            <a:r>
              <a:rPr lang="hu-HU" sz="2200" b="0" strike="noStrike" spc="-1">
                <a:solidFill>
                  <a:srgbClr val="00228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UNIVERSITY OF SZEGED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3999960" y="595440"/>
            <a:ext cx="4400640" cy="48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hu-HU" sz="3200" b="0" i="1" strike="noStrike" spc="-1">
                <a:solidFill>
                  <a:srgbClr val="C091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D</a:t>
            </a:r>
            <a:r>
              <a:rPr lang="hu-HU" sz="2200" b="0" i="1" strike="noStrike" spc="-1">
                <a:solidFill>
                  <a:srgbClr val="C091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epartment of Software Engineering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8604360" y="333360"/>
            <a:ext cx="178560" cy="178560"/>
          </a:xfrm>
          <a:prstGeom prst="rect">
            <a:avLst/>
          </a:prstGeom>
          <a:solidFill>
            <a:srgbClr val="C091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1"/>
          <p:cNvSpPr>
            <a:spLocks noGrp="1"/>
          </p:cNvSpPr>
          <p:nvPr>
            <p:ph type="title"/>
          </p:nvPr>
        </p:nvSpPr>
        <p:spPr>
          <a:xfrm>
            <a:off x="395280" y="1916280"/>
            <a:ext cx="7489080" cy="259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6453360"/>
            <a:ext cx="9143280" cy="403920"/>
          </a:xfrm>
          <a:prstGeom prst="rect">
            <a:avLst/>
          </a:prstGeom>
          <a:solidFill>
            <a:srgbClr val="00228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12"/>
          <p:cNvPicPr/>
          <p:nvPr/>
        </p:nvPicPr>
        <p:blipFill>
          <a:blip r:embed="rId14">
            <a:lum bright="70000" contrast="-70000"/>
          </a:blip>
          <a:stretch/>
        </p:blipFill>
        <p:spPr>
          <a:xfrm>
            <a:off x="395280" y="4365720"/>
            <a:ext cx="1367640" cy="1272600"/>
          </a:xfrm>
          <a:prstGeom prst="rect">
            <a:avLst/>
          </a:prstGeom>
          <a:ln>
            <a:noFill/>
          </a:ln>
        </p:spPr>
      </p:pic>
      <p:sp>
        <p:nvSpPr>
          <p:cNvPr id="50" name="CustomShape 2"/>
          <p:cNvSpPr/>
          <p:nvPr/>
        </p:nvSpPr>
        <p:spPr>
          <a:xfrm rot="16200000">
            <a:off x="-873720" y="1681560"/>
            <a:ext cx="2478600" cy="2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 algn="r">
              <a:lnSpc>
                <a:spcPct val="100000"/>
              </a:lnSpc>
            </a:pPr>
            <a:r>
              <a:rPr lang="hu-HU" sz="1500" b="0" strike="noStrike" spc="-1">
                <a:solidFill>
                  <a:srgbClr val="002285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ＭＳ Ｐゴシック"/>
              </a:rPr>
              <a:t>UNIVERSITY OF SZEGED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 rot="16200000">
            <a:off x="-1066680" y="1914480"/>
            <a:ext cx="306324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hu-HU" sz="2200" b="0" i="1" strike="noStrike" spc="-1">
                <a:solidFill>
                  <a:srgbClr val="C091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D</a:t>
            </a:r>
            <a:r>
              <a:rPr lang="hu-HU" sz="1500" b="0" i="1" strike="noStrike" spc="-1">
                <a:solidFill>
                  <a:srgbClr val="C091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epartment of Software Engineering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 rot="16200000">
            <a:off x="-1917360" y="3892680"/>
            <a:ext cx="4250880" cy="2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hu-HU" sz="1500" b="0" strike="noStrike" spc="-1">
                <a:solidFill>
                  <a:srgbClr val="00228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UNIVERSITAS SCIENTIARUM SZEGEDIENSIS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142920" y="333360"/>
            <a:ext cx="124560" cy="124560"/>
          </a:xfrm>
          <a:prstGeom prst="rect">
            <a:avLst/>
          </a:prstGeom>
          <a:solidFill>
            <a:srgbClr val="C091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Címszöveg formátumának szerkesztése</a:t>
            </a: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dev.org/openstack/devstack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95280" y="1556640"/>
            <a:ext cx="8352360" cy="25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hu-HU" sz="3600" b="1" dirty="0"/>
              <a:t>Openstack DevStack</a:t>
            </a:r>
          </a:p>
          <a:p>
            <a:pPr algn="ctr"/>
            <a:r>
              <a:rPr lang="hu-HU" sz="3600" b="1" dirty="0"/>
              <a:t>University of Szeged</a:t>
            </a:r>
          </a:p>
        </p:txBody>
      </p:sp>
      <p:sp>
        <p:nvSpPr>
          <p:cNvPr id="139" name="CustomShape 2"/>
          <p:cNvSpPr/>
          <p:nvPr/>
        </p:nvSpPr>
        <p:spPr>
          <a:xfrm>
            <a:off x="900000" y="4130280"/>
            <a:ext cx="7847640" cy="17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3F364BE2-E49B-444F-B25C-8C6FDE9080B4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1908000" y="65977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Add Stack User</a:t>
            </a:r>
            <a:endParaRPr lang="hu-H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Start with a clean and minimal install of a Linux system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 err="1"/>
              <a:t>Devstack</a:t>
            </a:r>
            <a:r>
              <a:rPr lang="en-US" sz="2800" dirty="0"/>
              <a:t> should be run as a non-root user with </a:t>
            </a:r>
            <a:r>
              <a:rPr lang="en-US" sz="2800" dirty="0" err="1"/>
              <a:t>sudo</a:t>
            </a:r>
            <a:r>
              <a:rPr lang="en-US" sz="2800" dirty="0"/>
              <a:t> enabled (standard logins to cloud images such as “ubuntu” or “cloud-user” are usually fine).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249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Create user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You can quickly create a separate </a:t>
            </a:r>
            <a:r>
              <a:rPr lang="en-US" sz="2800" i="1" dirty="0"/>
              <a:t>stack</a:t>
            </a:r>
            <a:r>
              <a:rPr lang="en-US" sz="2800" dirty="0"/>
              <a:t> user to run </a:t>
            </a:r>
            <a:r>
              <a:rPr lang="en-US" sz="2800" dirty="0" err="1"/>
              <a:t>DevStack</a:t>
            </a:r>
            <a:r>
              <a:rPr lang="en-US" sz="2800" dirty="0"/>
              <a:t> with</a:t>
            </a:r>
            <a:r>
              <a:rPr lang="hu-HU" sz="2800" dirty="0"/>
              <a:t>:</a:t>
            </a:r>
          </a:p>
          <a:p>
            <a:pPr marL="457920" lvl="1">
              <a:buClr>
                <a:srgbClr val="C09100"/>
              </a:buClr>
            </a:pPr>
            <a:r>
              <a:rPr lang="hu-HU" sz="2800" i="1" dirty="0"/>
              <a:t>sudo useradd -s /bin/bash -d /opt/stack -m stack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Since this user will be making many changes to your system, it should have </a:t>
            </a:r>
            <a:r>
              <a:rPr lang="en-US" sz="2800" dirty="0" err="1"/>
              <a:t>sudo</a:t>
            </a:r>
            <a:r>
              <a:rPr lang="en-US" sz="2800" dirty="0"/>
              <a:t> privileges:</a:t>
            </a:r>
            <a:endParaRPr lang="hu-HU" sz="2800" dirty="0"/>
          </a:p>
          <a:p>
            <a:pPr marL="457920" lvl="1">
              <a:buClr>
                <a:srgbClr val="C09100"/>
              </a:buClr>
            </a:pPr>
            <a:r>
              <a:rPr lang="hu-HU" sz="2800" i="1" dirty="0"/>
              <a:t>echo "stack ALL=(ALL) NOPASSWD: ALL" | sudo tee /etc/sudoers.d/stack</a:t>
            </a:r>
          </a:p>
          <a:p>
            <a:pPr marL="457920" lvl="1">
              <a:buClr>
                <a:srgbClr val="C09100"/>
              </a:buClr>
            </a:pPr>
            <a:r>
              <a:rPr lang="hu-HU" sz="2800" i="1" dirty="0"/>
              <a:t>sudo su - stack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969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</a:t>
            </a:r>
            <a:r>
              <a:rPr lang="hu-HU" sz="4000" b="1" dirty="0"/>
              <a:t>ownload DevStack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lvl="1">
              <a:buClr>
                <a:srgbClr val="C09100"/>
              </a:buClr>
            </a:pPr>
            <a:r>
              <a:rPr lang="hu-HU" sz="2800" i="1" dirty="0"/>
              <a:t>git clone </a:t>
            </a:r>
            <a:r>
              <a:rPr lang="hu-HU" sz="2800" i="1" dirty="0">
                <a:hlinkClick r:id="rId2"/>
              </a:rPr>
              <a:t>https://opendev.org/openstack/devstack</a:t>
            </a:r>
            <a:r>
              <a:rPr lang="hu-HU" sz="2800" i="1" dirty="0"/>
              <a:t> -b stable/victoria</a:t>
            </a:r>
          </a:p>
          <a:p>
            <a:pPr marL="457920" lvl="1">
              <a:buClr>
                <a:srgbClr val="C09100"/>
              </a:buClr>
            </a:pPr>
            <a:r>
              <a:rPr lang="hu-HU" sz="2800" i="1" dirty="0"/>
              <a:t>cd devstack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The </a:t>
            </a:r>
            <a:r>
              <a:rPr lang="en-US" sz="2800" dirty="0" err="1"/>
              <a:t>devstack</a:t>
            </a:r>
            <a:r>
              <a:rPr lang="en-US" sz="2800" dirty="0"/>
              <a:t> repo contains a script that installs OpenStack and templates for configuration files</a:t>
            </a: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12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656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Create a local.conf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 err="1"/>
              <a:t>DevStack</a:t>
            </a:r>
            <a:r>
              <a:rPr lang="en-US" sz="2800" dirty="0"/>
              <a:t> configuration is modified via the file </a:t>
            </a:r>
            <a:r>
              <a:rPr lang="en-US" sz="2800" i="1" dirty="0" err="1"/>
              <a:t>local.conf</a:t>
            </a:r>
            <a:r>
              <a:rPr lang="en-US" sz="2800" dirty="0"/>
              <a:t>. 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It is a modified INI format file that introduces a meta-section header to carry additional information regarding the configuration files to be changed.</a:t>
            </a: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13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6506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Local.conf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This is the minimum required config to get started with </a:t>
            </a:r>
            <a:r>
              <a:rPr lang="en-US" sz="2800" dirty="0" err="1"/>
              <a:t>DevStack</a:t>
            </a:r>
            <a:r>
              <a:rPr lang="hu-HU" sz="2800" dirty="0"/>
              <a:t>:</a:t>
            </a:r>
          </a:p>
          <a:p>
            <a:pPr marL="457920" lvl="1">
              <a:buClr>
                <a:srgbClr val="C09100"/>
              </a:buClr>
            </a:pPr>
            <a:r>
              <a:rPr lang="hu-HU" sz="2400" dirty="0"/>
              <a:t>[[local|localrc]]</a:t>
            </a:r>
          </a:p>
          <a:p>
            <a:pPr marL="457920" lvl="1">
              <a:buClr>
                <a:srgbClr val="C09100"/>
              </a:buClr>
            </a:pPr>
            <a:r>
              <a:rPr lang="hu-HU" sz="2400" dirty="0"/>
              <a:t>ADMIN_PASSWORD=secret</a:t>
            </a:r>
          </a:p>
          <a:p>
            <a:pPr marL="457920" lvl="1">
              <a:buClr>
                <a:srgbClr val="C09100"/>
              </a:buClr>
            </a:pPr>
            <a:r>
              <a:rPr lang="hu-HU" sz="2400" dirty="0"/>
              <a:t>DATABASE_PASSWORD=$ADMIN_PASSWORD</a:t>
            </a:r>
          </a:p>
          <a:p>
            <a:pPr marL="457920" lvl="1">
              <a:buClr>
                <a:srgbClr val="C09100"/>
              </a:buClr>
            </a:pPr>
            <a:r>
              <a:rPr lang="hu-HU" sz="2400" dirty="0"/>
              <a:t>RABBIT_PASSWORD=$ADMIN_PASSWORD</a:t>
            </a:r>
          </a:p>
          <a:p>
            <a:pPr marL="457920" lvl="1">
              <a:buClr>
                <a:srgbClr val="C09100"/>
              </a:buClr>
            </a:pPr>
            <a:r>
              <a:rPr lang="hu-HU" sz="2400" dirty="0"/>
              <a:t>SERVICE_PASSWORD=$ADMIN_PASSWORD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14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583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Start the install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lvl="1">
              <a:buClr>
                <a:srgbClr val="C09100"/>
              </a:buClr>
            </a:pPr>
            <a:r>
              <a:rPr lang="hu-HU" sz="2800" dirty="0"/>
              <a:t>./stack.sh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git trees and packages will be installed during this process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Your </a:t>
            </a:r>
            <a:r>
              <a:rPr lang="en-US" sz="2800" dirty="0" err="1"/>
              <a:t>devstack</a:t>
            </a:r>
            <a:r>
              <a:rPr lang="en-US" sz="2800" dirty="0"/>
              <a:t> will have installed keystone, glance, nova, cinder, neutron, and horizon. Floating IPs will be available, guests have access to the external world.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You can access horizon to experience the web interface to OpenStack, and manage </a:t>
            </a:r>
            <a:r>
              <a:rPr lang="hu-HU" sz="2800" dirty="0"/>
              <a:t>VM</a:t>
            </a:r>
            <a:r>
              <a:rPr lang="en-US" sz="2800" dirty="0"/>
              <a:t>s, networks, volumes, and images from there.</a:t>
            </a:r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747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Openrc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i="1" dirty="0" err="1"/>
              <a:t>openrc</a:t>
            </a:r>
            <a:r>
              <a:rPr lang="en-US" sz="2800" dirty="0"/>
              <a:t> configures login credentials suitable for use with the OpenStack command-line tools.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i="1" dirty="0" err="1"/>
              <a:t>openrc</a:t>
            </a:r>
            <a:r>
              <a:rPr lang="en-US" sz="2800" dirty="0"/>
              <a:t> sources </a:t>
            </a:r>
            <a:r>
              <a:rPr lang="en-US" sz="2800" i="1" dirty="0" err="1"/>
              <a:t>stackrc</a:t>
            </a:r>
            <a:r>
              <a:rPr lang="en-US" sz="2800" dirty="0"/>
              <a:t> at the beginning (which in turn sources the </a:t>
            </a:r>
            <a:r>
              <a:rPr lang="en-US" sz="2800" dirty="0" err="1"/>
              <a:t>localrc</a:t>
            </a:r>
            <a:r>
              <a:rPr lang="en-US" sz="2800" dirty="0"/>
              <a:t> section of </a:t>
            </a:r>
            <a:r>
              <a:rPr lang="en-US" sz="2800" dirty="0" err="1"/>
              <a:t>local.conf</a:t>
            </a:r>
            <a:r>
              <a:rPr lang="en-US" sz="2800" dirty="0"/>
              <a:t>) in order to pick up HOST_IP and/or SERVICE_HOST to use in the endpoints. The values shown below are the default values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16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570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Example openrc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buClr>
                <a:srgbClr val="C09100"/>
              </a:buClr>
            </a:pPr>
            <a:r>
              <a:rPr lang="hu-HU" sz="2400" dirty="0"/>
              <a:t>OS_PROJECT_NAME=demo</a:t>
            </a:r>
          </a:p>
          <a:p>
            <a:pPr marL="720">
              <a:buClr>
                <a:srgbClr val="C09100"/>
              </a:buClr>
            </a:pPr>
            <a:r>
              <a:rPr lang="hu-HU" sz="2400" dirty="0"/>
              <a:t>OS_USERNAME=demo</a:t>
            </a:r>
          </a:p>
          <a:p>
            <a:pPr marL="720">
              <a:buClr>
                <a:srgbClr val="C09100"/>
              </a:buClr>
            </a:pPr>
            <a:r>
              <a:rPr lang="hu-HU" sz="2400" dirty="0"/>
              <a:t>OS_PASSWORD=secret #The usual cautions about putting passwords in environment variables apply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400" dirty="0"/>
          </a:p>
          <a:p>
            <a:pPr marL="720">
              <a:buClr>
                <a:srgbClr val="C09100"/>
              </a:buClr>
            </a:pPr>
            <a:r>
              <a:rPr lang="hu-HU" sz="2400" dirty="0"/>
              <a:t>HOST_IP=127.0.0.1 #Typically set in thelocalrc section</a:t>
            </a:r>
          </a:p>
          <a:p>
            <a:pPr marL="720">
              <a:buClr>
                <a:srgbClr val="C09100"/>
              </a:buClr>
            </a:pPr>
            <a:r>
              <a:rPr lang="hu-HU" sz="2400" dirty="0"/>
              <a:t>SERVICE_HOST=$HOST_IP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400" dirty="0"/>
          </a:p>
          <a:p>
            <a:pPr marL="720">
              <a:buClr>
                <a:srgbClr val="C09100"/>
              </a:buClr>
            </a:pPr>
            <a:r>
              <a:rPr lang="hu-HU" sz="2400" dirty="0"/>
              <a:t>OS_AUTH_URL=http://$SERVICE_HOST:5000/v2.0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400" dirty="0"/>
          </a:p>
          <a:p>
            <a:pPr marL="720">
              <a:buClr>
                <a:srgbClr val="C09100"/>
              </a:buClr>
            </a:pPr>
            <a:r>
              <a:rPr lang="hu-HU" sz="2400" dirty="0"/>
              <a:t>#commented out by default</a:t>
            </a:r>
          </a:p>
          <a:p>
            <a:pPr marL="720">
              <a:buClr>
                <a:srgbClr val="C09100"/>
              </a:buClr>
            </a:pPr>
            <a:r>
              <a:rPr lang="hu-HU" sz="2400" dirty="0"/>
              <a:t># export KEYSTONECLIENT_DEB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17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2562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Minimal Configuration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400" dirty="0"/>
              <a:t>stack.sh can run without a localrc section in local.conf, it is easier to repeat installs by setting a few minimal variables. Below is an example of a minimal configuration for values that are often modified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400" dirty="0"/>
              <a:t>Advanteges: no logging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400" dirty="0"/>
              <a:t>pre-set the passwords to prevent interactive prompts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400" dirty="0"/>
              <a:t>move network ranges away from the local network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400" dirty="0"/>
              <a:t>set the host IP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endParaRPr lang="hu-HU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18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4303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Minimal Configuration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hu-HU" sz="2800" dirty="0"/>
              <a:t>[[local|localrc]]</a:t>
            </a:r>
          </a:p>
          <a:p>
            <a:r>
              <a:rPr lang="hu-HU" sz="2800" dirty="0"/>
              <a:t>ADMIN_PASSWORD=secret</a:t>
            </a:r>
          </a:p>
          <a:p>
            <a:r>
              <a:rPr lang="hu-HU" sz="2800" dirty="0"/>
              <a:t>DATABASE_PASSWORD=$ADMIN_PASSWORD</a:t>
            </a:r>
          </a:p>
          <a:p>
            <a:r>
              <a:rPr lang="hu-HU" sz="2800" dirty="0"/>
              <a:t>RABBIT_PASSWORD=$ADMIN_PASSWORD</a:t>
            </a:r>
          </a:p>
          <a:p>
            <a:r>
              <a:rPr lang="hu-HU" sz="2800" dirty="0"/>
              <a:t>SERVICE_PASSWORD=$ADMIN_PASSWORD</a:t>
            </a:r>
          </a:p>
          <a:p>
            <a:r>
              <a:rPr lang="hu-HU" sz="2800" dirty="0"/>
              <a:t>#FIXED_RANGE=172.31.1.0/24</a:t>
            </a:r>
          </a:p>
          <a:p>
            <a:r>
              <a:rPr lang="hu-HU" sz="2800" dirty="0"/>
              <a:t>#FLOATING_RANGE=192.168.20.0/25</a:t>
            </a:r>
          </a:p>
          <a:p>
            <a:r>
              <a:rPr lang="hu-HU" sz="2800" dirty="0"/>
              <a:t>#HOST_IP=10.3.4.5</a:t>
            </a:r>
          </a:p>
          <a:p>
            <a:pPr marL="720">
              <a:buClr>
                <a:srgbClr val="C09100"/>
              </a:buClr>
            </a:pPr>
            <a:endParaRPr lang="hu-HU" sz="40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4000" dirty="0"/>
          </a:p>
          <a:p>
            <a:r>
              <a:rPr lang="hu-HU" sz="4000" b="1" dirty="0"/>
              <a:t> </a:t>
            </a:r>
            <a:endParaRPr lang="hu-HU" sz="2800" b="1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19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918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Mission Statement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DevStack's mission is to provide and maintain tools used for the installation of the central OpenStack services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source can come from git repository master, or specific branches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suitable for development and operational testing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It also demonstrates and documents examples of configuring and running services as well as command line client usage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135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Service Repositories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Git repositories used to check out the source for each service are controlled by a pair of variables set for each service.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 *_REPO points to the repository and *_BRANCH selects which branch to check out.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These may be overridden in local.conf to pull source from a different repo.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GIT_BASE points to the primary repository server.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dirty="0"/>
              <a:t>NOVA_REPO=$GIT_BASE/openstack/nova.git</a:t>
            </a:r>
          </a:p>
          <a:p>
            <a:r>
              <a:rPr lang="hu-HU" sz="2800" dirty="0"/>
              <a:t>NOVA_BRANCH=master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230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Logging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By default stack.sh output is only written to the console where it runs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It can be sent to a file in addition to the console by setting LOGFILE to the fully-qualified name of the destination log file.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dirty="0"/>
              <a:t>LOGFILE=$DEST/logs/stack.sh.log</a:t>
            </a:r>
          </a:p>
          <a:p>
            <a:r>
              <a:rPr lang="hu-HU" sz="2800" dirty="0"/>
              <a:t>LOGDAYS=1</a:t>
            </a:r>
          </a:p>
          <a:p>
            <a:r>
              <a:rPr lang="hu-HU" sz="2800" dirty="0"/>
              <a:t>LOG_COLOR=False</a:t>
            </a:r>
          </a:p>
          <a:p>
            <a:r>
              <a:rPr lang="hu-HU" sz="2800" dirty="0"/>
              <a:t>LOGDIR=$DEST/logs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95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Database Backend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available databases are defined in the lib/databases directory. MySQL is the default database but can be replaced in the localrc section: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dirty="0"/>
              <a:t>disable_service mysql</a:t>
            </a:r>
          </a:p>
          <a:p>
            <a:r>
              <a:rPr lang="hu-HU" sz="2800" dirty="0"/>
              <a:t>enable_service postgresql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dirty="0"/>
              <a:t> </a:t>
            </a:r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22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035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Messaging Backend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Support for RabbitMQ is included. Additional messaging backends may be available via external plugins. Enabling or disabling RabbitMQ is handled via the usual service functions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720">
              <a:buClr>
                <a:srgbClr val="C09100"/>
              </a:buClr>
            </a:pPr>
            <a:r>
              <a:rPr lang="hu-HU" sz="2800" dirty="0"/>
              <a:t> disable_service rabbit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23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615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Instance Type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DEFAULT_INSTANCE_TYPE can be used to configure the default instance type. 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When this parameter is not specified, </a:t>
            </a:r>
            <a:r>
              <a:rPr lang="en-US" sz="2800" dirty="0" err="1"/>
              <a:t>Devstack</a:t>
            </a:r>
            <a:r>
              <a:rPr lang="en-US" sz="2800" dirty="0"/>
              <a:t> creates additional micro &amp; </a:t>
            </a:r>
            <a:r>
              <a:rPr lang="en-US" sz="2800" dirty="0" err="1"/>
              <a:t>nano</a:t>
            </a:r>
            <a:r>
              <a:rPr lang="en-US" sz="2800" dirty="0"/>
              <a:t> flavors for really small instances to run Tempest tests.</a:t>
            </a:r>
            <a:endParaRPr lang="hu-HU" sz="2800" dirty="0"/>
          </a:p>
          <a:p>
            <a:pPr marL="720">
              <a:buClr>
                <a:srgbClr val="C09100"/>
              </a:buClr>
            </a:pPr>
            <a:endParaRPr lang="hu-HU" sz="2800" dirty="0"/>
          </a:p>
          <a:p>
            <a:pPr marL="720">
              <a:buClr>
                <a:srgbClr val="C09100"/>
              </a:buClr>
            </a:pPr>
            <a:r>
              <a:rPr lang="hu-HU" sz="2800" dirty="0"/>
              <a:t>DEFAULT_INSTANCE_TYPE=m1.tiny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24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2738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Guest Images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Images provided in URLS via the comma-separated IMAGE_URLS variable will be downloaded and uploaded to glance by </a:t>
            </a:r>
            <a:r>
              <a:rPr lang="en-US" sz="2800" dirty="0" err="1"/>
              <a:t>DevStack</a:t>
            </a:r>
            <a:r>
              <a:rPr lang="en-US" sz="2800" dirty="0"/>
              <a:t>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Default guest-images are predefined for each type of hypervisor and their testing-requirements in stack.sh</a:t>
            </a:r>
            <a:endParaRPr lang="hu-HU" sz="2800" dirty="0"/>
          </a:p>
          <a:p>
            <a:pPr marL="720">
              <a:buClr>
                <a:srgbClr val="C09100"/>
              </a:buClr>
            </a:pPr>
            <a:endParaRPr lang="hu-HU" sz="2800" dirty="0"/>
          </a:p>
          <a:p>
            <a:pPr marL="720">
              <a:buClr>
                <a:srgbClr val="C09100"/>
              </a:buClr>
            </a:pPr>
            <a:r>
              <a:rPr lang="hu-HU" sz="2800" dirty="0"/>
              <a:t>DOWNLOAD_DEFAULT_IMAGES=False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IMAGE_URLS="http://foo.bar.com/image.qcow"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25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377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4000" b="1" dirty="0"/>
              <a:t> Upgrade packages </a:t>
            </a:r>
            <a:r>
              <a:rPr lang="hu-HU" sz="4000" b="1" dirty="0"/>
              <a:t>used</a:t>
            </a:r>
            <a:r>
              <a:rPr lang="en-US" sz="4000" b="1" dirty="0"/>
              <a:t> pip</a:t>
            </a:r>
            <a:endParaRPr lang="hu-H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By default stack.sh only installs Python packages if no version is currently installed or the current version does not match a specified requirement.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If PIP_UPGRADE is set to True then existing required Python packages will be upgraded to the most recent version that matches requirements.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720">
              <a:buClr>
                <a:srgbClr val="C09100"/>
              </a:buClr>
            </a:pPr>
            <a:r>
              <a:rPr lang="hu-HU" sz="2800" dirty="0"/>
              <a:t>PIP_UPGRADE=True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26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441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There are some configuration commands to the projects below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Neutron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Swift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Tempest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Cinder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Keystone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dirty="0"/>
              <a:t> </a:t>
            </a:r>
            <a:endParaRPr lang="hu-HU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27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282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Exercises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i="1" dirty="0" err="1"/>
              <a:t>exerciserc</a:t>
            </a:r>
            <a:r>
              <a:rPr lang="en-US" sz="2800" dirty="0"/>
              <a:t> is used to configure settings for the exercise scripts. 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The values shown below are the default values. These can all be overridden by setting them in the </a:t>
            </a:r>
            <a:r>
              <a:rPr lang="en-US" sz="2800" dirty="0" err="1"/>
              <a:t>localrc</a:t>
            </a:r>
            <a:r>
              <a:rPr lang="en-US" sz="2800" dirty="0"/>
              <a:t> section.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Max time to wait while </a:t>
            </a:r>
            <a:r>
              <a:rPr lang="en-US" sz="2800" dirty="0" err="1"/>
              <a:t>vm</a:t>
            </a:r>
            <a:r>
              <a:rPr lang="en-US" sz="2800" dirty="0"/>
              <a:t> goes from build to active state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</a:t>
            </a:r>
            <a:r>
              <a:rPr lang="en-US" sz="2800" dirty="0"/>
              <a:t>ACTIVE_TIMEOUT==30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en-US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Max time to wait for proper IP association and dis-association.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</a:t>
            </a:r>
            <a:r>
              <a:rPr lang="en-US" sz="2800" dirty="0"/>
              <a:t>ASSOCIATE_TIMEOUT=15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28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9304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Exercises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Max time till the </a:t>
            </a:r>
            <a:r>
              <a:rPr lang="en-US" sz="2800" dirty="0" err="1"/>
              <a:t>vm</a:t>
            </a:r>
            <a:r>
              <a:rPr lang="en-US" sz="2800" dirty="0"/>
              <a:t> is bootable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</a:t>
            </a:r>
            <a:r>
              <a:rPr lang="en-US" sz="2800" dirty="0"/>
              <a:t>BOOT_TIMEOUT=30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en-US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Max time from run instance command until it is running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R</a:t>
            </a:r>
            <a:r>
              <a:rPr lang="en-US" sz="2800" dirty="0"/>
              <a:t>UNNING_TIMEOUT=$(($BOOT_TIMEOU</a:t>
            </a:r>
            <a:r>
              <a:rPr lang="hu-HU" sz="2800" dirty="0"/>
              <a:t>	</a:t>
            </a:r>
            <a:r>
              <a:rPr lang="en-US" sz="2800" dirty="0"/>
              <a:t>T + $ACTIVE_TIMEOUT))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en-US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Max time to wait for a </a:t>
            </a:r>
            <a:r>
              <a:rPr lang="en-US" sz="2800" dirty="0" err="1"/>
              <a:t>vm</a:t>
            </a:r>
            <a:r>
              <a:rPr lang="en-US" sz="2800" dirty="0"/>
              <a:t> to terminate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</a:t>
            </a:r>
            <a:r>
              <a:rPr lang="en-US" sz="2800" dirty="0"/>
              <a:t>TERMINATE_TIMEOUT=30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29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1282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What is DevStack?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DevStack is an opinionated script to quickly create an OpenStack development environment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It can also be used to demonstrate starting/running OpenStack services and provide examples of using them from a command line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example exercises were fleshed out beyond simple examples and became useful as a quick sanity check for the OpenStack installation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022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Exercises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The scripts in the exercises directory are meant to </a:t>
            </a:r>
            <a:endParaRPr lang="hu-HU" sz="2800" dirty="0"/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perform basic operational checks on certain aspects of OpenStack;</a:t>
            </a:r>
            <a:endParaRPr lang="hu-HU" sz="2800" dirty="0"/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document the use of the OpenStack command-line clients.</a:t>
            </a:r>
            <a:endParaRPr lang="hu-HU" sz="2800" dirty="0"/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457920" lvl="1">
              <a:buClr>
                <a:srgbClr val="C09100"/>
              </a:buClr>
            </a:pPr>
            <a:endParaRPr lang="en-US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30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8818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aggregates.sh</a:t>
            </a:r>
            <a:endParaRPr lang="hu-H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This script demonstrates how to use host aggregates</a:t>
            </a:r>
            <a:r>
              <a:rPr lang="hu-HU" sz="2800" dirty="0"/>
              <a:t>: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Create an Aggregate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Updating Aggregate details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Testing Aggregate metadata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Testing Aggregate delete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Testing General Aggregates 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Testing add/remove hosts (with one host)</a:t>
            </a: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31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144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Boot_from_volume.sh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This script demonstrates how to boot from a volume</a:t>
            </a:r>
            <a:endParaRPr lang="hu-HU" sz="2800" dirty="0"/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Create a bootable volume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Boot a volume-backed instance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32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79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Client-args.sh &amp; client-env.sh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Test OpenStack client authentication arguments handling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Test OpenStack client environment variable handling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33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019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volumes.sh</a:t>
            </a:r>
            <a:endParaRPr lang="hu-H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Test cinder volumes with the </a:t>
            </a:r>
            <a:r>
              <a:rPr lang="hu-HU" sz="2800" dirty="0"/>
              <a:t>„</a:t>
            </a:r>
            <a:r>
              <a:rPr lang="en-US" sz="2800" dirty="0"/>
              <a:t>cinder</a:t>
            </a:r>
            <a:r>
              <a:rPr lang="hu-HU" sz="2800" dirty="0"/>
              <a:t>” </a:t>
            </a:r>
            <a:r>
              <a:rPr lang="en-US" sz="2800" dirty="0"/>
              <a:t>command from </a:t>
            </a:r>
            <a:r>
              <a:rPr lang="hu-HU" sz="2800" dirty="0"/>
              <a:t>„</a:t>
            </a:r>
            <a:r>
              <a:rPr lang="en-US" sz="2800" dirty="0"/>
              <a:t>python-</a:t>
            </a:r>
            <a:r>
              <a:rPr lang="en-US" sz="2800" dirty="0" err="1"/>
              <a:t>cinderclient</a:t>
            </a:r>
            <a:r>
              <a:rPr lang="hu-HU" sz="2800" dirty="0"/>
              <a:t>”</a:t>
            </a:r>
            <a:r>
              <a:rPr lang="en-US" sz="2800" dirty="0"/>
              <a:t>.</a:t>
            </a: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34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8306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Other tests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floating_ips.sh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Test instance connectivity with the </a:t>
            </a:r>
            <a:r>
              <a:rPr lang="hu-HU" sz="2800" dirty="0"/>
              <a:t>„</a:t>
            </a:r>
            <a:r>
              <a:rPr lang="en-US" sz="2800" dirty="0"/>
              <a:t>nova</a:t>
            </a:r>
            <a:r>
              <a:rPr lang="hu-HU" sz="2800" dirty="0"/>
              <a:t>”</a:t>
            </a:r>
            <a:r>
              <a:rPr lang="en-US" sz="2800" dirty="0"/>
              <a:t> command from </a:t>
            </a:r>
            <a:r>
              <a:rPr lang="hu-HU" sz="2800" dirty="0"/>
              <a:t>„</a:t>
            </a:r>
            <a:r>
              <a:rPr lang="en-US" sz="2800" dirty="0"/>
              <a:t>python-</a:t>
            </a:r>
            <a:r>
              <a:rPr lang="en-US" sz="2800" dirty="0" err="1"/>
              <a:t>novaclient</a:t>
            </a:r>
            <a:r>
              <a:rPr lang="hu-HU" sz="2800" dirty="0"/>
              <a:t>”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neutron-adv-test.sh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Perform integration testing of Nova and other components with Neutron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sec_groups.sh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Test security groups via the command line</a:t>
            </a:r>
            <a:endParaRPr lang="hu-H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ＭＳ Ｐゴシック"/>
            </a:endParaRP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Swift.sh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Test swift via the </a:t>
            </a:r>
            <a:r>
              <a:rPr lang="hu-HU" sz="2800" dirty="0"/>
              <a:t>„</a:t>
            </a:r>
            <a:r>
              <a:rPr lang="en-US" sz="2800" dirty="0"/>
              <a:t>python-</a:t>
            </a:r>
            <a:r>
              <a:rPr lang="en-US" sz="2800" dirty="0" err="1"/>
              <a:t>openstackclient</a:t>
            </a:r>
            <a:r>
              <a:rPr lang="hu-HU" sz="2800" dirty="0"/>
              <a:t>”</a:t>
            </a:r>
            <a:r>
              <a:rPr lang="en-US" sz="2800" dirty="0"/>
              <a:t> command line</a:t>
            </a:r>
            <a:endParaRPr lang="hu-HU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ＭＳ Ｐゴシック"/>
            </a:endParaRP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35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446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Other devstack commands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To shutdown a running </a:t>
            </a:r>
            <a:r>
              <a:rPr lang="hu-HU" sz="2800" dirty="0"/>
              <a:t>D</a:t>
            </a:r>
            <a:r>
              <a:rPr lang="en-US" sz="2800" dirty="0" err="1"/>
              <a:t>ev</a:t>
            </a:r>
            <a:r>
              <a:rPr lang="hu-HU" sz="2800" dirty="0"/>
              <a:t>S</a:t>
            </a:r>
            <a:r>
              <a:rPr lang="en-US" sz="2800" dirty="0"/>
              <a:t>tack.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</a:t>
            </a:r>
            <a:r>
              <a:rPr lang="en-US" sz="2800" dirty="0"/>
              <a:t>./unstack.sh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en-US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To cleanup your VM of </a:t>
            </a:r>
            <a:r>
              <a:rPr lang="hu-HU" sz="2800" dirty="0"/>
              <a:t>D</a:t>
            </a:r>
            <a:r>
              <a:rPr lang="en-US" sz="2800" dirty="0" err="1"/>
              <a:t>ev</a:t>
            </a:r>
            <a:r>
              <a:rPr lang="hu-HU" sz="2800" dirty="0"/>
              <a:t>S</a:t>
            </a:r>
            <a:r>
              <a:rPr lang="en-US" sz="2800" dirty="0"/>
              <a:t>tack installed software.</a:t>
            </a:r>
          </a:p>
          <a:p>
            <a:pPr marL="720">
              <a:buClr>
                <a:srgbClr val="C09100"/>
              </a:buClr>
            </a:pPr>
            <a:r>
              <a:rPr lang="hu-HU" sz="2800" dirty="0"/>
              <a:t>	.</a:t>
            </a:r>
            <a:r>
              <a:rPr lang="en-US" sz="2800" dirty="0"/>
              <a:t>/clean.sh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36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65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Result of the cloning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From the GitHub repository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37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F729F-B948-4DF7-B077-A5BE1385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8" y="3052809"/>
            <a:ext cx="7961993" cy="75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09667-9893-4428-BA1E-56BAC0EB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24112"/>
            <a:ext cx="808452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58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Example of the installing 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Adding Stack user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38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BF7F9-A15B-4A58-B0B8-B8D8819A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0" y="2718264"/>
            <a:ext cx="8084520" cy="18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74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Example of the installing 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Adding Stack user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39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2388A-31CB-4833-8581-A77FD786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0" y="2558964"/>
            <a:ext cx="8241604" cy="17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299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What is DevStack?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DevStack is not and has never been intended to be a general OpenStack installer.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It has evolved to support a large number of configuration options and alternative platforms and support services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However, that evolution has grown well beyond what was originally intended and unfortunately many of the configuration combinations are rarely, if ever, tested.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248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Example of the installing 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Start the install  from bash script 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40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F729F-B948-4DF7-B077-A5BE1385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8" y="3052809"/>
            <a:ext cx="7961993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3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 process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Start the install  from bash script 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41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F729F-B948-4DF7-B077-A5BE1385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8" y="3052809"/>
            <a:ext cx="7961993" cy="75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7464D-7C5B-47A6-A810-0991A841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5" y="1137780"/>
            <a:ext cx="8345815" cy="48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0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OpenStack RC file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To set the required environment variables for the OpenStack command-line clients, you must download and source an environment file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en-US" sz="2800" dirty="0"/>
              <a:t>Copy the openrc.sh file to the machine from where you want to run OpenStack commands</a:t>
            </a: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command (example demo project):</a:t>
            </a:r>
            <a:br>
              <a:rPr lang="hu-HU" sz="2800" dirty="0"/>
            </a:br>
            <a:endParaRPr lang="hu-HU" sz="2800" dirty="0"/>
          </a:p>
          <a:p>
            <a:pPr marL="457920" lvl="1">
              <a:buClr>
                <a:srgbClr val="C09100"/>
              </a:buClr>
            </a:pPr>
            <a:r>
              <a:rPr lang="hu-HU" sz="2800" dirty="0"/>
              <a:t>	source demo-openrc.sh</a:t>
            </a:r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42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60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OpenStack RC file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43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075E76-77C6-424C-9A1D-B07D663F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0" y="1682044"/>
            <a:ext cx="8084520" cy="32266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3F174E-0BCF-404D-9DFA-AC46DB42C49A}"/>
              </a:ext>
            </a:extLst>
          </p:cNvPr>
          <p:cNvSpPr/>
          <p:nvPr/>
        </p:nvSpPr>
        <p:spPr>
          <a:xfrm>
            <a:off x="8026400" y="2325511"/>
            <a:ext cx="813760" cy="3273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373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Example instances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44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3F174E-0BCF-404D-9DFA-AC46DB42C49A}"/>
              </a:ext>
            </a:extLst>
          </p:cNvPr>
          <p:cNvSpPr/>
          <p:nvPr/>
        </p:nvSpPr>
        <p:spPr>
          <a:xfrm>
            <a:off x="8026400" y="2325511"/>
            <a:ext cx="813760" cy="3273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959C8-AD96-4803-88FD-390350F0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0" y="1456235"/>
            <a:ext cx="8241604" cy="39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98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dirty="0"/>
              <a:t>Console of the instance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45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3F174E-0BCF-404D-9DFA-AC46DB42C49A}"/>
              </a:ext>
            </a:extLst>
          </p:cNvPr>
          <p:cNvSpPr/>
          <p:nvPr/>
        </p:nvSpPr>
        <p:spPr>
          <a:xfrm>
            <a:off x="8026400" y="2325511"/>
            <a:ext cx="813760" cy="3273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FCF3F-FD0B-4419-B5AA-6F5112D09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0" y="1660701"/>
            <a:ext cx="8264182" cy="35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27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References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OpenStack DevStack Offical Website: https://docs.openstack.org/devstack/latest/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GitHub: https://github.com/openstack-dev/devstack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46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88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DevStack possibilities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DevStack is a series of extensible scripts used to quickly bring up a complete OpenStack environment suitable for non-production use.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It is used interactively as a development environment.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Since DevStack installs all-in-one OpenStack environment, it can be used to deploy OpenStack on a single VM, a physical server or a single LXC container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3462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DevStack possibilites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Each option is suitable depending on the hardware capacity available and the degree of isolation required. A multi-node OpenStack environment can also be deployed using DevStack, but that’s not a thoroughly tested use-case.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For either kind of setup, the steps would involve installing a minimal version of one of the supported Linux distributions and downloading the DevStack git repository</a:t>
            </a:r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9053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Approved distributions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official approved and tested Linux distributions are Ubuntu(LTS plus current dev release),  Fedora(latest and previous release) and CentOS/RHEL 7(latest major release)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supported databases are MySQL and PostgreSQL.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RabbitMQ and Qpid are the recommended messaging service along with Apache as the webserver.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setup defaults to a FlatDHCP network using Nova Network or a similar configuration in Neutron.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9146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Default services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The default services configured by DevStack are: </a:t>
            </a:r>
          </a:p>
          <a:p>
            <a:pPr marL="800280" lvl="1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Keystone, Glance, Cinder, Nova, Placement, Horizon and Neutron. 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DevStack has a plugin architecture to include additional services that are not included directly in the install.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478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5640" y="260280"/>
            <a:ext cx="80845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hu-H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Installation Process (Summary)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755640" y="1341360"/>
            <a:ext cx="808452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Install one of the supported Linux Distributions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Download DevStack from git 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Make any desired changes to the configuration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Add a non-root user, with sudo enabled, to run the install script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r>
              <a:rPr lang="hu-HU" sz="2800" dirty="0"/>
              <a:t>Run the install and go grab a coffee</a:t>
            </a:r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pPr marL="343080" indent="-342360">
              <a:buClr>
                <a:srgbClr val="C09100"/>
              </a:buClr>
              <a:buFont typeface="Webdings" charset="2"/>
              <a:buChar char=""/>
            </a:pPr>
            <a:endParaRPr lang="hu-HU" sz="2800" dirty="0"/>
          </a:p>
          <a:p>
            <a:r>
              <a:rPr lang="hu-HU" sz="2800" b="1" dirty="0"/>
              <a:t> </a:t>
            </a:r>
            <a:endParaRPr lang="hu-HU" b="1" dirty="0"/>
          </a:p>
        </p:txBody>
      </p:sp>
      <p:sp>
        <p:nvSpPr>
          <p:cNvPr id="146" name="CustomShape 4"/>
          <p:cNvSpPr/>
          <p:nvPr/>
        </p:nvSpPr>
        <p:spPr>
          <a:xfrm>
            <a:off x="-1568978" y="6325020"/>
            <a:ext cx="5326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380360" y="6597720"/>
            <a:ext cx="17629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/>
          <a:lstStyle/>
          <a:p>
            <a:pPr algn="r">
              <a:lnSpc>
                <a:spcPct val="100000"/>
              </a:lnSpc>
            </a:pPr>
            <a:fld id="{0E646355-0C1D-432B-ACB7-3CF963E0D256}" type="slidenum">
              <a:rPr lang="hu-HU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</a:t>
            </a:fld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5104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2002</Words>
  <Application>Microsoft Office PowerPoint</Application>
  <PresentationFormat>On-screen Show (4:3)</PresentationFormat>
  <Paragraphs>347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Symbol</vt:lpstr>
      <vt:lpstr>Times New Roman</vt:lpstr>
      <vt:lpstr>Webdings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SZTE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subject/>
  <dc:creator>akiss</dc:creator>
  <dc:description/>
  <cp:lastModifiedBy>User</cp:lastModifiedBy>
  <cp:revision>684</cp:revision>
  <dcterms:created xsi:type="dcterms:W3CDTF">2007-03-26T14:49:53Z</dcterms:created>
  <dcterms:modified xsi:type="dcterms:W3CDTF">2021-03-03T14:48:25Z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SZTE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Diavetítés a képernyőre (4:3 oldalarány)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