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97"/>
  </p:notesMasterIdLst>
  <p:sldIdLst>
    <p:sldId id="256" r:id="rId3"/>
    <p:sldId id="385" r:id="rId4"/>
    <p:sldId id="386" r:id="rId5"/>
    <p:sldId id="291" r:id="rId6"/>
    <p:sldId id="302" r:id="rId7"/>
    <p:sldId id="303" r:id="rId8"/>
    <p:sldId id="304" r:id="rId9"/>
    <p:sldId id="305" r:id="rId10"/>
    <p:sldId id="306" r:id="rId11"/>
    <p:sldId id="307" r:id="rId12"/>
    <p:sldId id="308" r:id="rId13"/>
    <p:sldId id="310" r:id="rId14"/>
    <p:sldId id="312" r:id="rId15"/>
    <p:sldId id="313" r:id="rId16"/>
    <p:sldId id="314" r:id="rId17"/>
    <p:sldId id="315" r:id="rId18"/>
    <p:sldId id="316" r:id="rId19"/>
    <p:sldId id="317" r:id="rId20"/>
    <p:sldId id="318" r:id="rId21"/>
    <p:sldId id="319"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5" r:id="rId36"/>
    <p:sldId id="336" r:id="rId37"/>
    <p:sldId id="337" r:id="rId38"/>
    <p:sldId id="338" r:id="rId39"/>
    <p:sldId id="387" r:id="rId40"/>
    <p:sldId id="292" r:id="rId41"/>
    <p:sldId id="339" r:id="rId42"/>
    <p:sldId id="340" r:id="rId43"/>
    <p:sldId id="341" r:id="rId44"/>
    <p:sldId id="342" r:id="rId45"/>
    <p:sldId id="343" r:id="rId46"/>
    <p:sldId id="344" r:id="rId47"/>
    <p:sldId id="299" r:id="rId48"/>
    <p:sldId id="345" r:id="rId49"/>
    <p:sldId id="346" r:id="rId50"/>
    <p:sldId id="347" r:id="rId51"/>
    <p:sldId id="348" r:id="rId52"/>
    <p:sldId id="349" r:id="rId53"/>
    <p:sldId id="293" r:id="rId54"/>
    <p:sldId id="350" r:id="rId55"/>
    <p:sldId id="351" r:id="rId56"/>
    <p:sldId id="352" r:id="rId57"/>
    <p:sldId id="353" r:id="rId58"/>
    <p:sldId id="354" r:id="rId59"/>
    <p:sldId id="355" r:id="rId60"/>
    <p:sldId id="356" r:id="rId61"/>
    <p:sldId id="294" r:id="rId62"/>
    <p:sldId id="358" r:id="rId63"/>
    <p:sldId id="359" r:id="rId64"/>
    <p:sldId id="357" r:id="rId65"/>
    <p:sldId id="300" r:id="rId66"/>
    <p:sldId id="360" r:id="rId67"/>
    <p:sldId id="361" r:id="rId68"/>
    <p:sldId id="362" r:id="rId69"/>
    <p:sldId id="363" r:id="rId70"/>
    <p:sldId id="295" r:id="rId71"/>
    <p:sldId id="364" r:id="rId72"/>
    <p:sldId id="365" r:id="rId73"/>
    <p:sldId id="366" r:id="rId74"/>
    <p:sldId id="367" r:id="rId75"/>
    <p:sldId id="368" r:id="rId76"/>
    <p:sldId id="369" r:id="rId77"/>
    <p:sldId id="296" r:id="rId78"/>
    <p:sldId id="370" r:id="rId79"/>
    <p:sldId id="371" r:id="rId80"/>
    <p:sldId id="372" r:id="rId81"/>
    <p:sldId id="373" r:id="rId82"/>
    <p:sldId id="374" r:id="rId83"/>
    <p:sldId id="375" r:id="rId84"/>
    <p:sldId id="297" r:id="rId85"/>
    <p:sldId id="376" r:id="rId86"/>
    <p:sldId id="377" r:id="rId87"/>
    <p:sldId id="378" r:id="rId88"/>
    <p:sldId id="379" r:id="rId89"/>
    <p:sldId id="298" r:id="rId90"/>
    <p:sldId id="380" r:id="rId91"/>
    <p:sldId id="381" r:id="rId92"/>
    <p:sldId id="382" r:id="rId93"/>
    <p:sldId id="383" r:id="rId94"/>
    <p:sldId id="384" r:id="rId95"/>
    <p:sldId id="320" r:id="rId96"/>
  </p:sldIdLst>
  <p:sldSz cx="9144000" cy="6858000" type="screen4x3"/>
  <p:notesSz cx="6797675" cy="9926638"/>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3" autoAdjust="0"/>
    <p:restoredTop sz="94469" autoAdjust="0"/>
  </p:normalViewPr>
  <p:slideViewPr>
    <p:cSldViewPr snapToGrid="0">
      <p:cViewPr varScale="1">
        <p:scale>
          <a:sx n="108" d="100"/>
          <a:sy n="108" d="100"/>
        </p:scale>
        <p:origin x="15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 name="PlaceHolder 1"/>
          <p:cNvSpPr>
            <a:spLocks noGrp="1"/>
          </p:cNvSpPr>
          <p:nvPr>
            <p:ph type="body"/>
          </p:nvPr>
        </p:nvSpPr>
        <p:spPr>
          <a:xfrm>
            <a:off x="756000" y="5078520"/>
            <a:ext cx="6047640" cy="4811040"/>
          </a:xfrm>
          <a:prstGeom prst="rect">
            <a:avLst/>
          </a:prstGeom>
        </p:spPr>
        <p:txBody>
          <a:bodyPr lIns="0" tIns="0" rIns="0" bIns="0"/>
          <a:lstStyle/>
          <a:p>
            <a:r>
              <a:rPr lang="hu-HU" sz="2000" b="0" strike="noStrike" spc="-1">
                <a:solidFill>
                  <a:srgbClr val="000000"/>
                </a:solidFill>
                <a:uFill>
                  <a:solidFill>
                    <a:srgbClr val="FFFFFF"/>
                  </a:solidFill>
                </a:uFill>
                <a:latin typeface="Arial"/>
              </a:rPr>
              <a:t>A jegyzetformátum szerkesztéséhez kattintson ide</a:t>
            </a:r>
          </a:p>
        </p:txBody>
      </p:sp>
      <p:sp>
        <p:nvSpPr>
          <p:cNvPr id="134" name="PlaceHolder 2"/>
          <p:cNvSpPr>
            <a:spLocks noGrp="1"/>
          </p:cNvSpPr>
          <p:nvPr>
            <p:ph type="hdr"/>
          </p:nvPr>
        </p:nvSpPr>
        <p:spPr>
          <a:xfrm>
            <a:off x="0" y="0"/>
            <a:ext cx="3280680" cy="534240"/>
          </a:xfrm>
          <a:prstGeom prst="rect">
            <a:avLst/>
          </a:prstGeom>
        </p:spPr>
        <p:txBody>
          <a:bodyPr lIns="0" tIns="0" rIns="0" bIns="0"/>
          <a:lstStyle/>
          <a:p>
            <a:r>
              <a:rPr lang="hu-HU" sz="1400" b="0" strike="noStrike" spc="-1">
                <a:solidFill>
                  <a:srgbClr val="000000"/>
                </a:solidFill>
                <a:uFill>
                  <a:solidFill>
                    <a:srgbClr val="FFFFFF"/>
                  </a:solidFill>
                </a:uFill>
                <a:latin typeface="Times New Roman"/>
              </a:rPr>
              <a:t> </a:t>
            </a:r>
          </a:p>
        </p:txBody>
      </p:sp>
      <p:sp>
        <p:nvSpPr>
          <p:cNvPr id="135" name="PlaceHolder 3"/>
          <p:cNvSpPr>
            <a:spLocks noGrp="1"/>
          </p:cNvSpPr>
          <p:nvPr>
            <p:ph type="dt"/>
          </p:nvPr>
        </p:nvSpPr>
        <p:spPr>
          <a:xfrm>
            <a:off x="4278960" y="0"/>
            <a:ext cx="3280680" cy="534240"/>
          </a:xfrm>
          <a:prstGeom prst="rect">
            <a:avLst/>
          </a:prstGeom>
        </p:spPr>
        <p:txBody>
          <a:bodyPr lIns="0" tIns="0" rIns="0" bIns="0"/>
          <a:lstStyle/>
          <a:p>
            <a:pPr algn="r"/>
            <a:r>
              <a:rPr lang="hu-HU" sz="1400" b="0" strike="noStrike" spc="-1">
                <a:solidFill>
                  <a:srgbClr val="000000"/>
                </a:solidFill>
                <a:uFill>
                  <a:solidFill>
                    <a:srgbClr val="FFFFFF"/>
                  </a:solidFill>
                </a:uFill>
                <a:latin typeface="Times New Roman"/>
              </a:rPr>
              <a:t> </a:t>
            </a:r>
          </a:p>
        </p:txBody>
      </p:sp>
      <p:sp>
        <p:nvSpPr>
          <p:cNvPr id="136" name="PlaceHolder 4"/>
          <p:cNvSpPr>
            <a:spLocks noGrp="1"/>
          </p:cNvSpPr>
          <p:nvPr>
            <p:ph type="ftr"/>
          </p:nvPr>
        </p:nvSpPr>
        <p:spPr>
          <a:xfrm>
            <a:off x="0" y="10157400"/>
            <a:ext cx="3280680" cy="534240"/>
          </a:xfrm>
          <a:prstGeom prst="rect">
            <a:avLst/>
          </a:prstGeom>
        </p:spPr>
        <p:txBody>
          <a:bodyPr lIns="0" tIns="0" rIns="0" bIns="0" anchor="b"/>
          <a:lstStyle/>
          <a:p>
            <a:r>
              <a:rPr lang="hu-HU" sz="1400" b="0" strike="noStrike" spc="-1">
                <a:solidFill>
                  <a:srgbClr val="000000"/>
                </a:solidFill>
                <a:uFill>
                  <a:solidFill>
                    <a:srgbClr val="FFFFFF"/>
                  </a:solidFill>
                </a:uFill>
                <a:latin typeface="Times New Roman"/>
              </a:rPr>
              <a:t> </a:t>
            </a:r>
          </a:p>
        </p:txBody>
      </p:sp>
      <p:sp>
        <p:nvSpPr>
          <p:cNvPr id="137" name="PlaceHolder 5"/>
          <p:cNvSpPr>
            <a:spLocks noGrp="1"/>
          </p:cNvSpPr>
          <p:nvPr>
            <p:ph type="sldNum"/>
          </p:nvPr>
        </p:nvSpPr>
        <p:spPr>
          <a:xfrm>
            <a:off x="4278960" y="10157400"/>
            <a:ext cx="3280680" cy="534240"/>
          </a:xfrm>
          <a:prstGeom prst="rect">
            <a:avLst/>
          </a:prstGeom>
        </p:spPr>
        <p:txBody>
          <a:bodyPr lIns="0" tIns="0" rIns="0" bIns="0" anchor="b"/>
          <a:lstStyle/>
          <a:p>
            <a:pPr algn="r"/>
            <a:fld id="{CA738BC8-191B-4567-B567-52D2562FA50C}" type="slidenum">
              <a:rPr lang="hu-HU" sz="1400" b="0" strike="noStrike" spc="-1">
                <a:solidFill>
                  <a:srgbClr val="000000"/>
                </a:solidFill>
                <a:uFill>
                  <a:solidFill>
                    <a:srgbClr val="FFFFFF"/>
                  </a:solidFill>
                </a:uFill>
                <a:latin typeface="Times New Roman"/>
              </a:rPr>
              <a:t>‹#›</a:t>
            </a:fld>
            <a:endParaRPr lang="hu-HU"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CustomShape 1"/>
          <p:cNvSpPr/>
          <p:nvPr/>
        </p:nvSpPr>
        <p:spPr>
          <a:xfrm>
            <a:off x="3849840" y="9428040"/>
            <a:ext cx="2945520" cy="4960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11256BE0-A5D5-4755-B527-B805FA1529ED}" type="slidenum">
              <a:rPr lang="hu-HU" sz="1200" b="0" strike="noStrike" spc="-1">
                <a:solidFill>
                  <a:srgbClr val="000000"/>
                </a:solidFill>
                <a:uFill>
                  <a:solidFill>
                    <a:srgbClr val="FFFFFF"/>
                  </a:solidFill>
                </a:uFill>
                <a:latin typeface="Arial"/>
                <a:ea typeface="ＭＳ Ｐゴシック"/>
              </a:rPr>
              <a:t>1</a:t>
            </a:fld>
            <a:endParaRPr lang="hu-HU" sz="1800" b="0" strike="noStrike" spc="-1">
              <a:solidFill>
                <a:srgbClr val="000000"/>
              </a:solidFill>
              <a:uFill>
                <a:solidFill>
                  <a:srgbClr val="FFFFFF"/>
                </a:solidFill>
              </a:uFill>
              <a:latin typeface="Arial"/>
            </a:endParaRPr>
          </a:p>
        </p:txBody>
      </p:sp>
      <p:sp>
        <p:nvSpPr>
          <p:cNvPr id="244" name="PlaceHolder 2"/>
          <p:cNvSpPr>
            <a:spLocks noGrp="1"/>
          </p:cNvSpPr>
          <p:nvPr>
            <p:ph type="body"/>
          </p:nvPr>
        </p:nvSpPr>
        <p:spPr>
          <a:xfrm>
            <a:off x="679320" y="4714920"/>
            <a:ext cx="5438160" cy="4466520"/>
          </a:xfrm>
          <a:prstGeom prst="rect">
            <a:avLst/>
          </a:prstGeom>
        </p:spPr>
        <p:txBody>
          <a:bodyPr lIns="0" tIns="0" rIns="0" bIns="0"/>
          <a:lstStyle/>
          <a:p>
            <a:endParaRPr lang="hu-HU" sz="2000" b="0" strike="noStrike" spc="-1">
              <a:solidFill>
                <a:srgbClr val="000000"/>
              </a:solidFill>
              <a:uFill>
                <a:solidFill>
                  <a:srgbClr val="FFFFFF"/>
                </a:solidFill>
              </a:uFill>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idx="10"/>
          </p:nvPr>
        </p:nvSpPr>
        <p:spPr/>
        <p:txBody>
          <a:bodyPr/>
          <a:lstStyle/>
          <a:p>
            <a:pPr algn="r"/>
            <a:fld id="{CA738BC8-191B-4567-B567-52D2562FA50C}" type="slidenum">
              <a:rPr lang="hu-HU" sz="1400" b="0" strike="noStrike" spc="-1" smtClean="0">
                <a:solidFill>
                  <a:srgbClr val="000000"/>
                </a:solidFill>
                <a:uFill>
                  <a:solidFill>
                    <a:srgbClr val="FFFFFF"/>
                  </a:solidFill>
                </a:uFill>
                <a:latin typeface="Times New Roman"/>
              </a:rPr>
              <a:t>8</a:t>
            </a:fld>
            <a:endParaRPr lang="hu-H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342294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395280" y="1916280"/>
            <a:ext cx="7489080" cy="2591640"/>
          </a:xfrm>
          <a:prstGeom prst="rect">
            <a:avLst/>
          </a:prstGeom>
        </p:spPr>
        <p:txBody>
          <a:bodyPr lIns="0" tIns="0" rIns="0" bIns="0" anchor="ctr"/>
          <a:lstStyle/>
          <a:p>
            <a:pPr algn="ctr"/>
            <a:endParaRPr lang="hu-HU" sz="4400" b="0" strike="noStrike" spc="-1">
              <a:solidFill>
                <a:srgbClr val="000000"/>
              </a:solidFill>
              <a:uFill>
                <a:solidFill>
                  <a:srgbClr val="FFFFFF"/>
                </a:solidFill>
              </a:uFill>
              <a:latin typeface="Arial"/>
            </a:endParaRPr>
          </a:p>
        </p:txBody>
      </p:sp>
      <p:sp>
        <p:nvSpPr>
          <p:cNvPr id="36" name="PlaceHolder 2"/>
          <p:cNvSpPr>
            <a:spLocks noGrp="1"/>
          </p:cNvSpPr>
          <p:nvPr>
            <p:ph type="body"/>
          </p:nvPr>
        </p:nvSpPr>
        <p:spPr>
          <a:xfrm>
            <a:off x="457200" y="1604520"/>
            <a:ext cx="8229240" cy="189684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
        <p:nvSpPr>
          <p:cNvPr id="37" name="PlaceHolder 3"/>
          <p:cNvSpPr>
            <a:spLocks noGrp="1"/>
          </p:cNvSpPr>
          <p:nvPr>
            <p:ph type="body"/>
          </p:nvPr>
        </p:nvSpPr>
        <p:spPr>
          <a:xfrm>
            <a:off x="457200" y="3682080"/>
            <a:ext cx="8229240" cy="189684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395280" y="1916280"/>
            <a:ext cx="7489080" cy="2591640"/>
          </a:xfrm>
          <a:prstGeom prst="rect">
            <a:avLst/>
          </a:prstGeom>
        </p:spPr>
        <p:txBody>
          <a:bodyPr lIns="0" tIns="0" rIns="0" bIns="0" anchor="ctr"/>
          <a:lstStyle/>
          <a:p>
            <a:pPr algn="ctr"/>
            <a:endParaRPr lang="hu-HU" sz="4400" b="0" strike="noStrike" spc="-1">
              <a:solidFill>
                <a:srgbClr val="000000"/>
              </a:solidFill>
              <a:uFill>
                <a:solidFill>
                  <a:srgbClr val="FFFFFF"/>
                </a:solidFill>
              </a:uFill>
              <a:latin typeface="Arial"/>
            </a:endParaRPr>
          </a:p>
        </p:txBody>
      </p:sp>
      <p:sp>
        <p:nvSpPr>
          <p:cNvPr id="39" name="PlaceHolder 2"/>
          <p:cNvSpPr>
            <a:spLocks noGrp="1"/>
          </p:cNvSpPr>
          <p:nvPr>
            <p:ph type="body"/>
          </p:nvPr>
        </p:nvSpPr>
        <p:spPr>
          <a:xfrm>
            <a:off x="457200" y="1604520"/>
            <a:ext cx="4015800" cy="189684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
        <p:nvSpPr>
          <p:cNvPr id="40" name="PlaceHolder 3"/>
          <p:cNvSpPr>
            <a:spLocks noGrp="1"/>
          </p:cNvSpPr>
          <p:nvPr>
            <p:ph type="body"/>
          </p:nvPr>
        </p:nvSpPr>
        <p:spPr>
          <a:xfrm>
            <a:off x="4674240" y="1604520"/>
            <a:ext cx="4015800" cy="189684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
        <p:nvSpPr>
          <p:cNvPr id="41" name="PlaceHolder 4"/>
          <p:cNvSpPr>
            <a:spLocks noGrp="1"/>
          </p:cNvSpPr>
          <p:nvPr>
            <p:ph type="body"/>
          </p:nvPr>
        </p:nvSpPr>
        <p:spPr>
          <a:xfrm>
            <a:off x="4674240" y="3682080"/>
            <a:ext cx="4015800" cy="189684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
        <p:nvSpPr>
          <p:cNvPr id="42" name="PlaceHolder 5"/>
          <p:cNvSpPr>
            <a:spLocks noGrp="1"/>
          </p:cNvSpPr>
          <p:nvPr>
            <p:ph type="body"/>
          </p:nvPr>
        </p:nvSpPr>
        <p:spPr>
          <a:xfrm>
            <a:off x="457200" y="3682080"/>
            <a:ext cx="4015800" cy="189684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395280" y="1916280"/>
            <a:ext cx="7489080" cy="2591640"/>
          </a:xfrm>
          <a:prstGeom prst="rect">
            <a:avLst/>
          </a:prstGeom>
        </p:spPr>
        <p:txBody>
          <a:bodyPr lIns="0" tIns="0" rIns="0" bIns="0" anchor="ctr"/>
          <a:lstStyle/>
          <a:p>
            <a:pPr algn="ctr"/>
            <a:endParaRPr lang="hu-HU" sz="4400" b="0" strike="noStrike" spc="-1">
              <a:solidFill>
                <a:srgbClr val="000000"/>
              </a:solidFill>
              <a:uFill>
                <a:solidFill>
                  <a:srgbClr val="FFFFFF"/>
                </a:solidFill>
              </a:uFill>
              <a:latin typeface="Arial"/>
            </a:endParaRPr>
          </a:p>
        </p:txBody>
      </p:sp>
      <p:sp>
        <p:nvSpPr>
          <p:cNvPr id="44" name="PlaceHolder 2"/>
          <p:cNvSpPr>
            <a:spLocks noGrp="1"/>
          </p:cNvSpPr>
          <p:nvPr>
            <p:ph type="body"/>
          </p:nvPr>
        </p:nvSpPr>
        <p:spPr>
          <a:xfrm>
            <a:off x="457200" y="1604520"/>
            <a:ext cx="8229240" cy="397728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
        <p:nvSpPr>
          <p:cNvPr id="45" name="PlaceHolder 3"/>
          <p:cNvSpPr>
            <a:spLocks noGrp="1"/>
          </p:cNvSpPr>
          <p:nvPr>
            <p:ph type="body"/>
          </p:nvPr>
        </p:nvSpPr>
        <p:spPr>
          <a:xfrm>
            <a:off x="457200" y="1604520"/>
            <a:ext cx="8229240" cy="397728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pic>
        <p:nvPicPr>
          <p:cNvPr id="46" name="Kép 45"/>
          <p:cNvPicPr/>
          <p:nvPr/>
        </p:nvPicPr>
        <p:blipFill>
          <a:blip r:embed="rId2"/>
          <a:stretch/>
        </p:blipFill>
        <p:spPr>
          <a:xfrm>
            <a:off x="2079000" y="1604520"/>
            <a:ext cx="4984920" cy="3977280"/>
          </a:xfrm>
          <a:prstGeom prst="rect">
            <a:avLst/>
          </a:prstGeom>
          <a:ln>
            <a:noFill/>
          </a:ln>
        </p:spPr>
      </p:pic>
      <p:pic>
        <p:nvPicPr>
          <p:cNvPr id="47" name="Kép 46"/>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6" name="PlaceHolder 1"/>
          <p:cNvSpPr>
            <a:spLocks noGrp="1"/>
          </p:cNvSpPr>
          <p:nvPr>
            <p:ph type="title"/>
          </p:nvPr>
        </p:nvSpPr>
        <p:spPr>
          <a:xfrm>
            <a:off x="395280" y="1916280"/>
            <a:ext cx="7489080" cy="2591640"/>
          </a:xfrm>
          <a:prstGeom prst="rect">
            <a:avLst/>
          </a:prstGeom>
        </p:spPr>
        <p:txBody>
          <a:bodyPr lIns="0" tIns="0" rIns="0" bIns="0" anchor="ctr"/>
          <a:lstStyle/>
          <a:p>
            <a:pPr algn="ctr"/>
            <a:endParaRPr lang="hu-HU" sz="4400" b="0" strike="noStrike" spc="-1">
              <a:solidFill>
                <a:srgbClr val="000000"/>
              </a:solidFill>
              <a:uFill>
                <a:solidFill>
                  <a:srgbClr val="FFFFFF"/>
                </a:solidFill>
              </a:uFill>
              <a:latin typeface="Arial"/>
            </a:endParaRPr>
          </a:p>
        </p:txBody>
      </p:sp>
      <p:sp>
        <p:nvSpPr>
          <p:cNvPr id="57"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hu-H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395280" y="1916280"/>
            <a:ext cx="7489080" cy="2591640"/>
          </a:xfrm>
          <a:prstGeom prst="rect">
            <a:avLst/>
          </a:prstGeom>
        </p:spPr>
        <p:txBody>
          <a:bodyPr lIns="0" tIns="0" rIns="0" bIns="0" anchor="ctr"/>
          <a:lstStyle/>
          <a:p>
            <a:pPr algn="ctr"/>
            <a:endParaRPr lang="hu-HU" sz="4400" b="0" strike="noStrike" spc="-1">
              <a:solidFill>
                <a:srgbClr val="000000"/>
              </a:solidFill>
              <a:uFill>
                <a:solidFill>
                  <a:srgbClr val="FFFFFF"/>
                </a:solidFill>
              </a:uFill>
              <a:latin typeface="Arial"/>
            </a:endParaRPr>
          </a:p>
        </p:txBody>
      </p:sp>
      <p:sp>
        <p:nvSpPr>
          <p:cNvPr id="59" name="PlaceHolder 2"/>
          <p:cNvSpPr>
            <a:spLocks noGrp="1"/>
          </p:cNvSpPr>
          <p:nvPr>
            <p:ph type="body"/>
          </p:nvPr>
        </p:nvSpPr>
        <p:spPr>
          <a:xfrm>
            <a:off x="457200" y="1604520"/>
            <a:ext cx="8229240" cy="397728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395280" y="1916280"/>
            <a:ext cx="7489080" cy="2591640"/>
          </a:xfrm>
          <a:prstGeom prst="rect">
            <a:avLst/>
          </a:prstGeom>
        </p:spPr>
        <p:txBody>
          <a:bodyPr lIns="0" tIns="0" rIns="0" bIns="0" anchor="ctr"/>
          <a:lstStyle/>
          <a:p>
            <a:pPr algn="ctr"/>
            <a:endParaRPr lang="hu-HU" sz="4400" b="0" strike="noStrike" spc="-1">
              <a:solidFill>
                <a:srgbClr val="000000"/>
              </a:solidFill>
              <a:uFill>
                <a:solidFill>
                  <a:srgbClr val="FFFFFF"/>
                </a:solidFill>
              </a:uFill>
              <a:latin typeface="Arial"/>
            </a:endParaRPr>
          </a:p>
        </p:txBody>
      </p:sp>
      <p:sp>
        <p:nvSpPr>
          <p:cNvPr id="61" name="PlaceHolder 2"/>
          <p:cNvSpPr>
            <a:spLocks noGrp="1"/>
          </p:cNvSpPr>
          <p:nvPr>
            <p:ph type="body"/>
          </p:nvPr>
        </p:nvSpPr>
        <p:spPr>
          <a:xfrm>
            <a:off x="457200" y="1604520"/>
            <a:ext cx="4015800" cy="397728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
        <p:nvSpPr>
          <p:cNvPr id="62" name="PlaceHolder 3"/>
          <p:cNvSpPr>
            <a:spLocks noGrp="1"/>
          </p:cNvSpPr>
          <p:nvPr>
            <p:ph type="body"/>
          </p:nvPr>
        </p:nvSpPr>
        <p:spPr>
          <a:xfrm>
            <a:off x="4674240" y="1604520"/>
            <a:ext cx="4015800" cy="397728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3" name="PlaceHolder 1"/>
          <p:cNvSpPr>
            <a:spLocks noGrp="1"/>
          </p:cNvSpPr>
          <p:nvPr>
            <p:ph type="title"/>
          </p:nvPr>
        </p:nvSpPr>
        <p:spPr>
          <a:xfrm>
            <a:off x="395280" y="1916280"/>
            <a:ext cx="7489080" cy="2591640"/>
          </a:xfrm>
          <a:prstGeom prst="rect">
            <a:avLst/>
          </a:prstGeom>
        </p:spPr>
        <p:txBody>
          <a:bodyPr lIns="0" tIns="0" rIns="0" bIns="0" anchor="ctr"/>
          <a:lstStyle/>
          <a:p>
            <a:pPr algn="ctr"/>
            <a:endParaRPr lang="hu-HU"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4" name="PlaceHolder 1"/>
          <p:cNvSpPr>
            <a:spLocks noGrp="1"/>
          </p:cNvSpPr>
          <p:nvPr>
            <p:ph type="subTitle"/>
          </p:nvPr>
        </p:nvSpPr>
        <p:spPr>
          <a:xfrm>
            <a:off x="395280" y="1916280"/>
            <a:ext cx="7489080" cy="12014640"/>
          </a:xfrm>
          <a:prstGeom prst="rect">
            <a:avLst/>
          </a:prstGeom>
        </p:spPr>
        <p:txBody>
          <a:bodyPr lIns="0" tIns="0" rIns="0" bIns="0" anchor="ctr"/>
          <a:lstStyle/>
          <a:p>
            <a:pPr algn="ctr"/>
            <a:endParaRPr lang="hu-H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395280" y="1916280"/>
            <a:ext cx="7489080" cy="2591640"/>
          </a:xfrm>
          <a:prstGeom prst="rect">
            <a:avLst/>
          </a:prstGeom>
        </p:spPr>
        <p:txBody>
          <a:bodyPr lIns="0" tIns="0" rIns="0" bIns="0" anchor="ctr"/>
          <a:lstStyle/>
          <a:p>
            <a:pPr algn="ctr"/>
            <a:endParaRPr lang="hu-HU" sz="4400" b="0" strike="noStrike" spc="-1">
              <a:solidFill>
                <a:srgbClr val="000000"/>
              </a:solidFill>
              <a:uFill>
                <a:solidFill>
                  <a:srgbClr val="FFFFFF"/>
                </a:solidFill>
              </a:uFill>
              <a:latin typeface="Arial"/>
            </a:endParaRPr>
          </a:p>
        </p:txBody>
      </p:sp>
      <p:sp>
        <p:nvSpPr>
          <p:cNvPr id="66" name="PlaceHolder 2"/>
          <p:cNvSpPr>
            <a:spLocks noGrp="1"/>
          </p:cNvSpPr>
          <p:nvPr>
            <p:ph type="body"/>
          </p:nvPr>
        </p:nvSpPr>
        <p:spPr>
          <a:xfrm>
            <a:off x="457200" y="1604520"/>
            <a:ext cx="4015800" cy="189684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
        <p:nvSpPr>
          <p:cNvPr id="67" name="PlaceHolder 3"/>
          <p:cNvSpPr>
            <a:spLocks noGrp="1"/>
          </p:cNvSpPr>
          <p:nvPr>
            <p:ph type="body"/>
          </p:nvPr>
        </p:nvSpPr>
        <p:spPr>
          <a:xfrm>
            <a:off x="457200" y="3682080"/>
            <a:ext cx="4015800" cy="189684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
        <p:nvSpPr>
          <p:cNvPr id="68" name="PlaceHolder 4"/>
          <p:cNvSpPr>
            <a:spLocks noGrp="1"/>
          </p:cNvSpPr>
          <p:nvPr>
            <p:ph type="body"/>
          </p:nvPr>
        </p:nvSpPr>
        <p:spPr>
          <a:xfrm>
            <a:off x="4674240" y="1604520"/>
            <a:ext cx="4015800" cy="397728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 name="PlaceHolder 1"/>
          <p:cNvSpPr>
            <a:spLocks noGrp="1"/>
          </p:cNvSpPr>
          <p:nvPr>
            <p:ph type="title"/>
          </p:nvPr>
        </p:nvSpPr>
        <p:spPr>
          <a:xfrm>
            <a:off x="395280" y="1916280"/>
            <a:ext cx="7489080" cy="2591640"/>
          </a:xfrm>
          <a:prstGeom prst="rect">
            <a:avLst/>
          </a:prstGeom>
        </p:spPr>
        <p:txBody>
          <a:bodyPr lIns="0" tIns="0" rIns="0" bIns="0" anchor="ctr"/>
          <a:lstStyle/>
          <a:p>
            <a:pPr algn="ctr"/>
            <a:endParaRPr lang="hu-HU" sz="4400" b="0" strike="noStrike" spc="-1">
              <a:solidFill>
                <a:srgbClr val="000000"/>
              </a:solidFill>
              <a:uFill>
                <a:solidFill>
                  <a:srgbClr val="FFFFFF"/>
                </a:solidFill>
              </a:uFill>
              <a:latin typeface="Arial"/>
            </a:endParaRPr>
          </a:p>
        </p:txBody>
      </p:sp>
      <p:sp>
        <p:nvSpPr>
          <p:cNvPr id="1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hu-H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395280" y="1916280"/>
            <a:ext cx="7489080" cy="2591640"/>
          </a:xfrm>
          <a:prstGeom prst="rect">
            <a:avLst/>
          </a:prstGeom>
        </p:spPr>
        <p:txBody>
          <a:bodyPr lIns="0" tIns="0" rIns="0" bIns="0" anchor="ctr"/>
          <a:lstStyle/>
          <a:p>
            <a:pPr algn="ctr"/>
            <a:endParaRPr lang="hu-HU" sz="4400" b="0" strike="noStrike" spc="-1">
              <a:solidFill>
                <a:srgbClr val="000000"/>
              </a:solidFill>
              <a:uFill>
                <a:solidFill>
                  <a:srgbClr val="FFFFFF"/>
                </a:solidFill>
              </a:uFill>
              <a:latin typeface="Arial"/>
            </a:endParaRPr>
          </a:p>
        </p:txBody>
      </p:sp>
      <p:sp>
        <p:nvSpPr>
          <p:cNvPr id="70" name="PlaceHolder 2"/>
          <p:cNvSpPr>
            <a:spLocks noGrp="1"/>
          </p:cNvSpPr>
          <p:nvPr>
            <p:ph type="body"/>
          </p:nvPr>
        </p:nvSpPr>
        <p:spPr>
          <a:xfrm>
            <a:off x="457200" y="1604520"/>
            <a:ext cx="4015800" cy="397728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
        <p:nvSpPr>
          <p:cNvPr id="71" name="PlaceHolder 3"/>
          <p:cNvSpPr>
            <a:spLocks noGrp="1"/>
          </p:cNvSpPr>
          <p:nvPr>
            <p:ph type="body"/>
          </p:nvPr>
        </p:nvSpPr>
        <p:spPr>
          <a:xfrm>
            <a:off x="4674240" y="1604520"/>
            <a:ext cx="4015800" cy="189684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
        <p:nvSpPr>
          <p:cNvPr id="72" name="PlaceHolder 4"/>
          <p:cNvSpPr>
            <a:spLocks noGrp="1"/>
          </p:cNvSpPr>
          <p:nvPr>
            <p:ph type="body"/>
          </p:nvPr>
        </p:nvSpPr>
        <p:spPr>
          <a:xfrm>
            <a:off x="4674240" y="3682080"/>
            <a:ext cx="4015800" cy="189684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395280" y="1916280"/>
            <a:ext cx="7489080" cy="2591640"/>
          </a:xfrm>
          <a:prstGeom prst="rect">
            <a:avLst/>
          </a:prstGeom>
        </p:spPr>
        <p:txBody>
          <a:bodyPr lIns="0" tIns="0" rIns="0" bIns="0" anchor="ctr"/>
          <a:lstStyle/>
          <a:p>
            <a:pPr algn="ctr"/>
            <a:endParaRPr lang="hu-HU" sz="4400" b="0" strike="noStrike" spc="-1">
              <a:solidFill>
                <a:srgbClr val="000000"/>
              </a:solidFill>
              <a:uFill>
                <a:solidFill>
                  <a:srgbClr val="FFFFFF"/>
                </a:solidFill>
              </a:uFill>
              <a:latin typeface="Arial"/>
            </a:endParaRPr>
          </a:p>
        </p:txBody>
      </p:sp>
      <p:sp>
        <p:nvSpPr>
          <p:cNvPr id="74" name="PlaceHolder 2"/>
          <p:cNvSpPr>
            <a:spLocks noGrp="1"/>
          </p:cNvSpPr>
          <p:nvPr>
            <p:ph type="body"/>
          </p:nvPr>
        </p:nvSpPr>
        <p:spPr>
          <a:xfrm>
            <a:off x="457200" y="1604520"/>
            <a:ext cx="4015800" cy="189684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
        <p:nvSpPr>
          <p:cNvPr id="75" name="PlaceHolder 3"/>
          <p:cNvSpPr>
            <a:spLocks noGrp="1"/>
          </p:cNvSpPr>
          <p:nvPr>
            <p:ph type="body"/>
          </p:nvPr>
        </p:nvSpPr>
        <p:spPr>
          <a:xfrm>
            <a:off x="4674240" y="1604520"/>
            <a:ext cx="4015800" cy="189684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
        <p:nvSpPr>
          <p:cNvPr id="76" name="PlaceHolder 4"/>
          <p:cNvSpPr>
            <a:spLocks noGrp="1"/>
          </p:cNvSpPr>
          <p:nvPr>
            <p:ph type="body"/>
          </p:nvPr>
        </p:nvSpPr>
        <p:spPr>
          <a:xfrm>
            <a:off x="457200" y="3682080"/>
            <a:ext cx="8229240" cy="189684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395280" y="1916280"/>
            <a:ext cx="7489080" cy="2591640"/>
          </a:xfrm>
          <a:prstGeom prst="rect">
            <a:avLst/>
          </a:prstGeom>
        </p:spPr>
        <p:txBody>
          <a:bodyPr lIns="0" tIns="0" rIns="0" bIns="0" anchor="ctr"/>
          <a:lstStyle/>
          <a:p>
            <a:pPr algn="ctr"/>
            <a:endParaRPr lang="hu-HU" sz="4400" b="0" strike="noStrike" spc="-1">
              <a:solidFill>
                <a:srgbClr val="000000"/>
              </a:solidFill>
              <a:uFill>
                <a:solidFill>
                  <a:srgbClr val="FFFFFF"/>
                </a:solidFill>
              </a:uFill>
              <a:latin typeface="Arial"/>
            </a:endParaRPr>
          </a:p>
        </p:txBody>
      </p:sp>
      <p:sp>
        <p:nvSpPr>
          <p:cNvPr id="78" name="PlaceHolder 2"/>
          <p:cNvSpPr>
            <a:spLocks noGrp="1"/>
          </p:cNvSpPr>
          <p:nvPr>
            <p:ph type="body"/>
          </p:nvPr>
        </p:nvSpPr>
        <p:spPr>
          <a:xfrm>
            <a:off x="457200" y="1604520"/>
            <a:ext cx="8229240" cy="189684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
        <p:nvSpPr>
          <p:cNvPr id="79" name="PlaceHolder 3"/>
          <p:cNvSpPr>
            <a:spLocks noGrp="1"/>
          </p:cNvSpPr>
          <p:nvPr>
            <p:ph type="body"/>
          </p:nvPr>
        </p:nvSpPr>
        <p:spPr>
          <a:xfrm>
            <a:off x="457200" y="3682080"/>
            <a:ext cx="8229240" cy="189684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395280" y="1916280"/>
            <a:ext cx="7489080" cy="2591640"/>
          </a:xfrm>
          <a:prstGeom prst="rect">
            <a:avLst/>
          </a:prstGeom>
        </p:spPr>
        <p:txBody>
          <a:bodyPr lIns="0" tIns="0" rIns="0" bIns="0" anchor="ctr"/>
          <a:lstStyle/>
          <a:p>
            <a:pPr algn="ctr"/>
            <a:endParaRPr lang="hu-HU" sz="4400" b="0" strike="noStrike" spc="-1">
              <a:solidFill>
                <a:srgbClr val="000000"/>
              </a:solidFill>
              <a:uFill>
                <a:solidFill>
                  <a:srgbClr val="FFFFFF"/>
                </a:solidFill>
              </a:uFill>
              <a:latin typeface="Arial"/>
            </a:endParaRPr>
          </a:p>
        </p:txBody>
      </p:sp>
      <p:sp>
        <p:nvSpPr>
          <p:cNvPr id="81" name="PlaceHolder 2"/>
          <p:cNvSpPr>
            <a:spLocks noGrp="1"/>
          </p:cNvSpPr>
          <p:nvPr>
            <p:ph type="body"/>
          </p:nvPr>
        </p:nvSpPr>
        <p:spPr>
          <a:xfrm>
            <a:off x="457200" y="1604520"/>
            <a:ext cx="4015800" cy="189684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
        <p:nvSpPr>
          <p:cNvPr id="82" name="PlaceHolder 3"/>
          <p:cNvSpPr>
            <a:spLocks noGrp="1"/>
          </p:cNvSpPr>
          <p:nvPr>
            <p:ph type="body"/>
          </p:nvPr>
        </p:nvSpPr>
        <p:spPr>
          <a:xfrm>
            <a:off x="4674240" y="1604520"/>
            <a:ext cx="4015800" cy="189684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
        <p:nvSpPr>
          <p:cNvPr id="83" name="PlaceHolder 4"/>
          <p:cNvSpPr>
            <a:spLocks noGrp="1"/>
          </p:cNvSpPr>
          <p:nvPr>
            <p:ph type="body"/>
          </p:nvPr>
        </p:nvSpPr>
        <p:spPr>
          <a:xfrm>
            <a:off x="4674240" y="3682080"/>
            <a:ext cx="4015800" cy="189684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
        <p:nvSpPr>
          <p:cNvPr id="84" name="PlaceHolder 5"/>
          <p:cNvSpPr>
            <a:spLocks noGrp="1"/>
          </p:cNvSpPr>
          <p:nvPr>
            <p:ph type="body"/>
          </p:nvPr>
        </p:nvSpPr>
        <p:spPr>
          <a:xfrm>
            <a:off x="457200" y="3682080"/>
            <a:ext cx="4015800" cy="189684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395280" y="1916280"/>
            <a:ext cx="7489080" cy="2591640"/>
          </a:xfrm>
          <a:prstGeom prst="rect">
            <a:avLst/>
          </a:prstGeom>
        </p:spPr>
        <p:txBody>
          <a:bodyPr lIns="0" tIns="0" rIns="0" bIns="0" anchor="ctr"/>
          <a:lstStyle/>
          <a:p>
            <a:pPr algn="ctr"/>
            <a:endParaRPr lang="hu-HU" sz="4400" b="0" strike="noStrike" spc="-1">
              <a:solidFill>
                <a:srgbClr val="000000"/>
              </a:solidFill>
              <a:uFill>
                <a:solidFill>
                  <a:srgbClr val="FFFFFF"/>
                </a:solidFill>
              </a:uFill>
              <a:latin typeface="Arial"/>
            </a:endParaRPr>
          </a:p>
        </p:txBody>
      </p:sp>
      <p:sp>
        <p:nvSpPr>
          <p:cNvPr id="86" name="PlaceHolder 2"/>
          <p:cNvSpPr>
            <a:spLocks noGrp="1"/>
          </p:cNvSpPr>
          <p:nvPr>
            <p:ph type="body"/>
          </p:nvPr>
        </p:nvSpPr>
        <p:spPr>
          <a:xfrm>
            <a:off x="457200" y="1604520"/>
            <a:ext cx="8229240" cy="397728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
        <p:nvSpPr>
          <p:cNvPr id="87" name="PlaceHolder 3"/>
          <p:cNvSpPr>
            <a:spLocks noGrp="1"/>
          </p:cNvSpPr>
          <p:nvPr>
            <p:ph type="body"/>
          </p:nvPr>
        </p:nvSpPr>
        <p:spPr>
          <a:xfrm>
            <a:off x="457200" y="1604520"/>
            <a:ext cx="8229240" cy="397728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pic>
        <p:nvPicPr>
          <p:cNvPr id="88" name="Kép 87"/>
          <p:cNvPicPr/>
          <p:nvPr/>
        </p:nvPicPr>
        <p:blipFill>
          <a:blip r:embed="rId2"/>
          <a:stretch/>
        </p:blipFill>
        <p:spPr>
          <a:xfrm>
            <a:off x="2079000" y="1604520"/>
            <a:ext cx="4984920" cy="3977280"/>
          </a:xfrm>
          <a:prstGeom prst="rect">
            <a:avLst/>
          </a:prstGeom>
          <a:ln>
            <a:noFill/>
          </a:ln>
        </p:spPr>
      </p:pic>
      <p:pic>
        <p:nvPicPr>
          <p:cNvPr id="89" name="Kép 88"/>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95280" y="1916280"/>
            <a:ext cx="7489080" cy="2591640"/>
          </a:xfrm>
          <a:prstGeom prst="rect">
            <a:avLst/>
          </a:prstGeom>
        </p:spPr>
        <p:txBody>
          <a:bodyPr lIns="0" tIns="0" rIns="0" bIns="0" anchor="ctr"/>
          <a:lstStyle/>
          <a:p>
            <a:pPr algn="ctr"/>
            <a:endParaRPr lang="hu-HU" sz="4400" b="0" strike="noStrike" spc="-1">
              <a:solidFill>
                <a:srgbClr val="000000"/>
              </a:solidFill>
              <a:uFill>
                <a:solidFill>
                  <a:srgbClr val="FFFFFF"/>
                </a:solidFill>
              </a:uFill>
              <a:latin typeface="Arial"/>
            </a:endParaRPr>
          </a:p>
        </p:txBody>
      </p:sp>
      <p:sp>
        <p:nvSpPr>
          <p:cNvPr id="17" name="PlaceHolder 2"/>
          <p:cNvSpPr>
            <a:spLocks noGrp="1"/>
          </p:cNvSpPr>
          <p:nvPr>
            <p:ph type="body"/>
          </p:nvPr>
        </p:nvSpPr>
        <p:spPr>
          <a:xfrm>
            <a:off x="457200" y="1604520"/>
            <a:ext cx="8229240" cy="397728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95280" y="1916280"/>
            <a:ext cx="7489080" cy="2591640"/>
          </a:xfrm>
          <a:prstGeom prst="rect">
            <a:avLst/>
          </a:prstGeom>
        </p:spPr>
        <p:txBody>
          <a:bodyPr lIns="0" tIns="0" rIns="0" bIns="0" anchor="ctr"/>
          <a:lstStyle/>
          <a:p>
            <a:pPr algn="ctr"/>
            <a:endParaRPr lang="hu-HU" sz="4400" b="0" strike="noStrike" spc="-1">
              <a:solidFill>
                <a:srgbClr val="000000"/>
              </a:solidFill>
              <a:uFill>
                <a:solidFill>
                  <a:srgbClr val="FFFFFF"/>
                </a:solidFill>
              </a:uFill>
              <a:latin typeface="Arial"/>
            </a:endParaRPr>
          </a:p>
        </p:txBody>
      </p:sp>
      <p:sp>
        <p:nvSpPr>
          <p:cNvPr id="19" name="PlaceHolder 2"/>
          <p:cNvSpPr>
            <a:spLocks noGrp="1"/>
          </p:cNvSpPr>
          <p:nvPr>
            <p:ph type="body"/>
          </p:nvPr>
        </p:nvSpPr>
        <p:spPr>
          <a:xfrm>
            <a:off x="457200" y="1604520"/>
            <a:ext cx="4015800" cy="397728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
        <p:nvSpPr>
          <p:cNvPr id="20" name="PlaceHolder 3"/>
          <p:cNvSpPr>
            <a:spLocks noGrp="1"/>
          </p:cNvSpPr>
          <p:nvPr>
            <p:ph type="body"/>
          </p:nvPr>
        </p:nvSpPr>
        <p:spPr>
          <a:xfrm>
            <a:off x="4674240" y="1604520"/>
            <a:ext cx="4015800" cy="397728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PlaceHolder 1"/>
          <p:cNvSpPr>
            <a:spLocks noGrp="1"/>
          </p:cNvSpPr>
          <p:nvPr>
            <p:ph type="title"/>
          </p:nvPr>
        </p:nvSpPr>
        <p:spPr>
          <a:xfrm>
            <a:off x="395280" y="1916280"/>
            <a:ext cx="7489080" cy="2591640"/>
          </a:xfrm>
          <a:prstGeom prst="rect">
            <a:avLst/>
          </a:prstGeom>
        </p:spPr>
        <p:txBody>
          <a:bodyPr lIns="0" tIns="0" rIns="0" bIns="0" anchor="ctr"/>
          <a:lstStyle/>
          <a:p>
            <a:pPr algn="ctr"/>
            <a:endParaRPr lang="hu-HU"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 name="PlaceHolder 1"/>
          <p:cNvSpPr>
            <a:spLocks noGrp="1"/>
          </p:cNvSpPr>
          <p:nvPr>
            <p:ph type="subTitle"/>
          </p:nvPr>
        </p:nvSpPr>
        <p:spPr>
          <a:xfrm>
            <a:off x="395280" y="1916280"/>
            <a:ext cx="7489080" cy="12014640"/>
          </a:xfrm>
          <a:prstGeom prst="rect">
            <a:avLst/>
          </a:prstGeom>
        </p:spPr>
        <p:txBody>
          <a:bodyPr lIns="0" tIns="0" rIns="0" bIns="0" anchor="ctr"/>
          <a:lstStyle/>
          <a:p>
            <a:pPr algn="ctr"/>
            <a:endParaRPr lang="hu-H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395280" y="1916280"/>
            <a:ext cx="7489080" cy="2591640"/>
          </a:xfrm>
          <a:prstGeom prst="rect">
            <a:avLst/>
          </a:prstGeom>
        </p:spPr>
        <p:txBody>
          <a:bodyPr lIns="0" tIns="0" rIns="0" bIns="0" anchor="ctr"/>
          <a:lstStyle/>
          <a:p>
            <a:pPr algn="ctr"/>
            <a:endParaRPr lang="hu-HU" sz="44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04520"/>
            <a:ext cx="4015800" cy="189684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457200" y="3682080"/>
            <a:ext cx="4015800" cy="189684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
        <p:nvSpPr>
          <p:cNvPr id="26" name="PlaceHolder 4"/>
          <p:cNvSpPr>
            <a:spLocks noGrp="1"/>
          </p:cNvSpPr>
          <p:nvPr>
            <p:ph type="body"/>
          </p:nvPr>
        </p:nvSpPr>
        <p:spPr>
          <a:xfrm>
            <a:off x="4674240" y="1604520"/>
            <a:ext cx="4015800" cy="397728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95280" y="1916280"/>
            <a:ext cx="7489080" cy="2591640"/>
          </a:xfrm>
          <a:prstGeom prst="rect">
            <a:avLst/>
          </a:prstGeom>
        </p:spPr>
        <p:txBody>
          <a:bodyPr lIns="0" tIns="0" rIns="0" bIns="0" anchor="ctr"/>
          <a:lstStyle/>
          <a:p>
            <a:pPr algn="ctr"/>
            <a:endParaRPr lang="hu-HU" sz="4400" b="0" strike="noStrike" spc="-1">
              <a:solidFill>
                <a:srgbClr val="000000"/>
              </a:solidFill>
              <a:uFill>
                <a:solidFill>
                  <a:srgbClr val="FFFFFF"/>
                </a:solidFill>
              </a:uFill>
              <a:latin typeface="Arial"/>
            </a:endParaRPr>
          </a:p>
        </p:txBody>
      </p:sp>
      <p:sp>
        <p:nvSpPr>
          <p:cNvPr id="28" name="PlaceHolder 2"/>
          <p:cNvSpPr>
            <a:spLocks noGrp="1"/>
          </p:cNvSpPr>
          <p:nvPr>
            <p:ph type="body"/>
          </p:nvPr>
        </p:nvSpPr>
        <p:spPr>
          <a:xfrm>
            <a:off x="457200" y="1604520"/>
            <a:ext cx="4015800" cy="397728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
        <p:nvSpPr>
          <p:cNvPr id="29" name="PlaceHolder 3"/>
          <p:cNvSpPr>
            <a:spLocks noGrp="1"/>
          </p:cNvSpPr>
          <p:nvPr>
            <p:ph type="body"/>
          </p:nvPr>
        </p:nvSpPr>
        <p:spPr>
          <a:xfrm>
            <a:off x="4674240" y="1604520"/>
            <a:ext cx="4015800" cy="189684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
        <p:nvSpPr>
          <p:cNvPr id="30" name="PlaceHolder 4"/>
          <p:cNvSpPr>
            <a:spLocks noGrp="1"/>
          </p:cNvSpPr>
          <p:nvPr>
            <p:ph type="body"/>
          </p:nvPr>
        </p:nvSpPr>
        <p:spPr>
          <a:xfrm>
            <a:off x="4674240" y="3682080"/>
            <a:ext cx="4015800" cy="189684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395280" y="1916280"/>
            <a:ext cx="7489080" cy="2591640"/>
          </a:xfrm>
          <a:prstGeom prst="rect">
            <a:avLst/>
          </a:prstGeom>
        </p:spPr>
        <p:txBody>
          <a:bodyPr lIns="0" tIns="0" rIns="0" bIns="0" anchor="ctr"/>
          <a:lstStyle/>
          <a:p>
            <a:pPr algn="ctr"/>
            <a:endParaRPr lang="hu-HU" sz="4400" b="0" strike="noStrike" spc="-1">
              <a:solidFill>
                <a:srgbClr val="000000"/>
              </a:solidFill>
              <a:uFill>
                <a:solidFill>
                  <a:srgbClr val="FFFFFF"/>
                </a:solidFill>
              </a:uFill>
              <a:latin typeface="Arial"/>
            </a:endParaRPr>
          </a:p>
        </p:txBody>
      </p:sp>
      <p:sp>
        <p:nvSpPr>
          <p:cNvPr id="32" name="PlaceHolder 2"/>
          <p:cNvSpPr>
            <a:spLocks noGrp="1"/>
          </p:cNvSpPr>
          <p:nvPr>
            <p:ph type="body"/>
          </p:nvPr>
        </p:nvSpPr>
        <p:spPr>
          <a:xfrm>
            <a:off x="457200" y="1604520"/>
            <a:ext cx="4015800" cy="189684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
        <p:nvSpPr>
          <p:cNvPr id="33" name="PlaceHolder 3"/>
          <p:cNvSpPr>
            <a:spLocks noGrp="1"/>
          </p:cNvSpPr>
          <p:nvPr>
            <p:ph type="body"/>
          </p:nvPr>
        </p:nvSpPr>
        <p:spPr>
          <a:xfrm>
            <a:off x="4674240" y="1604520"/>
            <a:ext cx="4015800" cy="189684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
        <p:nvSpPr>
          <p:cNvPr id="34" name="PlaceHolder 4"/>
          <p:cNvSpPr>
            <a:spLocks noGrp="1"/>
          </p:cNvSpPr>
          <p:nvPr>
            <p:ph type="body"/>
          </p:nvPr>
        </p:nvSpPr>
        <p:spPr>
          <a:xfrm>
            <a:off x="457200" y="3682080"/>
            <a:ext cx="8229240" cy="1896840"/>
          </a:xfrm>
          <a:prstGeom prst="rect">
            <a:avLst/>
          </a:prstGeom>
        </p:spPr>
        <p:txBody>
          <a:bodyPr lIns="0" tIns="0" rIns="0" bIns="0"/>
          <a:lstStyle/>
          <a:p>
            <a:endParaRPr lang="hu-HU"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CustomShape 1" hidden="1"/>
          <p:cNvSpPr/>
          <p:nvPr/>
        </p:nvSpPr>
        <p:spPr>
          <a:xfrm>
            <a:off x="0" y="6453360"/>
            <a:ext cx="9143280" cy="403920"/>
          </a:xfrm>
          <a:prstGeom prst="rect">
            <a:avLst/>
          </a:prstGeom>
          <a:solidFill>
            <a:srgbClr val="002285"/>
          </a:solidFill>
          <a:ln>
            <a:noFill/>
          </a:ln>
        </p:spPr>
        <p:style>
          <a:lnRef idx="0">
            <a:scrgbClr r="0" g="0" b="0"/>
          </a:lnRef>
          <a:fillRef idx="0">
            <a:scrgbClr r="0" g="0" b="0"/>
          </a:fillRef>
          <a:effectRef idx="0">
            <a:scrgbClr r="0" g="0" b="0"/>
          </a:effectRef>
          <a:fontRef idx="minor"/>
        </p:style>
      </p:sp>
      <p:pic>
        <p:nvPicPr>
          <p:cNvPr id="15" name="Picture 12"/>
          <p:cNvPicPr/>
          <p:nvPr/>
        </p:nvPicPr>
        <p:blipFill>
          <a:blip r:embed="rId14">
            <a:lum bright="70000" contrast="-70000"/>
          </a:blip>
          <a:stretch/>
        </p:blipFill>
        <p:spPr>
          <a:xfrm>
            <a:off x="395280" y="4365720"/>
            <a:ext cx="1367640" cy="1272600"/>
          </a:xfrm>
          <a:prstGeom prst="rect">
            <a:avLst/>
          </a:prstGeom>
          <a:ln>
            <a:noFill/>
          </a:ln>
        </p:spPr>
      </p:pic>
      <p:sp>
        <p:nvSpPr>
          <p:cNvPr id="2" name="CustomShape 2" hidden="1"/>
          <p:cNvSpPr/>
          <p:nvPr/>
        </p:nvSpPr>
        <p:spPr>
          <a:xfrm rot="16200000">
            <a:off x="-873720" y="1681560"/>
            <a:ext cx="2478600" cy="227880"/>
          </a:xfrm>
          <a:prstGeom prst="rect">
            <a:avLst/>
          </a:prstGeom>
          <a:noFill/>
          <a:ln>
            <a:noFill/>
          </a:ln>
        </p:spPr>
        <p:style>
          <a:lnRef idx="0">
            <a:scrgbClr r="0" g="0" b="0"/>
          </a:lnRef>
          <a:fillRef idx="0">
            <a:scrgbClr r="0" g="0" b="0"/>
          </a:fillRef>
          <a:effectRef idx="0">
            <a:scrgbClr r="0" g="0" b="0"/>
          </a:effectRef>
          <a:fontRef idx="minor"/>
        </p:style>
        <p:txBody>
          <a:bodyPr wrap="none" lIns="90000" tIns="0" rIns="90000" bIns="0"/>
          <a:lstStyle/>
          <a:p>
            <a:pPr algn="r">
              <a:lnSpc>
                <a:spcPct val="100000"/>
              </a:lnSpc>
            </a:pPr>
            <a:r>
              <a:rPr lang="hu-HU" sz="1500" b="0" strike="noStrike" spc="-1">
                <a:solidFill>
                  <a:srgbClr val="002285"/>
                </a:solidFill>
                <a:uFill>
                  <a:solidFill>
                    <a:srgbClr val="FFFFFF"/>
                  </a:solidFill>
                </a:uFill>
                <a:latin typeface="Arial Black"/>
                <a:ea typeface="ＭＳ Ｐゴシック"/>
              </a:rPr>
              <a:t>UNIVERSITY OF SZEGED</a:t>
            </a:r>
            <a:endParaRPr lang="hu-HU" sz="1800" b="0" strike="noStrike" spc="-1">
              <a:solidFill>
                <a:srgbClr val="000000"/>
              </a:solidFill>
              <a:uFill>
                <a:solidFill>
                  <a:srgbClr val="FFFFFF"/>
                </a:solidFill>
              </a:uFill>
              <a:latin typeface="Arial"/>
            </a:endParaRPr>
          </a:p>
        </p:txBody>
      </p:sp>
      <p:sp>
        <p:nvSpPr>
          <p:cNvPr id="3" name="CustomShape 3" hidden="1"/>
          <p:cNvSpPr/>
          <p:nvPr/>
        </p:nvSpPr>
        <p:spPr>
          <a:xfrm rot="16200000">
            <a:off x="-1066680" y="1914480"/>
            <a:ext cx="3063240" cy="334440"/>
          </a:xfrm>
          <a:prstGeom prst="rect">
            <a:avLst/>
          </a:prstGeom>
          <a:noFill/>
          <a:ln>
            <a:noFill/>
          </a:ln>
        </p:spPr>
        <p:style>
          <a:lnRef idx="0">
            <a:scrgbClr r="0" g="0" b="0"/>
          </a:lnRef>
          <a:fillRef idx="0">
            <a:scrgbClr r="0" g="0" b="0"/>
          </a:fillRef>
          <a:effectRef idx="0">
            <a:scrgbClr r="0" g="0" b="0"/>
          </a:effectRef>
          <a:fontRef idx="minor"/>
        </p:style>
        <p:txBody>
          <a:bodyPr wrap="none" lIns="90000" tIns="0" rIns="90000" bIns="0"/>
          <a:lstStyle/>
          <a:p>
            <a:pPr>
              <a:lnSpc>
                <a:spcPct val="100000"/>
              </a:lnSpc>
            </a:pPr>
            <a:r>
              <a:rPr lang="hu-HU" sz="2200" b="0" i="1" strike="noStrike" spc="-1">
                <a:solidFill>
                  <a:srgbClr val="C09100"/>
                </a:solidFill>
                <a:uFill>
                  <a:solidFill>
                    <a:srgbClr val="FFFFFF"/>
                  </a:solidFill>
                </a:uFill>
                <a:latin typeface="Times New Roman"/>
                <a:ea typeface="ＭＳ Ｐゴシック"/>
              </a:rPr>
              <a:t>D</a:t>
            </a:r>
            <a:r>
              <a:rPr lang="hu-HU" sz="1500" b="0" i="1" strike="noStrike" spc="-1">
                <a:solidFill>
                  <a:srgbClr val="C09100"/>
                </a:solidFill>
                <a:uFill>
                  <a:solidFill>
                    <a:srgbClr val="FFFFFF"/>
                  </a:solidFill>
                </a:uFill>
                <a:latin typeface="Times New Roman"/>
                <a:ea typeface="ＭＳ Ｐゴシック"/>
              </a:rPr>
              <a:t>epartment of Software Engineering</a:t>
            </a:r>
            <a:endParaRPr lang="hu-HU" sz="1800" b="0" strike="noStrike" spc="-1">
              <a:solidFill>
                <a:srgbClr val="000000"/>
              </a:solidFill>
              <a:uFill>
                <a:solidFill>
                  <a:srgbClr val="FFFFFF"/>
                </a:solidFill>
              </a:uFill>
              <a:latin typeface="Arial"/>
            </a:endParaRPr>
          </a:p>
        </p:txBody>
      </p:sp>
      <p:sp>
        <p:nvSpPr>
          <p:cNvPr id="4" name="CustomShape 4" hidden="1"/>
          <p:cNvSpPr/>
          <p:nvPr/>
        </p:nvSpPr>
        <p:spPr>
          <a:xfrm rot="16200000">
            <a:off x="-1917360" y="3892680"/>
            <a:ext cx="4250880" cy="227880"/>
          </a:xfrm>
          <a:prstGeom prst="rect">
            <a:avLst/>
          </a:prstGeom>
          <a:noFill/>
          <a:ln>
            <a:noFill/>
          </a:ln>
        </p:spPr>
        <p:style>
          <a:lnRef idx="0">
            <a:scrgbClr r="0" g="0" b="0"/>
          </a:lnRef>
          <a:fillRef idx="0">
            <a:scrgbClr r="0" g="0" b="0"/>
          </a:fillRef>
          <a:effectRef idx="0">
            <a:scrgbClr r="0" g="0" b="0"/>
          </a:effectRef>
          <a:fontRef idx="minor"/>
        </p:style>
        <p:txBody>
          <a:bodyPr wrap="none" lIns="90000" tIns="0" rIns="90000" bIns="0"/>
          <a:lstStyle/>
          <a:p>
            <a:pPr>
              <a:lnSpc>
                <a:spcPct val="100000"/>
              </a:lnSpc>
            </a:pPr>
            <a:r>
              <a:rPr lang="hu-HU" sz="1500" b="0" strike="noStrike" spc="-1">
                <a:solidFill>
                  <a:srgbClr val="002285"/>
                </a:solidFill>
                <a:uFill>
                  <a:solidFill>
                    <a:srgbClr val="FFFFFF"/>
                  </a:solidFill>
                </a:uFill>
                <a:latin typeface="Arial"/>
                <a:ea typeface="ＭＳ Ｐゴシック"/>
              </a:rPr>
              <a:t>UNIVERSITAS SCIENTIARUM SZEGEDIENSIS</a:t>
            </a:r>
            <a:endParaRPr lang="hu-HU" sz="1800" b="0" strike="noStrike" spc="-1">
              <a:solidFill>
                <a:srgbClr val="000000"/>
              </a:solidFill>
              <a:uFill>
                <a:solidFill>
                  <a:srgbClr val="FFFFFF"/>
                </a:solidFill>
              </a:uFill>
              <a:latin typeface="Arial"/>
            </a:endParaRPr>
          </a:p>
        </p:txBody>
      </p:sp>
      <p:sp>
        <p:nvSpPr>
          <p:cNvPr id="5" name="CustomShape 5" hidden="1"/>
          <p:cNvSpPr/>
          <p:nvPr/>
        </p:nvSpPr>
        <p:spPr>
          <a:xfrm>
            <a:off x="142920" y="333360"/>
            <a:ext cx="124560" cy="124560"/>
          </a:xfrm>
          <a:prstGeom prst="rect">
            <a:avLst/>
          </a:prstGeom>
          <a:solidFill>
            <a:srgbClr val="C09100"/>
          </a:solidFill>
          <a:ln>
            <a:noFill/>
          </a:ln>
        </p:spPr>
        <p:style>
          <a:lnRef idx="0">
            <a:scrgbClr r="0" g="0" b="0"/>
          </a:lnRef>
          <a:fillRef idx="0">
            <a:scrgbClr r="0" g="0" b="0"/>
          </a:fillRef>
          <a:effectRef idx="0">
            <a:scrgbClr r="0" g="0" b="0"/>
          </a:effectRef>
          <a:fontRef idx="minor"/>
        </p:style>
      </p:sp>
      <p:pic>
        <p:nvPicPr>
          <p:cNvPr id="6" name="Picture 13"/>
          <p:cNvPicPr/>
          <p:nvPr/>
        </p:nvPicPr>
        <p:blipFill>
          <a:blip r:embed="rId15">
            <a:lum bright="70000" contrast="-70000"/>
          </a:blip>
          <a:stretch/>
        </p:blipFill>
        <p:spPr>
          <a:xfrm>
            <a:off x="5508720" y="1844640"/>
            <a:ext cx="2952000" cy="2747160"/>
          </a:xfrm>
          <a:prstGeom prst="rect">
            <a:avLst/>
          </a:prstGeom>
          <a:ln>
            <a:noFill/>
          </a:ln>
        </p:spPr>
      </p:pic>
      <p:sp>
        <p:nvSpPr>
          <p:cNvPr id="7" name="CustomShape 6"/>
          <p:cNvSpPr/>
          <p:nvPr/>
        </p:nvSpPr>
        <p:spPr>
          <a:xfrm>
            <a:off x="0" y="6453360"/>
            <a:ext cx="9143280" cy="403920"/>
          </a:xfrm>
          <a:prstGeom prst="rect">
            <a:avLst/>
          </a:prstGeom>
          <a:solidFill>
            <a:srgbClr val="002285"/>
          </a:solidFill>
          <a:ln>
            <a:noFill/>
          </a:ln>
        </p:spPr>
        <p:style>
          <a:lnRef idx="0">
            <a:scrgbClr r="0" g="0" b="0"/>
          </a:lnRef>
          <a:fillRef idx="0">
            <a:scrgbClr r="0" g="0" b="0"/>
          </a:fillRef>
          <a:effectRef idx="0">
            <a:scrgbClr r="0" g="0" b="0"/>
          </a:effectRef>
          <a:fontRef idx="minor"/>
        </p:style>
      </p:sp>
      <p:sp>
        <p:nvSpPr>
          <p:cNvPr id="8" name="CustomShape 7"/>
          <p:cNvSpPr/>
          <p:nvPr/>
        </p:nvSpPr>
        <p:spPr>
          <a:xfrm>
            <a:off x="266400" y="285840"/>
            <a:ext cx="6154920" cy="334440"/>
          </a:xfrm>
          <a:prstGeom prst="rect">
            <a:avLst/>
          </a:prstGeom>
          <a:noFill/>
          <a:ln>
            <a:noFill/>
          </a:ln>
        </p:spPr>
        <p:style>
          <a:lnRef idx="0">
            <a:scrgbClr r="0" g="0" b="0"/>
          </a:lnRef>
          <a:fillRef idx="0">
            <a:scrgbClr r="0" g="0" b="0"/>
          </a:fillRef>
          <a:effectRef idx="0">
            <a:scrgbClr r="0" g="0" b="0"/>
          </a:effectRef>
          <a:fontRef idx="minor"/>
        </p:style>
        <p:txBody>
          <a:bodyPr wrap="none" lIns="90000" tIns="0" rIns="90000" bIns="0"/>
          <a:lstStyle/>
          <a:p>
            <a:pPr>
              <a:lnSpc>
                <a:spcPct val="100000"/>
              </a:lnSpc>
            </a:pPr>
            <a:r>
              <a:rPr lang="hu-HU" sz="2200" b="0" strike="noStrike" spc="-1">
                <a:solidFill>
                  <a:srgbClr val="002285"/>
                </a:solidFill>
                <a:uFill>
                  <a:solidFill>
                    <a:srgbClr val="FFFFFF"/>
                  </a:solidFill>
                </a:uFill>
                <a:latin typeface="Arial"/>
                <a:ea typeface="ＭＳ Ｐゴシック"/>
              </a:rPr>
              <a:t>UNIVERSITAS SCIENTIARUM SZEGEDIENSIS</a:t>
            </a:r>
            <a:endParaRPr lang="hu-HU" sz="1800" b="0" strike="noStrike" spc="-1">
              <a:solidFill>
                <a:srgbClr val="000000"/>
              </a:solidFill>
              <a:uFill>
                <a:solidFill>
                  <a:srgbClr val="FFFFFF"/>
                </a:solidFill>
              </a:uFill>
              <a:latin typeface="Arial"/>
            </a:endParaRPr>
          </a:p>
        </p:txBody>
      </p:sp>
      <p:sp>
        <p:nvSpPr>
          <p:cNvPr id="9" name="CustomShape 8"/>
          <p:cNvSpPr/>
          <p:nvPr/>
        </p:nvSpPr>
        <p:spPr>
          <a:xfrm>
            <a:off x="4849920" y="501480"/>
            <a:ext cx="3545640" cy="334440"/>
          </a:xfrm>
          <a:prstGeom prst="rect">
            <a:avLst/>
          </a:prstGeom>
          <a:noFill/>
          <a:ln>
            <a:noFill/>
          </a:ln>
        </p:spPr>
        <p:style>
          <a:lnRef idx="0">
            <a:scrgbClr r="0" g="0" b="0"/>
          </a:lnRef>
          <a:fillRef idx="0">
            <a:scrgbClr r="0" g="0" b="0"/>
          </a:fillRef>
          <a:effectRef idx="0">
            <a:scrgbClr r="0" g="0" b="0"/>
          </a:effectRef>
          <a:fontRef idx="minor"/>
        </p:style>
        <p:txBody>
          <a:bodyPr wrap="none" lIns="90000" tIns="0" rIns="90000" bIns="0"/>
          <a:lstStyle/>
          <a:p>
            <a:pPr algn="r">
              <a:lnSpc>
                <a:spcPct val="100000"/>
              </a:lnSpc>
            </a:pPr>
            <a:r>
              <a:rPr lang="hu-HU" sz="2200" b="0" strike="noStrike" spc="-1">
                <a:solidFill>
                  <a:srgbClr val="002285"/>
                </a:solidFill>
                <a:uFill>
                  <a:solidFill>
                    <a:srgbClr val="FFFFFF"/>
                  </a:solidFill>
                </a:uFill>
                <a:latin typeface="Arial Black"/>
                <a:ea typeface="ＭＳ Ｐゴシック"/>
              </a:rPr>
              <a:t>UNIVERSITY OF SZEGED</a:t>
            </a:r>
            <a:endParaRPr lang="hu-HU" sz="1800" b="0" strike="noStrike" spc="-1">
              <a:solidFill>
                <a:srgbClr val="000000"/>
              </a:solidFill>
              <a:uFill>
                <a:solidFill>
                  <a:srgbClr val="FFFFFF"/>
                </a:solidFill>
              </a:uFill>
              <a:latin typeface="Arial"/>
            </a:endParaRPr>
          </a:p>
        </p:txBody>
      </p:sp>
      <p:sp>
        <p:nvSpPr>
          <p:cNvPr id="10" name="CustomShape 9"/>
          <p:cNvSpPr/>
          <p:nvPr/>
        </p:nvSpPr>
        <p:spPr>
          <a:xfrm>
            <a:off x="3999960" y="595440"/>
            <a:ext cx="4400640" cy="486720"/>
          </a:xfrm>
          <a:prstGeom prst="rect">
            <a:avLst/>
          </a:prstGeom>
          <a:noFill/>
          <a:ln>
            <a:noFill/>
          </a:ln>
        </p:spPr>
        <p:style>
          <a:lnRef idx="0">
            <a:scrgbClr r="0" g="0" b="0"/>
          </a:lnRef>
          <a:fillRef idx="0">
            <a:scrgbClr r="0" g="0" b="0"/>
          </a:fillRef>
          <a:effectRef idx="0">
            <a:scrgbClr r="0" g="0" b="0"/>
          </a:effectRef>
          <a:fontRef idx="minor"/>
        </p:style>
        <p:txBody>
          <a:bodyPr wrap="none" lIns="90000" tIns="0" rIns="90000" bIns="0"/>
          <a:lstStyle/>
          <a:p>
            <a:pPr>
              <a:lnSpc>
                <a:spcPct val="100000"/>
              </a:lnSpc>
            </a:pPr>
            <a:r>
              <a:rPr lang="hu-HU" sz="3200" b="0" i="1" strike="noStrike" spc="-1">
                <a:solidFill>
                  <a:srgbClr val="C09100"/>
                </a:solidFill>
                <a:uFill>
                  <a:solidFill>
                    <a:srgbClr val="FFFFFF"/>
                  </a:solidFill>
                </a:uFill>
                <a:latin typeface="Times New Roman"/>
                <a:ea typeface="ＭＳ Ｐゴシック"/>
              </a:rPr>
              <a:t>D</a:t>
            </a:r>
            <a:r>
              <a:rPr lang="hu-HU" sz="2200" b="0" i="1" strike="noStrike" spc="-1">
                <a:solidFill>
                  <a:srgbClr val="C09100"/>
                </a:solidFill>
                <a:uFill>
                  <a:solidFill>
                    <a:srgbClr val="FFFFFF"/>
                  </a:solidFill>
                </a:uFill>
                <a:latin typeface="Times New Roman"/>
                <a:ea typeface="ＭＳ Ｐゴシック"/>
              </a:rPr>
              <a:t>epartment of Software Engineering</a:t>
            </a:r>
            <a:endParaRPr lang="hu-HU" sz="1800" b="0" strike="noStrike" spc="-1">
              <a:solidFill>
                <a:srgbClr val="000000"/>
              </a:solidFill>
              <a:uFill>
                <a:solidFill>
                  <a:srgbClr val="FFFFFF"/>
                </a:solidFill>
              </a:uFill>
              <a:latin typeface="Arial"/>
            </a:endParaRPr>
          </a:p>
        </p:txBody>
      </p:sp>
      <p:sp>
        <p:nvSpPr>
          <p:cNvPr id="11" name="CustomShape 10"/>
          <p:cNvSpPr/>
          <p:nvPr/>
        </p:nvSpPr>
        <p:spPr>
          <a:xfrm>
            <a:off x="8604360" y="333360"/>
            <a:ext cx="178560" cy="178560"/>
          </a:xfrm>
          <a:prstGeom prst="rect">
            <a:avLst/>
          </a:prstGeom>
          <a:solidFill>
            <a:srgbClr val="C09100"/>
          </a:solidFill>
          <a:ln>
            <a:noFill/>
          </a:ln>
        </p:spPr>
        <p:style>
          <a:lnRef idx="0">
            <a:scrgbClr r="0" g="0" b="0"/>
          </a:lnRef>
          <a:fillRef idx="0">
            <a:scrgbClr r="0" g="0" b="0"/>
          </a:fillRef>
          <a:effectRef idx="0">
            <a:scrgbClr r="0" g="0" b="0"/>
          </a:effectRef>
          <a:fontRef idx="minor"/>
        </p:style>
      </p:sp>
      <p:sp>
        <p:nvSpPr>
          <p:cNvPr id="12" name="PlaceHolder 11"/>
          <p:cNvSpPr>
            <a:spLocks noGrp="1"/>
          </p:cNvSpPr>
          <p:nvPr>
            <p:ph type="title"/>
          </p:nvPr>
        </p:nvSpPr>
        <p:spPr>
          <a:xfrm>
            <a:off x="395280" y="1916280"/>
            <a:ext cx="7489080" cy="2591640"/>
          </a:xfrm>
          <a:prstGeom prst="rect">
            <a:avLst/>
          </a:prstGeom>
        </p:spPr>
        <p:txBody>
          <a:bodyPr lIns="0" tIns="0" rIns="0" bIns="0" anchor="ctr"/>
          <a:lstStyle/>
          <a:p>
            <a:pPr algn="ctr"/>
            <a:endParaRPr lang="hu-HU" sz="4400" b="0" strike="noStrike" spc="-1">
              <a:solidFill>
                <a:srgbClr val="000000"/>
              </a:solidFill>
              <a:uFill>
                <a:solidFill>
                  <a:srgbClr val="FFFFFF"/>
                </a:solidFill>
              </a:uFill>
              <a:latin typeface="Arial"/>
            </a:endParaRPr>
          </a:p>
        </p:txBody>
      </p:sp>
      <p:sp>
        <p:nvSpPr>
          <p:cNvPr id="13" name="PlaceHolder 1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hu-HU" sz="3200" b="0" strike="noStrike" spc="-1">
                <a:solidFill>
                  <a:srgbClr val="000000"/>
                </a:solidFill>
                <a:uFill>
                  <a:solidFill>
                    <a:srgbClr val="FFFFFF"/>
                  </a:solidFill>
                </a:uFill>
                <a:latin typeface="Arial"/>
              </a:rPr>
              <a:t>Vázlatszöveg formátumának szerkesztése</a:t>
            </a:r>
          </a:p>
          <a:p>
            <a:pPr marL="864000" lvl="1" indent="-324000">
              <a:buClr>
                <a:srgbClr val="000000"/>
              </a:buClr>
              <a:buSzPct val="75000"/>
              <a:buFont typeface="Symbol" charset="2"/>
              <a:buChar char=""/>
            </a:pPr>
            <a:r>
              <a:rPr lang="hu-HU" sz="2800" b="0" strike="noStrike" spc="-1">
                <a:solidFill>
                  <a:srgbClr val="000000"/>
                </a:solidFill>
                <a:uFill>
                  <a:solidFill>
                    <a:srgbClr val="FFFFFF"/>
                  </a:solidFill>
                </a:uFill>
                <a:latin typeface="Arial"/>
              </a:rPr>
              <a:t>Második vázlatszint</a:t>
            </a:r>
          </a:p>
          <a:p>
            <a:pPr marL="1296000" lvl="2" indent="-288000">
              <a:buClr>
                <a:srgbClr val="000000"/>
              </a:buClr>
              <a:buSzPct val="45000"/>
              <a:buFont typeface="Wingdings" charset="2"/>
              <a:buChar char=""/>
            </a:pPr>
            <a:r>
              <a:rPr lang="hu-HU" sz="2400" b="0" strike="noStrike" spc="-1">
                <a:solidFill>
                  <a:srgbClr val="000000"/>
                </a:solidFill>
                <a:uFill>
                  <a:solidFill>
                    <a:srgbClr val="FFFFFF"/>
                  </a:solidFill>
                </a:uFill>
                <a:latin typeface="Arial"/>
              </a:rPr>
              <a:t>Harmadik vázlatszint</a:t>
            </a:r>
          </a:p>
          <a:p>
            <a:pPr marL="1728000" lvl="3" indent="-216000">
              <a:buClr>
                <a:srgbClr val="000000"/>
              </a:buClr>
              <a:buSzPct val="75000"/>
              <a:buFont typeface="Symbol" charset="2"/>
              <a:buChar char=""/>
            </a:pPr>
            <a:r>
              <a:rPr lang="hu-HU" sz="2000" b="0" strike="noStrike" spc="-1">
                <a:solidFill>
                  <a:srgbClr val="000000"/>
                </a:solidFill>
                <a:uFill>
                  <a:solidFill>
                    <a:srgbClr val="FFFFFF"/>
                  </a:solidFill>
                </a:uFill>
                <a:latin typeface="Arial"/>
              </a:rPr>
              <a:t>Negyedik vázlatszint</a:t>
            </a:r>
          </a:p>
          <a:p>
            <a:pPr marL="2160000" lvl="4" indent="-216000">
              <a:buClr>
                <a:srgbClr val="000000"/>
              </a:buClr>
              <a:buSzPct val="45000"/>
              <a:buFont typeface="Wingdings" charset="2"/>
              <a:buChar char=""/>
            </a:pPr>
            <a:r>
              <a:rPr lang="hu-HU" sz="2000" b="0" strike="noStrike" spc="-1">
                <a:solidFill>
                  <a:srgbClr val="000000"/>
                </a:solidFill>
                <a:uFill>
                  <a:solidFill>
                    <a:srgbClr val="FFFFFF"/>
                  </a:solidFill>
                </a:uFill>
                <a:latin typeface="Arial"/>
              </a:rPr>
              <a:t>Ötödik vázlatszint</a:t>
            </a:r>
          </a:p>
          <a:p>
            <a:pPr marL="2592000" lvl="5" indent="-216000">
              <a:buClr>
                <a:srgbClr val="000000"/>
              </a:buClr>
              <a:buSzPct val="45000"/>
              <a:buFont typeface="Wingdings" charset="2"/>
              <a:buChar char=""/>
            </a:pPr>
            <a:r>
              <a:rPr lang="hu-HU" sz="2000" b="0" strike="noStrike" spc="-1">
                <a:solidFill>
                  <a:srgbClr val="000000"/>
                </a:solidFill>
                <a:uFill>
                  <a:solidFill>
                    <a:srgbClr val="FFFFFF"/>
                  </a:solidFill>
                </a:uFill>
                <a:latin typeface="Arial"/>
              </a:rPr>
              <a:t>Hatodik vázlatszint</a:t>
            </a:r>
          </a:p>
          <a:p>
            <a:pPr marL="3024000" lvl="6" indent="-216000">
              <a:buClr>
                <a:srgbClr val="000000"/>
              </a:buClr>
              <a:buSzPct val="45000"/>
              <a:buFont typeface="Wingdings" charset="2"/>
              <a:buChar char=""/>
            </a:pPr>
            <a:r>
              <a:rPr lang="hu-HU" sz="2000" b="0" strike="noStrike" spc="-1">
                <a:solidFill>
                  <a:srgbClr val="000000"/>
                </a:solidFill>
                <a:uFill>
                  <a:solidFill>
                    <a:srgbClr val="FFFFFF"/>
                  </a:solidFill>
                </a:uFill>
                <a:latin typeface="Arial"/>
              </a:rPr>
              <a:t>Hetedik vázlatszint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 name="CustomShape 1"/>
          <p:cNvSpPr/>
          <p:nvPr/>
        </p:nvSpPr>
        <p:spPr>
          <a:xfrm>
            <a:off x="0" y="6453360"/>
            <a:ext cx="9143280" cy="403920"/>
          </a:xfrm>
          <a:prstGeom prst="rect">
            <a:avLst/>
          </a:prstGeom>
          <a:solidFill>
            <a:srgbClr val="002285"/>
          </a:solidFill>
          <a:ln>
            <a:noFill/>
          </a:ln>
        </p:spPr>
        <p:style>
          <a:lnRef idx="0">
            <a:scrgbClr r="0" g="0" b="0"/>
          </a:lnRef>
          <a:fillRef idx="0">
            <a:scrgbClr r="0" g="0" b="0"/>
          </a:fillRef>
          <a:effectRef idx="0">
            <a:scrgbClr r="0" g="0" b="0"/>
          </a:effectRef>
          <a:fontRef idx="minor"/>
        </p:style>
      </p:sp>
      <p:pic>
        <p:nvPicPr>
          <p:cNvPr id="49" name="Picture 12"/>
          <p:cNvPicPr/>
          <p:nvPr/>
        </p:nvPicPr>
        <p:blipFill>
          <a:blip r:embed="rId14">
            <a:lum bright="70000" contrast="-70000"/>
          </a:blip>
          <a:stretch/>
        </p:blipFill>
        <p:spPr>
          <a:xfrm>
            <a:off x="395280" y="4365720"/>
            <a:ext cx="1367640" cy="1272600"/>
          </a:xfrm>
          <a:prstGeom prst="rect">
            <a:avLst/>
          </a:prstGeom>
          <a:ln>
            <a:noFill/>
          </a:ln>
        </p:spPr>
      </p:pic>
      <p:sp>
        <p:nvSpPr>
          <p:cNvPr id="50" name="CustomShape 2"/>
          <p:cNvSpPr/>
          <p:nvPr/>
        </p:nvSpPr>
        <p:spPr>
          <a:xfrm rot="16200000">
            <a:off x="-873720" y="1681560"/>
            <a:ext cx="2478600" cy="227880"/>
          </a:xfrm>
          <a:prstGeom prst="rect">
            <a:avLst/>
          </a:prstGeom>
          <a:noFill/>
          <a:ln>
            <a:noFill/>
          </a:ln>
        </p:spPr>
        <p:style>
          <a:lnRef idx="0">
            <a:scrgbClr r="0" g="0" b="0"/>
          </a:lnRef>
          <a:fillRef idx="0">
            <a:scrgbClr r="0" g="0" b="0"/>
          </a:fillRef>
          <a:effectRef idx="0">
            <a:scrgbClr r="0" g="0" b="0"/>
          </a:effectRef>
          <a:fontRef idx="minor"/>
        </p:style>
        <p:txBody>
          <a:bodyPr wrap="none" lIns="90000" tIns="0" rIns="90000" bIns="0"/>
          <a:lstStyle/>
          <a:p>
            <a:pPr algn="r">
              <a:lnSpc>
                <a:spcPct val="100000"/>
              </a:lnSpc>
            </a:pPr>
            <a:r>
              <a:rPr lang="hu-HU" sz="1500" b="0" strike="noStrike" spc="-1">
                <a:solidFill>
                  <a:srgbClr val="002285"/>
                </a:solidFill>
                <a:uFill>
                  <a:solidFill>
                    <a:srgbClr val="FFFFFF"/>
                  </a:solidFill>
                </a:uFill>
                <a:latin typeface="Arial Black"/>
                <a:ea typeface="ＭＳ Ｐゴシック"/>
              </a:rPr>
              <a:t>UNIVERSITY OF SZEGED</a:t>
            </a:r>
            <a:endParaRPr lang="hu-HU" sz="1800" b="0" strike="noStrike" spc="-1">
              <a:solidFill>
                <a:srgbClr val="000000"/>
              </a:solidFill>
              <a:uFill>
                <a:solidFill>
                  <a:srgbClr val="FFFFFF"/>
                </a:solidFill>
              </a:uFill>
              <a:latin typeface="Arial"/>
            </a:endParaRPr>
          </a:p>
        </p:txBody>
      </p:sp>
      <p:sp>
        <p:nvSpPr>
          <p:cNvPr id="51" name="CustomShape 3"/>
          <p:cNvSpPr/>
          <p:nvPr/>
        </p:nvSpPr>
        <p:spPr>
          <a:xfrm rot="16200000">
            <a:off x="-1066680" y="1914480"/>
            <a:ext cx="3063240" cy="334440"/>
          </a:xfrm>
          <a:prstGeom prst="rect">
            <a:avLst/>
          </a:prstGeom>
          <a:noFill/>
          <a:ln>
            <a:noFill/>
          </a:ln>
        </p:spPr>
        <p:style>
          <a:lnRef idx="0">
            <a:scrgbClr r="0" g="0" b="0"/>
          </a:lnRef>
          <a:fillRef idx="0">
            <a:scrgbClr r="0" g="0" b="0"/>
          </a:fillRef>
          <a:effectRef idx="0">
            <a:scrgbClr r="0" g="0" b="0"/>
          </a:effectRef>
          <a:fontRef idx="minor"/>
        </p:style>
        <p:txBody>
          <a:bodyPr wrap="none" lIns="90000" tIns="0" rIns="90000" bIns="0"/>
          <a:lstStyle/>
          <a:p>
            <a:pPr>
              <a:lnSpc>
                <a:spcPct val="100000"/>
              </a:lnSpc>
            </a:pPr>
            <a:r>
              <a:rPr lang="hu-HU" sz="2200" b="0" i="1" strike="noStrike" spc="-1">
                <a:solidFill>
                  <a:srgbClr val="C09100"/>
                </a:solidFill>
                <a:uFill>
                  <a:solidFill>
                    <a:srgbClr val="FFFFFF"/>
                  </a:solidFill>
                </a:uFill>
                <a:latin typeface="Times New Roman"/>
                <a:ea typeface="ＭＳ Ｐゴシック"/>
              </a:rPr>
              <a:t>D</a:t>
            </a:r>
            <a:r>
              <a:rPr lang="hu-HU" sz="1500" b="0" i="1" strike="noStrike" spc="-1">
                <a:solidFill>
                  <a:srgbClr val="C09100"/>
                </a:solidFill>
                <a:uFill>
                  <a:solidFill>
                    <a:srgbClr val="FFFFFF"/>
                  </a:solidFill>
                </a:uFill>
                <a:latin typeface="Times New Roman"/>
                <a:ea typeface="ＭＳ Ｐゴシック"/>
              </a:rPr>
              <a:t>epartment of Software Engineering</a:t>
            </a:r>
            <a:endParaRPr lang="hu-HU" sz="1800" b="0" strike="noStrike" spc="-1">
              <a:solidFill>
                <a:srgbClr val="000000"/>
              </a:solidFill>
              <a:uFill>
                <a:solidFill>
                  <a:srgbClr val="FFFFFF"/>
                </a:solidFill>
              </a:uFill>
              <a:latin typeface="Arial"/>
            </a:endParaRPr>
          </a:p>
        </p:txBody>
      </p:sp>
      <p:sp>
        <p:nvSpPr>
          <p:cNvPr id="52" name="CustomShape 4"/>
          <p:cNvSpPr/>
          <p:nvPr/>
        </p:nvSpPr>
        <p:spPr>
          <a:xfrm rot="16200000">
            <a:off x="-1917360" y="3892680"/>
            <a:ext cx="4250880" cy="227880"/>
          </a:xfrm>
          <a:prstGeom prst="rect">
            <a:avLst/>
          </a:prstGeom>
          <a:noFill/>
          <a:ln>
            <a:noFill/>
          </a:ln>
        </p:spPr>
        <p:style>
          <a:lnRef idx="0">
            <a:scrgbClr r="0" g="0" b="0"/>
          </a:lnRef>
          <a:fillRef idx="0">
            <a:scrgbClr r="0" g="0" b="0"/>
          </a:fillRef>
          <a:effectRef idx="0">
            <a:scrgbClr r="0" g="0" b="0"/>
          </a:effectRef>
          <a:fontRef idx="minor"/>
        </p:style>
        <p:txBody>
          <a:bodyPr wrap="none" lIns="90000" tIns="0" rIns="90000" bIns="0"/>
          <a:lstStyle/>
          <a:p>
            <a:pPr>
              <a:lnSpc>
                <a:spcPct val="100000"/>
              </a:lnSpc>
            </a:pPr>
            <a:r>
              <a:rPr lang="hu-HU" sz="1500" b="0" strike="noStrike" spc="-1">
                <a:solidFill>
                  <a:srgbClr val="002285"/>
                </a:solidFill>
                <a:uFill>
                  <a:solidFill>
                    <a:srgbClr val="FFFFFF"/>
                  </a:solidFill>
                </a:uFill>
                <a:latin typeface="Arial"/>
                <a:ea typeface="ＭＳ Ｐゴシック"/>
              </a:rPr>
              <a:t>UNIVERSITAS SCIENTIARUM SZEGEDIENSIS</a:t>
            </a:r>
            <a:endParaRPr lang="hu-HU" sz="1800" b="0" strike="noStrike" spc="-1">
              <a:solidFill>
                <a:srgbClr val="000000"/>
              </a:solidFill>
              <a:uFill>
                <a:solidFill>
                  <a:srgbClr val="FFFFFF"/>
                </a:solidFill>
              </a:uFill>
              <a:latin typeface="Arial"/>
            </a:endParaRPr>
          </a:p>
        </p:txBody>
      </p:sp>
      <p:sp>
        <p:nvSpPr>
          <p:cNvPr id="53" name="CustomShape 5"/>
          <p:cNvSpPr/>
          <p:nvPr/>
        </p:nvSpPr>
        <p:spPr>
          <a:xfrm>
            <a:off x="142920" y="333360"/>
            <a:ext cx="124560" cy="124560"/>
          </a:xfrm>
          <a:prstGeom prst="rect">
            <a:avLst/>
          </a:prstGeom>
          <a:solidFill>
            <a:srgbClr val="C09100"/>
          </a:solidFill>
          <a:ln>
            <a:noFill/>
          </a:ln>
        </p:spPr>
        <p:style>
          <a:lnRef idx="0">
            <a:scrgbClr r="0" g="0" b="0"/>
          </a:lnRef>
          <a:fillRef idx="0">
            <a:scrgbClr r="0" g="0" b="0"/>
          </a:fillRef>
          <a:effectRef idx="0">
            <a:scrgbClr r="0" g="0" b="0"/>
          </a:effectRef>
          <a:fontRef idx="minor"/>
        </p:style>
      </p:sp>
      <p:sp>
        <p:nvSpPr>
          <p:cNvPr id="54" name="PlaceHolder 6"/>
          <p:cNvSpPr>
            <a:spLocks noGrp="1"/>
          </p:cNvSpPr>
          <p:nvPr>
            <p:ph type="title"/>
          </p:nvPr>
        </p:nvSpPr>
        <p:spPr>
          <a:xfrm>
            <a:off x="457200" y="273600"/>
            <a:ext cx="8229240" cy="1144800"/>
          </a:xfrm>
          <a:prstGeom prst="rect">
            <a:avLst/>
          </a:prstGeom>
        </p:spPr>
        <p:txBody>
          <a:bodyPr lIns="0" tIns="0" rIns="0" bIns="0" anchor="ctr"/>
          <a:lstStyle/>
          <a:p>
            <a:pPr algn="ctr"/>
            <a:r>
              <a:rPr lang="hu-HU" sz="4400" b="0" strike="noStrike" spc="-1">
                <a:solidFill>
                  <a:srgbClr val="000000"/>
                </a:solidFill>
                <a:uFill>
                  <a:solidFill>
                    <a:srgbClr val="FFFFFF"/>
                  </a:solidFill>
                </a:uFill>
                <a:latin typeface="Arial"/>
              </a:rPr>
              <a:t>Címszöveg formátumának szerkesztése</a:t>
            </a:r>
          </a:p>
        </p:txBody>
      </p:sp>
      <p:sp>
        <p:nvSpPr>
          <p:cNvPr id="55" name="PlaceHolder 7"/>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hu-HU" sz="3200" b="0" strike="noStrike" spc="-1">
                <a:solidFill>
                  <a:srgbClr val="000000"/>
                </a:solidFill>
                <a:uFill>
                  <a:solidFill>
                    <a:srgbClr val="FFFFFF"/>
                  </a:solidFill>
                </a:uFill>
                <a:latin typeface="Arial"/>
              </a:rPr>
              <a:t>Vázlatszöveg formátumának szerkesztése</a:t>
            </a:r>
          </a:p>
          <a:p>
            <a:pPr marL="864000" lvl="1" indent="-324000">
              <a:buClr>
                <a:srgbClr val="000000"/>
              </a:buClr>
              <a:buSzPct val="75000"/>
              <a:buFont typeface="Symbol" charset="2"/>
              <a:buChar char=""/>
            </a:pPr>
            <a:r>
              <a:rPr lang="hu-HU" sz="2800" b="0" strike="noStrike" spc="-1">
                <a:solidFill>
                  <a:srgbClr val="000000"/>
                </a:solidFill>
                <a:uFill>
                  <a:solidFill>
                    <a:srgbClr val="FFFFFF"/>
                  </a:solidFill>
                </a:uFill>
                <a:latin typeface="Arial"/>
              </a:rPr>
              <a:t>Második vázlatszint</a:t>
            </a:r>
          </a:p>
          <a:p>
            <a:pPr marL="1296000" lvl="2" indent="-288000">
              <a:buClr>
                <a:srgbClr val="000000"/>
              </a:buClr>
              <a:buSzPct val="45000"/>
              <a:buFont typeface="Wingdings" charset="2"/>
              <a:buChar char=""/>
            </a:pPr>
            <a:r>
              <a:rPr lang="hu-HU" sz="2400" b="0" strike="noStrike" spc="-1">
                <a:solidFill>
                  <a:srgbClr val="000000"/>
                </a:solidFill>
                <a:uFill>
                  <a:solidFill>
                    <a:srgbClr val="FFFFFF"/>
                  </a:solidFill>
                </a:uFill>
                <a:latin typeface="Arial"/>
              </a:rPr>
              <a:t>Harmadik vázlatszint</a:t>
            </a:r>
          </a:p>
          <a:p>
            <a:pPr marL="1728000" lvl="3" indent="-216000">
              <a:buClr>
                <a:srgbClr val="000000"/>
              </a:buClr>
              <a:buSzPct val="75000"/>
              <a:buFont typeface="Symbol" charset="2"/>
              <a:buChar char=""/>
            </a:pPr>
            <a:r>
              <a:rPr lang="hu-HU" sz="2000" b="0" strike="noStrike" spc="-1">
                <a:solidFill>
                  <a:srgbClr val="000000"/>
                </a:solidFill>
                <a:uFill>
                  <a:solidFill>
                    <a:srgbClr val="FFFFFF"/>
                  </a:solidFill>
                </a:uFill>
                <a:latin typeface="Arial"/>
              </a:rPr>
              <a:t>Negyedik vázlatszint</a:t>
            </a:r>
          </a:p>
          <a:p>
            <a:pPr marL="2160000" lvl="4" indent="-216000">
              <a:buClr>
                <a:srgbClr val="000000"/>
              </a:buClr>
              <a:buSzPct val="45000"/>
              <a:buFont typeface="Wingdings" charset="2"/>
              <a:buChar char=""/>
            </a:pPr>
            <a:r>
              <a:rPr lang="hu-HU" sz="2000" b="0" strike="noStrike" spc="-1">
                <a:solidFill>
                  <a:srgbClr val="000000"/>
                </a:solidFill>
                <a:uFill>
                  <a:solidFill>
                    <a:srgbClr val="FFFFFF"/>
                  </a:solidFill>
                </a:uFill>
                <a:latin typeface="Arial"/>
              </a:rPr>
              <a:t>Ötödik vázlatszint</a:t>
            </a:r>
          </a:p>
          <a:p>
            <a:pPr marL="2592000" lvl="5" indent="-216000">
              <a:buClr>
                <a:srgbClr val="000000"/>
              </a:buClr>
              <a:buSzPct val="45000"/>
              <a:buFont typeface="Wingdings" charset="2"/>
              <a:buChar char=""/>
            </a:pPr>
            <a:r>
              <a:rPr lang="hu-HU" sz="2000" b="0" strike="noStrike" spc="-1">
                <a:solidFill>
                  <a:srgbClr val="000000"/>
                </a:solidFill>
                <a:uFill>
                  <a:solidFill>
                    <a:srgbClr val="FFFFFF"/>
                  </a:solidFill>
                </a:uFill>
                <a:latin typeface="Arial"/>
              </a:rPr>
              <a:t>Hatodik vázlatszint</a:t>
            </a:r>
          </a:p>
          <a:p>
            <a:pPr marL="3024000" lvl="6" indent="-216000">
              <a:buClr>
                <a:srgbClr val="000000"/>
              </a:buClr>
              <a:buSzPct val="45000"/>
              <a:buFont typeface="Wingdings" charset="2"/>
              <a:buChar char=""/>
            </a:pPr>
            <a:r>
              <a:rPr lang="hu-HU" sz="2000" b="0" strike="noStrike" spc="-1">
                <a:solidFill>
                  <a:srgbClr val="000000"/>
                </a:solidFill>
                <a:uFill>
                  <a:solidFill>
                    <a:srgbClr val="FFFFFF"/>
                  </a:solidFill>
                </a:uFill>
                <a:latin typeface="Arial"/>
              </a:rPr>
              <a:t>Hetedik vázlatszint</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395280" y="1556640"/>
            <a:ext cx="8352360" cy="2591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r>
              <a:rPr lang="hu-HU" sz="3600" b="1" dirty="0" err="1"/>
              <a:t>Openstack</a:t>
            </a:r>
            <a:r>
              <a:rPr lang="hu-HU" sz="3600" b="1" dirty="0"/>
              <a:t> </a:t>
            </a:r>
            <a:r>
              <a:rPr lang="hu-HU" sz="3600" b="1" dirty="0" err="1"/>
              <a:t>Components</a:t>
            </a:r>
            <a:endParaRPr lang="hu-HU" sz="3600" b="1" dirty="0"/>
          </a:p>
        </p:txBody>
      </p:sp>
      <p:sp>
        <p:nvSpPr>
          <p:cNvPr id="139" name="CustomShape 2"/>
          <p:cNvSpPr/>
          <p:nvPr/>
        </p:nvSpPr>
        <p:spPr>
          <a:xfrm>
            <a:off x="900000" y="4130280"/>
            <a:ext cx="7847640" cy="174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hu-HU" sz="1800" b="0" strike="noStrike" spc="-1" dirty="0">
              <a:solidFill>
                <a:srgbClr val="000000"/>
              </a:solidFill>
              <a:uFill>
                <a:solidFill>
                  <a:srgbClr val="FFFFFF"/>
                </a:solidFill>
              </a:uFill>
              <a:latin typeface="Arial"/>
            </a:endParaRPr>
          </a:p>
          <a:p>
            <a:pPr algn="ctr">
              <a:lnSpc>
                <a:spcPct val="100000"/>
              </a:lnSpc>
            </a:pPr>
            <a:endParaRPr lang="hu-HU" sz="1800" b="0" strike="noStrike" spc="-1" dirty="0">
              <a:solidFill>
                <a:srgbClr val="000000"/>
              </a:solidFill>
              <a:uFill>
                <a:solidFill>
                  <a:srgbClr val="FFFFFF"/>
                </a:solidFill>
              </a:uFill>
              <a:latin typeface="Arial"/>
            </a:endParaRPr>
          </a:p>
        </p:txBody>
      </p:sp>
      <p:sp>
        <p:nvSpPr>
          <p:cNvPr id="141" name="CustomShape 4"/>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3F364BE2-E49B-444F-B25C-8C6FDE9080B4}" type="slidenum">
              <a:rPr lang="hu-HU" sz="1200" b="0" strike="noStrike" spc="-1">
                <a:solidFill>
                  <a:srgbClr val="FFFFFF"/>
                </a:solidFill>
                <a:uFill>
                  <a:solidFill>
                    <a:srgbClr val="FFFFFF"/>
                  </a:solidFill>
                </a:uFill>
                <a:latin typeface="Arial"/>
                <a:ea typeface="ＭＳ Ｐゴシック"/>
              </a:rPr>
              <a:t>1</a:t>
            </a:fld>
            <a:endParaRPr lang="hu-HU" sz="1800" b="0" strike="noStrike" spc="-1">
              <a:solidFill>
                <a:srgbClr val="000000"/>
              </a:solidFill>
              <a:uFill>
                <a:solidFill>
                  <a:srgbClr val="FFFFFF"/>
                </a:solidFill>
              </a:uFill>
              <a:latin typeface="Arial"/>
            </a:endParaRPr>
          </a:p>
        </p:txBody>
      </p:sp>
      <p:sp>
        <p:nvSpPr>
          <p:cNvPr id="142" name="CustomShape 5"/>
          <p:cNvSpPr/>
          <p:nvPr/>
        </p:nvSpPr>
        <p:spPr>
          <a:xfrm>
            <a:off x="1908000" y="6597720"/>
            <a:ext cx="5326920" cy="2595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Compute - Glance</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hu-HU" sz="2800" dirty="0"/>
              <a:t>OpenStack Image Service (Glance) runs the catalog of virtual machines’ images, which users can use as templates to run instances of virtual machines in the cloud. </a:t>
            </a:r>
          </a:p>
          <a:p>
            <a:pPr marL="343080" indent="-342360">
              <a:buClr>
                <a:srgbClr val="C09100"/>
              </a:buClr>
              <a:buFont typeface="Webdings" charset="2"/>
              <a:buChar char=""/>
            </a:pPr>
            <a:r>
              <a:rPr lang="hu-HU" sz="2800" dirty="0"/>
              <a:t>This service also delivers the backup functionality and snapshots creation.</a:t>
            </a:r>
          </a:p>
          <a:p>
            <a:pPr marL="343080" indent="-342360">
              <a:buClr>
                <a:srgbClr val="C09100"/>
              </a:buClr>
              <a:buFont typeface="Webdings" charset="2"/>
              <a:buChar char=""/>
            </a:pPr>
            <a:r>
              <a:rPr lang="hu-HU" sz="2800" dirty="0"/>
              <a:t>Glance supports many different formats, including vhd , vmdk , vdi , iso ,qcow2 , and ami.</a:t>
            </a:r>
          </a:p>
          <a:p>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10</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04460101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Compute - Glance</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720">
              <a:buClr>
                <a:srgbClr val="C09100"/>
              </a:buCl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11</a:t>
            </a:fld>
            <a:endParaRPr lang="hu-HU" sz="1800" b="0" strike="noStrike" spc="-1">
              <a:solidFill>
                <a:srgbClr val="000000"/>
              </a:solidFill>
              <a:uFill>
                <a:solidFill>
                  <a:srgbClr val="FFFFFF"/>
                </a:solidFill>
              </a:uFill>
              <a:latin typeface="Arial"/>
            </a:endParaRPr>
          </a:p>
        </p:txBody>
      </p:sp>
      <p:pic>
        <p:nvPicPr>
          <p:cNvPr id="6" name="Kép2">
            <a:extLst>
              <a:ext uri="{FF2B5EF4-FFF2-40B4-BE49-F238E27FC236}">
                <a16:creationId xmlns:a16="http://schemas.microsoft.com/office/drawing/2014/main" id="{DAF40338-EFD5-426B-AC2A-95BDF88F2B06}"/>
              </a:ext>
            </a:extLst>
          </p:cNvPr>
          <p:cNvPicPr/>
          <p:nvPr/>
        </p:nvPicPr>
        <p:blipFill>
          <a:blip r:embed="rId2">
            <a:lum/>
            <a:alphaModFix/>
          </a:blip>
          <a:srcRect/>
          <a:stretch>
            <a:fillRect/>
          </a:stretch>
        </p:blipFill>
        <p:spPr>
          <a:xfrm>
            <a:off x="979714" y="1137780"/>
            <a:ext cx="7641772" cy="5187240"/>
          </a:xfrm>
          <a:prstGeom prst="rect">
            <a:avLst/>
          </a:prstGeom>
        </p:spPr>
      </p:pic>
    </p:spTree>
    <p:extLst>
      <p:ext uri="{BB962C8B-B14F-4D97-AF65-F5344CB8AC3E}">
        <p14:creationId xmlns:p14="http://schemas.microsoft.com/office/powerpoint/2010/main" val="69877189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Compute - Glance</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720">
              <a:buClr>
                <a:srgbClr val="C09100"/>
              </a:buClr>
            </a:pPr>
            <a:r>
              <a:rPr lang="hu-HU" sz="2800" dirty="0"/>
              <a:t>Glance consists of two services that are implemented as GNU/Linux daemons:</a:t>
            </a:r>
          </a:p>
          <a:p>
            <a:pPr marL="343080" indent="-342360">
              <a:buClr>
                <a:srgbClr val="C09100"/>
              </a:buClr>
              <a:buFont typeface="Webdings" charset="2"/>
              <a:buChar char=""/>
            </a:pPr>
            <a:r>
              <a:rPr lang="hu-HU" sz="2800" dirty="0"/>
              <a:t>glance-api: Accepts Image REST API calls for image discovery, retrieval, and storage.</a:t>
            </a:r>
          </a:p>
          <a:p>
            <a:pPr marL="343080" indent="-342360">
              <a:buClr>
                <a:srgbClr val="C09100"/>
              </a:buClr>
              <a:buFont typeface="Webdings" charset="2"/>
              <a:buChar char=""/>
            </a:pPr>
            <a:r>
              <a:rPr lang="hu-HU" sz="2800" dirty="0"/>
              <a:t>glance-registry: Stores, processes, and retrieves metadata about imagesGlance itself does not store images by themselves. Glance uses plug-ins for particular storage, which can be your local file system, Swift object storage, Ceph storage or Network File System. Metadata of images are stored in the Glance database, usually as a MariaDB instance.</a:t>
            </a:r>
          </a:p>
          <a:p>
            <a:pPr marL="343080" indent="-342360">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12</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83133623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Storage - Cinder</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hu-HU" sz="2800" dirty="0"/>
              <a:t>Instances use an ephemeral volume by default. </a:t>
            </a:r>
          </a:p>
          <a:p>
            <a:pPr marL="343080" indent="-342360">
              <a:buClr>
                <a:srgbClr val="C09100"/>
              </a:buClr>
              <a:buFont typeface="Webdings" charset="2"/>
              <a:buChar char=""/>
            </a:pPr>
            <a:r>
              <a:rPr lang="hu-HU" sz="2800" dirty="0"/>
              <a:t>This kind of volume does not save the changes made on it and reverts to its original state when the current user relinquishes control. </a:t>
            </a:r>
          </a:p>
          <a:p>
            <a:pPr marL="343080" indent="-342360">
              <a:buClr>
                <a:srgbClr val="C09100"/>
              </a:buClr>
              <a:buFont typeface="Webdings" charset="2"/>
              <a:buChar char=""/>
            </a:pPr>
            <a:r>
              <a:rPr lang="hu-HU" sz="2800" dirty="0"/>
              <a:t>One of the methods for storing data permanently in OpenStack cloud is the use of a block storage service named Cinder.</a:t>
            </a: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13</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429130233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Storage - Cinder</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endParaRPr lang="hu-HU" sz="2800" dirty="0"/>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14</a:t>
            </a:fld>
            <a:endParaRPr lang="hu-HU" sz="1800" b="0" strike="noStrike" spc="-1">
              <a:solidFill>
                <a:srgbClr val="000000"/>
              </a:solidFill>
              <a:uFill>
                <a:solidFill>
                  <a:srgbClr val="FFFFFF"/>
                </a:solidFill>
              </a:uFill>
              <a:latin typeface="Arial"/>
            </a:endParaRPr>
          </a:p>
        </p:txBody>
      </p:sp>
      <p:pic>
        <p:nvPicPr>
          <p:cNvPr id="9" name="Kép3">
            <a:extLst>
              <a:ext uri="{FF2B5EF4-FFF2-40B4-BE49-F238E27FC236}">
                <a16:creationId xmlns:a16="http://schemas.microsoft.com/office/drawing/2014/main" id="{20D7CC56-C295-493C-9306-BFB0073E6852}"/>
              </a:ext>
            </a:extLst>
          </p:cNvPr>
          <p:cNvPicPr/>
          <p:nvPr/>
        </p:nvPicPr>
        <p:blipFill>
          <a:blip r:embed="rId2">
            <a:lum/>
            <a:alphaModFix/>
          </a:blip>
          <a:srcRect/>
          <a:stretch>
            <a:fillRect/>
          </a:stretch>
        </p:blipFill>
        <p:spPr>
          <a:xfrm>
            <a:off x="1159329" y="1157865"/>
            <a:ext cx="7229031" cy="5276850"/>
          </a:xfrm>
          <a:prstGeom prst="rect">
            <a:avLst/>
          </a:prstGeom>
        </p:spPr>
      </p:pic>
    </p:spTree>
    <p:extLst>
      <p:ext uri="{BB962C8B-B14F-4D97-AF65-F5344CB8AC3E}">
        <p14:creationId xmlns:p14="http://schemas.microsoft.com/office/powerpoint/2010/main" val="422753507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Storage - Cinder</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720">
              <a:buClr>
                <a:srgbClr val="C09100"/>
              </a:buClr>
            </a:pPr>
            <a:r>
              <a:rPr lang="hu-HU" sz="2800" dirty="0"/>
              <a:t>OpenStack block storage service consists of four services implemented as GNU/Linux daemons:</a:t>
            </a:r>
          </a:p>
          <a:p>
            <a:pPr marL="343080" indent="-342360">
              <a:buClr>
                <a:srgbClr val="C09100"/>
              </a:buClr>
              <a:buFont typeface="Webdings" charset="2"/>
              <a:buChar char=""/>
            </a:pPr>
            <a:r>
              <a:rPr lang="hu-HU" sz="2800" dirty="0"/>
              <a:t>cinder-api: API service provides an HTTP endpoint for API requests. At the time of this writing, two versions of API are supported and required for the cloud. So Cinder provides six endpoints. The cinder-api verifies the identity requirements for an incoming request and after that routes them to the cinder-volume for action through the message broker.</a:t>
            </a: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15</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54502357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Storage - Cinder</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hu-HU" sz="2800" dirty="0"/>
              <a:t>cinder-scheduler: Scheduler service reads requests from the message queue and selects the optimal storage provider node to create or manage the volume.</a:t>
            </a:r>
          </a:p>
          <a:p>
            <a:pPr marL="343080" indent="-342360">
              <a:buClr>
                <a:srgbClr val="C09100"/>
              </a:buClr>
              <a:buFont typeface="Webdings" charset="2"/>
              <a:buChar char=""/>
            </a:pPr>
            <a:r>
              <a:rPr lang="hu-HU" sz="2800" dirty="0"/>
              <a:t>cinder-volume : The service works with a storage back end through the drivers. It gets requests from the scheduler and responds to read and write requests sent to the block storage service to maintain state. </a:t>
            </a:r>
          </a:p>
          <a:p>
            <a:pPr marL="343080" indent="-342360">
              <a:buClr>
                <a:srgbClr val="C09100"/>
              </a:buClr>
              <a:buFont typeface="Webdings" charset="2"/>
              <a:buChar char=""/>
            </a:pPr>
            <a:r>
              <a:rPr lang="hu-HU" sz="2800" dirty="0"/>
              <a:t>cinder-backup: The backup service works with the backup back end through the driver architecture.</a:t>
            </a: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16</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79727497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hu-HU" sz="4000" b="1" spc="-1" dirty="0">
                <a:solidFill>
                  <a:srgbClr val="000000"/>
                </a:solidFill>
                <a:uFill>
                  <a:solidFill>
                    <a:srgbClr val="FFFFFF"/>
                  </a:solidFill>
                </a:uFill>
                <a:latin typeface="Arial"/>
                <a:ea typeface="ＭＳ Ｐゴシック"/>
              </a:rPr>
              <a:t>Management Tools – Horizon</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hu-HU" sz="2800" dirty="0"/>
              <a:t>OpenStack Dashboard (Horizon) service allows management of cloud resources through the web console.</a:t>
            </a:r>
          </a:p>
          <a:p>
            <a:pPr marL="343080" indent="-342360">
              <a:buClr>
                <a:srgbClr val="C09100"/>
              </a:buClr>
              <a:buFont typeface="Webdings" charset="2"/>
              <a:buChar char=""/>
            </a:pPr>
            <a:r>
              <a:rPr lang="hu-HU" sz="2800" dirty="0"/>
              <a:t>Horizon gives access to only about 70-80% of its overall functions.</a:t>
            </a:r>
          </a:p>
          <a:p>
            <a:pPr marL="343080" indent="-342360">
              <a:buClr>
                <a:srgbClr val="C09100"/>
              </a:buClr>
              <a:buFont typeface="Webdings" charset="2"/>
              <a:buChar char=""/>
            </a:pPr>
            <a:r>
              <a:rPr lang="hu-HU" sz="2800" dirty="0"/>
              <a:t>OpenStack Dashboard is a Python project aimed at providing a complete dashboard along with an extensible framework for building new dashboards.</a:t>
            </a:r>
          </a:p>
          <a:p>
            <a:pPr marL="343080" indent="-342360">
              <a:buClr>
                <a:srgbClr val="C09100"/>
              </a:buClr>
              <a:buFont typeface="Webdings" charset="2"/>
              <a:buChar char=""/>
            </a:pPr>
            <a:r>
              <a:rPr lang="hu-HU" sz="2800" dirty="0"/>
              <a:t> Horizon aims to support all core OpenStack projects.</a:t>
            </a: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17</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32747756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hu-HU" sz="4000" b="1" spc="-1" dirty="0">
                <a:solidFill>
                  <a:srgbClr val="000000"/>
                </a:solidFill>
                <a:uFill>
                  <a:solidFill>
                    <a:srgbClr val="FFFFFF"/>
                  </a:solidFill>
                </a:uFill>
                <a:latin typeface="Arial"/>
                <a:ea typeface="ＭＳ Ｐゴシック"/>
              </a:rPr>
              <a:t>Management Tools – Horizon</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hu-HU" sz="2800" dirty="0"/>
              <a:t>The minimum required set of running OpenStack services comprises Keystone, Nova, Neutron, and Glance.</a:t>
            </a:r>
          </a:p>
          <a:p>
            <a:pPr marL="343080" indent="-342360">
              <a:buClr>
                <a:srgbClr val="C09100"/>
              </a:buClr>
              <a:buFont typeface="Webdings" charset="2"/>
              <a:buChar char=""/>
            </a:pPr>
            <a:r>
              <a:rPr lang="hu-HU" sz="2800" dirty="0"/>
              <a:t>If the Keystone endpoint for a service is configured, Horizon detects it and enables support for optional services, such as Cinder, Swift, and Heat. </a:t>
            </a:r>
          </a:p>
          <a:p>
            <a:pPr marL="343080" indent="-342360">
              <a:buClr>
                <a:srgbClr val="C09100"/>
              </a:buClr>
              <a:buFont typeface="Webdings" charset="2"/>
              <a:buChar char=""/>
            </a:pPr>
            <a:r>
              <a:rPr lang="hu-HU" sz="2800" dirty="0"/>
              <a:t>Horizon can also work with services that are out of the scope </a:t>
            </a:r>
            <a:r>
              <a:rPr lang="hu-HU" sz="2800"/>
              <a:t>of this presentation, </a:t>
            </a:r>
            <a:r>
              <a:rPr lang="hu-HU" sz="2800" dirty="0"/>
              <a:t>such as Ceilometer, Sahara, and Trove.</a:t>
            </a: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18</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77187662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hu-HU" sz="4000" b="1" spc="-1" dirty="0">
                <a:solidFill>
                  <a:srgbClr val="000000"/>
                </a:solidFill>
                <a:uFill>
                  <a:solidFill>
                    <a:srgbClr val="FFFFFF"/>
                  </a:solidFill>
                </a:uFill>
                <a:latin typeface="Arial"/>
                <a:ea typeface="ＭＳ Ｐゴシック"/>
              </a:rPr>
              <a:t>Management Tools – Horizon</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hu-HU" sz="2800" dirty="0"/>
              <a:t>OpenStack Dashboard runs under a web server, which is commonly Apache or NGINX. </a:t>
            </a:r>
          </a:p>
          <a:p>
            <a:pPr marL="343080" indent="-342360">
              <a:buClr>
                <a:srgbClr val="C09100"/>
              </a:buClr>
              <a:buFont typeface="Webdings" charset="2"/>
              <a:buChar char=""/>
            </a:pPr>
            <a:r>
              <a:rPr lang="hu-HU" sz="2800" dirty="0"/>
              <a:t>For large-scale deployments, it is recommended that you configure a caching layer in front of Horizon, for example, the memcached daemon.</a:t>
            </a:r>
          </a:p>
          <a:p>
            <a:pPr marL="343080" indent="-342360">
              <a:buClr>
                <a:srgbClr val="C09100"/>
              </a:buClr>
              <a:buFont typeface="Webdings" charset="2"/>
              <a:buChar char=""/>
            </a:pPr>
            <a:r>
              <a:rPr lang="hu-HU" sz="2800" dirty="0"/>
              <a:t>You will need to use a web browser with JavaScript and HTML5 support while working with Horizon.</a:t>
            </a:r>
          </a:p>
          <a:p>
            <a:pPr marL="343080" indent="-342360">
              <a:buClr>
                <a:srgbClr val="C09100"/>
              </a:buClr>
              <a:buFont typeface="Webdings" charset="2"/>
              <a:buChar char=""/>
            </a:pPr>
            <a:r>
              <a:rPr lang="hu-HU" sz="2800" dirty="0"/>
              <a:t>Horizon is primarily tested and supported on the latest versions of Firefox, Chrome, and IE.</a:t>
            </a:r>
          </a:p>
          <a:p>
            <a:pPr marL="343080" indent="-342360">
              <a:buClr>
                <a:srgbClr val="C09100"/>
              </a:buClr>
              <a:buFont typeface="Webdings" charset="2"/>
              <a:buChar char=""/>
            </a:pPr>
            <a:endParaRPr lang="hu-HU" sz="2800" dirty="0"/>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19</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71500883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Components</a:t>
            </a: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2</a:t>
            </a:fld>
            <a:endParaRPr lang="hu-HU" sz="1800" b="0" strike="noStrike" spc="-1">
              <a:solidFill>
                <a:srgbClr val="000000"/>
              </a:solidFill>
              <a:uFill>
                <a:solidFill>
                  <a:srgbClr val="FFFFFF"/>
                </a:solidFill>
              </a:uFill>
              <a:latin typeface="Arial"/>
            </a:endParaRPr>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599" y="1933574"/>
            <a:ext cx="8044151" cy="3358861"/>
          </a:xfrm>
          <a:prstGeom prst="rect">
            <a:avLst/>
          </a:prstGeom>
        </p:spPr>
      </p:pic>
    </p:spTree>
    <p:extLst>
      <p:ext uri="{BB962C8B-B14F-4D97-AF65-F5344CB8AC3E}">
        <p14:creationId xmlns:p14="http://schemas.microsoft.com/office/powerpoint/2010/main" val="377088227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hu-HU" sz="4000" b="1" spc="-1" dirty="0">
                <a:solidFill>
                  <a:srgbClr val="000000"/>
                </a:solidFill>
                <a:uFill>
                  <a:solidFill>
                    <a:srgbClr val="FFFFFF"/>
                  </a:solidFill>
                </a:uFill>
                <a:latin typeface="Arial"/>
                <a:ea typeface="ＭＳ Ｐゴシック"/>
              </a:rPr>
              <a:t>Management Tools – Horizon </a:t>
            </a:r>
            <a:br>
              <a:rPr lang="hu-HU" sz="4000" b="1" spc="-1" dirty="0">
                <a:solidFill>
                  <a:srgbClr val="000000"/>
                </a:solidFill>
                <a:uFill>
                  <a:solidFill>
                    <a:srgbClr val="FFFFFF"/>
                  </a:solidFill>
                </a:uFill>
                <a:latin typeface="Arial"/>
                <a:ea typeface="ＭＳ Ｐゴシック"/>
              </a:rPr>
            </a:br>
            <a:r>
              <a:rPr lang="hu-HU" b="1" spc="-1" dirty="0">
                <a:solidFill>
                  <a:srgbClr val="000000"/>
                </a:solidFill>
                <a:uFill>
                  <a:solidFill>
                    <a:srgbClr val="FFFFFF"/>
                  </a:solidFill>
                </a:uFill>
                <a:latin typeface="Arial"/>
                <a:ea typeface="ＭＳ Ｐゴシック"/>
              </a:rPr>
              <a:t>Verify Operation of the Dashboard</a:t>
            </a:r>
          </a:p>
          <a:p>
            <a:endParaRPr lang="hu-HU" sz="4000" b="1" spc="-1" dirty="0">
              <a:solidFill>
                <a:srgbClr val="000000"/>
              </a:solidFill>
              <a:uFill>
                <a:solidFill>
                  <a:srgbClr val="FFFFFF"/>
                </a:solidFill>
              </a:uFill>
              <a:latin typeface="Arial"/>
              <a:ea typeface="ＭＳ Ｐゴシック"/>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hu-HU" sz="2800" dirty="0"/>
              <a:t>OpenSta</a:t>
            </a: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20</a:t>
            </a:fld>
            <a:endParaRPr lang="hu-HU" sz="1800" b="0" strike="noStrike" spc="-1">
              <a:solidFill>
                <a:srgbClr val="000000"/>
              </a:solidFill>
              <a:uFill>
                <a:solidFill>
                  <a:srgbClr val="FFFFFF"/>
                </a:solidFill>
              </a:uFill>
              <a:latin typeface="Arial"/>
            </a:endParaRPr>
          </a:p>
        </p:txBody>
      </p:sp>
      <p:pic>
        <p:nvPicPr>
          <p:cNvPr id="6" name="Kép4">
            <a:extLst>
              <a:ext uri="{FF2B5EF4-FFF2-40B4-BE49-F238E27FC236}">
                <a16:creationId xmlns:a16="http://schemas.microsoft.com/office/drawing/2014/main" id="{EBDD0818-2A85-4480-B06F-371019CBD7B8}"/>
              </a:ext>
            </a:extLst>
          </p:cNvPr>
          <p:cNvPicPr/>
          <p:nvPr/>
        </p:nvPicPr>
        <p:blipFill>
          <a:blip r:embed="rId2">
            <a:lum/>
            <a:alphaModFix/>
          </a:blip>
          <a:srcRect/>
          <a:stretch>
            <a:fillRect/>
          </a:stretch>
        </p:blipFill>
        <p:spPr>
          <a:xfrm>
            <a:off x="698194" y="940616"/>
            <a:ext cx="8445086" cy="5440383"/>
          </a:xfrm>
          <a:prstGeom prst="rect">
            <a:avLst/>
          </a:prstGeom>
        </p:spPr>
      </p:pic>
    </p:spTree>
    <p:extLst>
      <p:ext uri="{BB962C8B-B14F-4D97-AF65-F5344CB8AC3E}">
        <p14:creationId xmlns:p14="http://schemas.microsoft.com/office/powerpoint/2010/main" val="336818198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hu-HU" sz="4000" b="1" spc="-1" dirty="0">
                <a:solidFill>
                  <a:srgbClr val="000000"/>
                </a:solidFill>
                <a:uFill>
                  <a:solidFill>
                    <a:srgbClr val="FFFFFF"/>
                  </a:solidFill>
                </a:uFill>
                <a:ea typeface="ＭＳ Ｐゴシック"/>
              </a:rPr>
              <a:t>Security &amp; Identity </a:t>
            </a:r>
            <a:r>
              <a:rPr lang="hu-HU" sz="4000" b="1" spc="-1" dirty="0">
                <a:solidFill>
                  <a:srgbClr val="000000"/>
                </a:solidFill>
                <a:uFill>
                  <a:solidFill>
                    <a:srgbClr val="FFFFFF"/>
                  </a:solidFill>
                </a:uFill>
                <a:latin typeface="Arial"/>
                <a:ea typeface="ＭＳ Ｐゴシック"/>
              </a:rPr>
              <a:t>– Keystone</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The Keystone or OpenStack Identity service acts as a catalog of all OpenStack services and provides the</a:t>
            </a:r>
            <a:r>
              <a:rPr lang="hu-HU" sz="2800" dirty="0"/>
              <a:t> </a:t>
            </a:r>
            <a:r>
              <a:rPr lang="en-US" sz="2800" dirty="0"/>
              <a:t>ability for authenticating and managing user accounts and role information for the cloud environment. </a:t>
            </a:r>
            <a:endParaRPr lang="hu-HU" sz="2800" dirty="0"/>
          </a:p>
          <a:p>
            <a:pPr marL="343080" indent="-342360">
              <a:buClr>
                <a:srgbClr val="C09100"/>
              </a:buClr>
              <a:buFont typeface="Webdings" charset="2"/>
              <a:buChar char=""/>
            </a:pPr>
            <a:r>
              <a:rPr lang="en-US" sz="2800" dirty="0"/>
              <a:t>Usually Keystone is the first component to be installed when</a:t>
            </a:r>
            <a:r>
              <a:rPr lang="hu-HU" sz="2800" dirty="0"/>
              <a:t> </a:t>
            </a:r>
            <a:r>
              <a:rPr lang="en-US" sz="2800" dirty="0"/>
              <a:t>starting an OpenStack cloud.</a:t>
            </a:r>
            <a:endParaRPr lang="hu-HU" sz="2800" dirty="0"/>
          </a:p>
          <a:p>
            <a:pPr marL="343080" indent="-342360">
              <a:buClr>
                <a:srgbClr val="C09100"/>
              </a:buClr>
              <a:buFont typeface="Webdings" charset="2"/>
              <a:buChar char=""/>
            </a:pPr>
            <a:r>
              <a:rPr lang="en-US" sz="2800" dirty="0"/>
              <a:t>Keystone supports multiple forms of authentication, including login name and</a:t>
            </a:r>
            <a:r>
              <a:rPr lang="hu-HU" sz="2800" dirty="0"/>
              <a:t> </a:t>
            </a:r>
            <a:r>
              <a:rPr lang="en-US" sz="2800" dirty="0"/>
              <a:t>password, token-based credentials, and REST API log ins.</a:t>
            </a:r>
            <a:endParaRPr lang="hu-HU" sz="2800" dirty="0"/>
          </a:p>
          <a:p>
            <a:pPr marL="343080" indent="-342360">
              <a:buClr>
                <a:srgbClr val="C09100"/>
              </a:buClr>
              <a:buFont typeface="Webdings" charset="2"/>
              <a:buChar char=""/>
            </a:pPr>
            <a:endParaRPr lang="hu-HU" sz="2800" dirty="0"/>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21</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63023906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hu-HU" sz="4000" b="1" spc="-1" dirty="0">
                <a:solidFill>
                  <a:srgbClr val="000000"/>
                </a:solidFill>
                <a:uFill>
                  <a:solidFill>
                    <a:srgbClr val="FFFFFF"/>
                  </a:solidFill>
                </a:uFill>
                <a:ea typeface="ＭＳ Ｐゴシック"/>
              </a:rPr>
              <a:t>Security &amp; Identity </a:t>
            </a:r>
            <a:r>
              <a:rPr lang="hu-HU" sz="4000" b="1" spc="-1" dirty="0">
                <a:solidFill>
                  <a:srgbClr val="000000"/>
                </a:solidFill>
                <a:uFill>
                  <a:solidFill>
                    <a:srgbClr val="FFFFFF"/>
                  </a:solidFill>
                </a:uFill>
                <a:latin typeface="Arial"/>
                <a:ea typeface="ＭＳ Ｐゴシック"/>
              </a:rPr>
              <a:t>– Keystone</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From an architectural point of view, Keystone is the simplest service in the cloud. </a:t>
            </a:r>
            <a:endParaRPr lang="hu-HU" sz="2800" dirty="0"/>
          </a:p>
          <a:p>
            <a:pPr marL="343080" indent="-342360">
              <a:buClr>
                <a:srgbClr val="C09100"/>
              </a:buClr>
              <a:buFont typeface="Webdings" charset="2"/>
              <a:buChar char=""/>
            </a:pPr>
            <a:r>
              <a:rPr lang="en-US" sz="2800" dirty="0"/>
              <a:t>As for many other</a:t>
            </a:r>
            <a:r>
              <a:rPr lang="hu-HU" sz="2800" dirty="0"/>
              <a:t> </a:t>
            </a:r>
            <a:r>
              <a:rPr lang="en-US" sz="2800" dirty="0"/>
              <a:t>OpenStack services, OpenStack Identity service uses the MariaDB/MySQL database. </a:t>
            </a:r>
          </a:p>
          <a:p>
            <a:pPr marL="343080" indent="-342360">
              <a:buClr>
                <a:srgbClr val="C09100"/>
              </a:buClr>
              <a:buFont typeface="Webdings" charset="2"/>
              <a:buChar char=""/>
            </a:pPr>
            <a:r>
              <a:rPr lang="en-US" sz="2800" dirty="0"/>
              <a:t>Keystone uses the Apache web server as the front</a:t>
            </a:r>
            <a:r>
              <a:rPr lang="hu-HU" sz="2800" dirty="0"/>
              <a:t> </a:t>
            </a:r>
            <a:r>
              <a:rPr lang="en-US" sz="2800" dirty="0"/>
              <a:t>end, so you no longer need to start </a:t>
            </a:r>
            <a:r>
              <a:rPr lang="en-US" sz="2800" dirty="0" err="1"/>
              <a:t>openstack</a:t>
            </a:r>
            <a:r>
              <a:rPr lang="en-US" sz="2800" dirty="0"/>
              <a:t>-keystone</a:t>
            </a:r>
            <a:r>
              <a:rPr lang="hu-HU" sz="2800" dirty="0"/>
              <a:t> </a:t>
            </a:r>
            <a:r>
              <a:rPr lang="en-US" sz="2800" dirty="0"/>
              <a:t>service</a:t>
            </a:r>
            <a:r>
              <a:rPr lang="hu-HU" sz="2800" dirty="0"/>
              <a:t>.</a:t>
            </a: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22</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0062207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hu-HU" sz="4000" b="1" spc="-1" dirty="0">
                <a:solidFill>
                  <a:srgbClr val="000000"/>
                </a:solidFill>
                <a:uFill>
                  <a:solidFill>
                    <a:srgbClr val="FFFFFF"/>
                  </a:solidFill>
                </a:uFill>
                <a:ea typeface="ＭＳ Ｐゴシック"/>
              </a:rPr>
              <a:t>Networking - Neutron</a:t>
            </a:r>
            <a:endParaRPr lang="hu-HU" sz="4000" b="1" spc="-1" dirty="0">
              <a:solidFill>
                <a:srgbClr val="000000"/>
              </a:solidFill>
              <a:uFill>
                <a:solidFill>
                  <a:srgbClr val="FFFFFF"/>
                </a:solidFill>
              </a:uFill>
              <a:latin typeface="Arial"/>
              <a:ea typeface="ＭＳ Ｐゴシック"/>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OpenStack Networking is one of the most complicated OpenStack services.</a:t>
            </a:r>
            <a:endParaRPr lang="hu-HU" sz="2800" dirty="0"/>
          </a:p>
          <a:p>
            <a:pPr marL="720">
              <a:buClr>
                <a:srgbClr val="C09100"/>
              </a:buClr>
            </a:pPr>
            <a:r>
              <a:rPr lang="en-US" sz="2800" dirty="0"/>
              <a:t>There are several components of most</a:t>
            </a:r>
            <a:r>
              <a:rPr lang="hu-HU" sz="2800" dirty="0"/>
              <a:t> </a:t>
            </a:r>
            <a:r>
              <a:rPr lang="en-US" sz="2800" dirty="0"/>
              <a:t>importance in OpenStack Networking</a:t>
            </a:r>
            <a:endParaRPr lang="hu-HU" sz="2800" dirty="0"/>
          </a:p>
          <a:p>
            <a:pPr marL="343080" indent="-342360">
              <a:buClr>
                <a:srgbClr val="C09100"/>
              </a:buClr>
              <a:buFont typeface="Webdings" charset="2"/>
              <a:buChar char=""/>
            </a:pPr>
            <a:r>
              <a:rPr lang="en-US" sz="2400" dirty="0"/>
              <a:t>Tenant network: A virtual network that provides connectivity between entities.</a:t>
            </a:r>
            <a:r>
              <a:rPr lang="hu-HU" sz="2400" dirty="0"/>
              <a:t> </a:t>
            </a:r>
            <a:r>
              <a:rPr lang="en-US" sz="2400" dirty="0"/>
              <a:t>The network consists of subnets, and each subnet is a logical subdivision of an IP</a:t>
            </a:r>
            <a:r>
              <a:rPr lang="hu-HU" sz="2400" dirty="0"/>
              <a:t> </a:t>
            </a:r>
            <a:r>
              <a:rPr lang="en-US" sz="2400" dirty="0"/>
              <a:t>network. A subnet can be private or public. Virtual machines can get access to an</a:t>
            </a:r>
            <a:r>
              <a:rPr lang="hu-HU" sz="2400" dirty="0"/>
              <a:t> </a:t>
            </a:r>
            <a:r>
              <a:rPr lang="en-US" sz="2400" dirty="0"/>
              <a:t>external world through the public subnet. If a virtual machine is connected only to</a:t>
            </a:r>
            <a:r>
              <a:rPr lang="hu-HU" sz="2400" dirty="0"/>
              <a:t> </a:t>
            </a:r>
            <a:r>
              <a:rPr lang="en-US" sz="2400" dirty="0"/>
              <a:t>the private subnet, then only other virtual machines from this particular network can</a:t>
            </a:r>
            <a:r>
              <a:rPr lang="hu-HU" sz="2400" dirty="0"/>
              <a:t> </a:t>
            </a:r>
            <a:r>
              <a:rPr lang="en-US" sz="2400" dirty="0"/>
              <a:t>access it. Only a user with an admin role can create a public network.</a:t>
            </a:r>
          </a:p>
          <a:p>
            <a:pPr marL="343080" indent="-342360">
              <a:buClr>
                <a:srgbClr val="C09100"/>
              </a:buClr>
              <a:buFont typeface="Webdings" charset="2"/>
              <a:buChar char=""/>
            </a:pPr>
            <a:endParaRPr lang="hu-HU" dirty="0"/>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23</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60950642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hu-HU" sz="4000" b="1" spc="-1" dirty="0">
                <a:solidFill>
                  <a:srgbClr val="000000"/>
                </a:solidFill>
                <a:uFill>
                  <a:solidFill>
                    <a:srgbClr val="FFFFFF"/>
                  </a:solidFill>
                </a:uFill>
                <a:ea typeface="ＭＳ Ｐゴシック"/>
              </a:rPr>
              <a:t>Networking - Neutron</a:t>
            </a:r>
            <a:endParaRPr lang="hu-HU" sz="4000" b="1" spc="-1" dirty="0">
              <a:solidFill>
                <a:srgbClr val="000000"/>
              </a:solidFill>
              <a:uFill>
                <a:solidFill>
                  <a:srgbClr val="FFFFFF"/>
                </a:solidFill>
              </a:uFill>
              <a:latin typeface="Arial"/>
              <a:ea typeface="ＭＳ Ｐゴシック"/>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Router: A virtual network device that passes network traffic between different</a:t>
            </a:r>
            <a:r>
              <a:rPr lang="hu-HU" sz="2800" dirty="0"/>
              <a:t> </a:t>
            </a:r>
            <a:r>
              <a:rPr lang="en-US" sz="2800" dirty="0"/>
              <a:t>networks. A router can have one gateway and many connected subnets.</a:t>
            </a:r>
            <a:endParaRPr lang="hu-HU" sz="2800" dirty="0"/>
          </a:p>
          <a:p>
            <a:pPr marL="343080" indent="-342360">
              <a:buClr>
                <a:srgbClr val="C09100"/>
              </a:buClr>
              <a:buFont typeface="Webdings" charset="2"/>
              <a:buChar char=""/>
            </a:pPr>
            <a:r>
              <a:rPr lang="en-US" sz="2800" dirty="0"/>
              <a:t>Security Group: The set of ingress and egress firewall rules that can be applied to</a:t>
            </a:r>
            <a:r>
              <a:rPr lang="hu-HU" sz="2800" dirty="0"/>
              <a:t> </a:t>
            </a:r>
            <a:r>
              <a:rPr lang="en-US" sz="2800" dirty="0"/>
              <a:t>one or many virtual machines. It is possible to change a Security Group at runtime.</a:t>
            </a: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24</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419586820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hu-HU" sz="4000" b="1" spc="-1" dirty="0">
                <a:solidFill>
                  <a:srgbClr val="000000"/>
                </a:solidFill>
                <a:uFill>
                  <a:solidFill>
                    <a:srgbClr val="FFFFFF"/>
                  </a:solidFill>
                </a:uFill>
                <a:ea typeface="ＭＳ Ｐゴシック"/>
              </a:rPr>
              <a:t>Networking - Neutron</a:t>
            </a:r>
            <a:endParaRPr lang="hu-HU" sz="4000" b="1" spc="-1" dirty="0">
              <a:solidFill>
                <a:srgbClr val="000000"/>
              </a:solidFill>
              <a:uFill>
                <a:solidFill>
                  <a:srgbClr val="FFFFFF"/>
                </a:solidFill>
              </a:uFill>
              <a:latin typeface="Arial"/>
              <a:ea typeface="ＭＳ Ｐゴシック"/>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Floating IP address</a:t>
            </a:r>
            <a:r>
              <a:rPr lang="hu-HU" sz="2800" dirty="0"/>
              <a:t>:</a:t>
            </a:r>
            <a:r>
              <a:rPr lang="en-US" sz="2800" dirty="0"/>
              <a:t> An IP address that can be associated with a virtual machine so</a:t>
            </a:r>
            <a:r>
              <a:rPr lang="hu-HU" sz="2800" dirty="0"/>
              <a:t> </a:t>
            </a:r>
            <a:r>
              <a:rPr lang="en-US" sz="2800" dirty="0"/>
              <a:t>that the instance has the same IP from the public network each time it boots.</a:t>
            </a:r>
          </a:p>
          <a:p>
            <a:pPr marL="343080" indent="-342360">
              <a:buClr>
                <a:srgbClr val="C09100"/>
              </a:buClr>
              <a:buFont typeface="Webdings" charset="2"/>
              <a:buChar char=""/>
            </a:pPr>
            <a:r>
              <a:rPr lang="en-US" sz="2800" dirty="0"/>
              <a:t>Port: A virtual network port within OpenStack Networking. It is a connection</a:t>
            </a:r>
            <a:r>
              <a:rPr lang="hu-HU" sz="2800" dirty="0"/>
              <a:t> </a:t>
            </a:r>
            <a:r>
              <a:rPr lang="en-US" sz="2800" dirty="0"/>
              <a:t>between the subnet and </a:t>
            </a:r>
            <a:r>
              <a:rPr lang="en-US" sz="2800" dirty="0" err="1"/>
              <a:t>vNIC</a:t>
            </a:r>
            <a:r>
              <a:rPr lang="en-US" sz="2800" dirty="0"/>
              <a:t> or virtual router.</a:t>
            </a:r>
            <a:endParaRPr lang="hu-HU" sz="2800" dirty="0"/>
          </a:p>
          <a:p>
            <a:pPr marL="343080" indent="-342360">
              <a:buClr>
                <a:srgbClr val="C09100"/>
              </a:buClr>
              <a:buFont typeface="Webdings" charset="2"/>
              <a:buChar char=""/>
            </a:pPr>
            <a:r>
              <a:rPr lang="en-US" sz="2800" dirty="0" err="1"/>
              <a:t>vNIC</a:t>
            </a:r>
            <a:r>
              <a:rPr lang="en-US" sz="2800" dirty="0"/>
              <a:t> (virtual Network Interface Card) or VIF (</a:t>
            </a:r>
            <a:r>
              <a:rPr lang="hu-HU" sz="2800" dirty="0"/>
              <a:t>Virtual Network Interface) : An </a:t>
            </a:r>
            <a:r>
              <a:rPr lang="en-US" sz="2800" dirty="0"/>
              <a:t>interface that is plugged into a port in a network.</a:t>
            </a:r>
            <a:endParaRPr lang="hu-HU" sz="2800" dirty="0"/>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25</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90224260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hu-HU" sz="4000" b="1" spc="-1" dirty="0">
                <a:solidFill>
                  <a:srgbClr val="000000"/>
                </a:solidFill>
                <a:uFill>
                  <a:solidFill>
                    <a:srgbClr val="FFFFFF"/>
                  </a:solidFill>
                </a:uFill>
                <a:ea typeface="ＭＳ Ｐゴシック"/>
              </a:rPr>
              <a:t>Networking - Neutron</a:t>
            </a:r>
            <a:endParaRPr lang="hu-HU" sz="4000" b="1" spc="-1" dirty="0">
              <a:solidFill>
                <a:srgbClr val="000000"/>
              </a:solidFill>
              <a:uFill>
                <a:solidFill>
                  <a:srgbClr val="FFFFFF"/>
                </a:solidFill>
              </a:uFill>
              <a:latin typeface="Arial"/>
              <a:ea typeface="ＭＳ Ｐゴシック"/>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26</a:t>
            </a:fld>
            <a:endParaRPr lang="hu-HU" sz="1800" b="0" strike="noStrike" spc="-1">
              <a:solidFill>
                <a:srgbClr val="000000"/>
              </a:solidFill>
              <a:uFill>
                <a:solidFill>
                  <a:srgbClr val="FFFFFF"/>
                </a:solidFill>
              </a:uFill>
              <a:latin typeface="Arial"/>
            </a:endParaRPr>
          </a:p>
        </p:txBody>
      </p:sp>
      <p:pic>
        <p:nvPicPr>
          <p:cNvPr id="7" name="Picture 6">
            <a:extLst>
              <a:ext uri="{FF2B5EF4-FFF2-40B4-BE49-F238E27FC236}">
                <a16:creationId xmlns:a16="http://schemas.microsoft.com/office/drawing/2014/main" id="{BA892334-7FD6-4B3A-A883-DE88FB31959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8700" y="996043"/>
            <a:ext cx="7359660" cy="5178062"/>
          </a:xfrm>
          <a:prstGeom prst="rect">
            <a:avLst/>
          </a:prstGeom>
          <a:noFill/>
          <a:ln>
            <a:noFill/>
          </a:ln>
        </p:spPr>
      </p:pic>
    </p:spTree>
    <p:extLst>
      <p:ext uri="{BB962C8B-B14F-4D97-AF65-F5344CB8AC3E}">
        <p14:creationId xmlns:p14="http://schemas.microsoft.com/office/powerpoint/2010/main" val="288709980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hu-HU" sz="4000" b="1" spc="-1" dirty="0">
                <a:solidFill>
                  <a:srgbClr val="000000"/>
                </a:solidFill>
                <a:uFill>
                  <a:solidFill>
                    <a:srgbClr val="FFFFFF"/>
                  </a:solidFill>
                </a:uFill>
                <a:ea typeface="ＭＳ Ｐゴシック"/>
              </a:rPr>
              <a:t>Networking - Neutron</a:t>
            </a:r>
            <a:endParaRPr lang="hu-HU" sz="4000" b="1" spc="-1" dirty="0">
              <a:solidFill>
                <a:srgbClr val="000000"/>
              </a:solidFill>
              <a:uFill>
                <a:solidFill>
                  <a:srgbClr val="FFFFFF"/>
                </a:solidFill>
              </a:uFill>
              <a:latin typeface="Arial"/>
              <a:ea typeface="ＭＳ Ｐゴシック"/>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27</a:t>
            </a:fld>
            <a:endParaRPr lang="hu-HU" sz="1800" b="0" strike="noStrike" spc="-1">
              <a:solidFill>
                <a:srgbClr val="000000"/>
              </a:solidFill>
              <a:uFill>
                <a:solidFill>
                  <a:srgbClr val="FFFFFF"/>
                </a:solidFill>
              </a:uFill>
              <a:latin typeface="Arial"/>
            </a:endParaRPr>
          </a:p>
        </p:txBody>
      </p:sp>
      <p:pic>
        <p:nvPicPr>
          <p:cNvPr id="7" name="Picture 6">
            <a:extLst>
              <a:ext uri="{FF2B5EF4-FFF2-40B4-BE49-F238E27FC236}">
                <a16:creationId xmlns:a16="http://schemas.microsoft.com/office/drawing/2014/main" id="{BF2F0DF1-CA4F-4C0B-9887-9586B540E55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38944" y="963385"/>
            <a:ext cx="7049416" cy="5161189"/>
          </a:xfrm>
          <a:prstGeom prst="rect">
            <a:avLst/>
          </a:prstGeom>
          <a:noFill/>
          <a:ln>
            <a:noFill/>
          </a:ln>
        </p:spPr>
      </p:pic>
    </p:spTree>
    <p:extLst>
      <p:ext uri="{BB962C8B-B14F-4D97-AF65-F5344CB8AC3E}">
        <p14:creationId xmlns:p14="http://schemas.microsoft.com/office/powerpoint/2010/main" val="121798905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hu-HU" sz="4000" b="1" spc="-1" dirty="0">
                <a:solidFill>
                  <a:srgbClr val="000000"/>
                </a:solidFill>
                <a:uFill>
                  <a:solidFill>
                    <a:srgbClr val="FFFFFF"/>
                  </a:solidFill>
                </a:uFill>
                <a:ea typeface="ＭＳ Ｐゴシック"/>
              </a:rPr>
              <a:t>Networking - Neutron</a:t>
            </a:r>
            <a:endParaRPr lang="hu-HU" sz="4000" b="1" spc="-1" dirty="0">
              <a:solidFill>
                <a:srgbClr val="000000"/>
              </a:solidFill>
              <a:uFill>
                <a:solidFill>
                  <a:srgbClr val="FFFFFF"/>
                </a:solidFill>
              </a:uFill>
              <a:latin typeface="Arial"/>
              <a:ea typeface="ＭＳ Ｐゴシック"/>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720">
              <a:buClr>
                <a:srgbClr val="C09100"/>
              </a:buClr>
            </a:pPr>
            <a:r>
              <a:rPr lang="en-US" sz="2800" dirty="0"/>
              <a:t>Neutron consists of several services that are implemented as standard GNU/Linux daemons:</a:t>
            </a:r>
          </a:p>
          <a:p>
            <a:pPr marL="343080" indent="-342360">
              <a:buClr>
                <a:srgbClr val="C09100"/>
              </a:buClr>
              <a:buFont typeface="Webdings" charset="2"/>
              <a:buChar char=""/>
            </a:pPr>
            <a:r>
              <a:rPr lang="en-US" sz="2800" dirty="0"/>
              <a:t>neutron-server: The main service of Neutron. Accepts and routes API requests</a:t>
            </a:r>
            <a:r>
              <a:rPr lang="hu-HU" sz="2800" dirty="0"/>
              <a:t> </a:t>
            </a:r>
            <a:r>
              <a:rPr lang="en-US" sz="2800" dirty="0"/>
              <a:t>through message bus to the OpenStack Networking plug-ins for action.</a:t>
            </a:r>
          </a:p>
          <a:p>
            <a:pPr marL="343080" indent="-342360">
              <a:buClr>
                <a:srgbClr val="C09100"/>
              </a:buClr>
              <a:buFont typeface="Webdings" charset="2"/>
              <a:buChar char=""/>
            </a:pPr>
            <a:r>
              <a:rPr lang="en-US" sz="2800" dirty="0"/>
              <a:t>neutron-</a:t>
            </a:r>
            <a:r>
              <a:rPr lang="en-US" sz="2800" dirty="0" err="1"/>
              <a:t>openvswitch</a:t>
            </a:r>
            <a:r>
              <a:rPr lang="en-US" sz="2800" dirty="0"/>
              <a:t>-agent: Receives commands from neutron-server and sends</a:t>
            </a:r>
            <a:r>
              <a:rPr lang="hu-HU" sz="2800" dirty="0"/>
              <a:t> </a:t>
            </a:r>
            <a:r>
              <a:rPr lang="en-US" sz="2800" dirty="0"/>
              <a:t>them to Open </a:t>
            </a:r>
            <a:r>
              <a:rPr lang="en-US" sz="2800" dirty="0" err="1"/>
              <a:t>vSwitch</a:t>
            </a:r>
            <a:r>
              <a:rPr lang="en-US" sz="2800" dirty="0"/>
              <a:t> (OVS) for execution. </a:t>
            </a:r>
            <a:endParaRPr lang="hu-HU" sz="2800" dirty="0"/>
          </a:p>
          <a:p>
            <a:pPr marL="720">
              <a:buClr>
                <a:srgbClr val="C09100"/>
              </a:buClr>
            </a:pPr>
            <a:endParaRPr lang="hu-HU" sz="2800" dirty="0"/>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28</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31114780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hu-HU" sz="4000" b="1" spc="-1" dirty="0">
                <a:solidFill>
                  <a:srgbClr val="000000"/>
                </a:solidFill>
                <a:uFill>
                  <a:solidFill>
                    <a:srgbClr val="FFFFFF"/>
                  </a:solidFill>
                </a:uFill>
                <a:ea typeface="ＭＳ Ｐゴシック"/>
              </a:rPr>
              <a:t>Networking - Neutron</a:t>
            </a:r>
            <a:endParaRPr lang="hu-HU" sz="4000" b="1" spc="-1" dirty="0">
              <a:solidFill>
                <a:srgbClr val="000000"/>
              </a:solidFill>
              <a:uFill>
                <a:solidFill>
                  <a:srgbClr val="FFFFFF"/>
                </a:solidFill>
              </a:uFill>
              <a:latin typeface="Arial"/>
              <a:ea typeface="ＭＳ Ｐゴシック"/>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720">
              <a:buClr>
                <a:srgbClr val="C09100"/>
              </a:buClr>
            </a:pPr>
            <a:r>
              <a:rPr lang="en-US" sz="2800" dirty="0"/>
              <a:t>Neutron consists of several services that are implemented as standard GNU/Linux daemons:</a:t>
            </a:r>
          </a:p>
          <a:p>
            <a:pPr marL="343080" indent="-342360">
              <a:buClr>
                <a:srgbClr val="C09100"/>
              </a:buClr>
              <a:buFont typeface="Webdings" charset="2"/>
              <a:buChar char=""/>
            </a:pPr>
            <a:r>
              <a:rPr lang="en-US" sz="2800" dirty="0"/>
              <a:t>neutron-l3-agent : Provides routing and Network Address Translation (NAT</a:t>
            </a:r>
            <a:r>
              <a:rPr lang="hu-HU" sz="2800" dirty="0"/>
              <a:t>.</a:t>
            </a:r>
          </a:p>
          <a:p>
            <a:pPr marL="343080" indent="-342360">
              <a:buClr>
                <a:srgbClr val="C09100"/>
              </a:buClr>
              <a:buFont typeface="Webdings" charset="2"/>
              <a:buChar char=""/>
            </a:pPr>
            <a:r>
              <a:rPr lang="hu-HU" sz="2800" dirty="0"/>
              <a:t>neutron-dhcp-agent : Manages dnsmasq services. Dnsmasq is a lightweight Dynamic </a:t>
            </a:r>
            <a:r>
              <a:rPr lang="en-US" sz="2800" dirty="0"/>
              <a:t>Host Configuration Protocol (DHCP) and caching</a:t>
            </a:r>
            <a:r>
              <a:rPr lang="hu-HU" sz="2800" dirty="0"/>
              <a:t> </a:t>
            </a:r>
            <a:r>
              <a:rPr lang="en-US" sz="2800" dirty="0"/>
              <a:t>DNS server. </a:t>
            </a:r>
            <a:endParaRPr lang="hu-HU" sz="2800" dirty="0"/>
          </a:p>
          <a:p>
            <a:pPr marL="343080" indent="-342360">
              <a:buClr>
                <a:srgbClr val="C09100"/>
              </a:buClr>
              <a:buFont typeface="Webdings" charset="2"/>
              <a:buChar char=""/>
            </a:pPr>
            <a:r>
              <a:rPr lang="en-US" sz="2800" dirty="0"/>
              <a:t>neutron-metadata-agent : Provides the ability for instances to get information</a:t>
            </a:r>
          </a:p>
          <a:p>
            <a:pPr marL="343080" indent="-342360">
              <a:buClr>
                <a:srgbClr val="C09100"/>
              </a:buClr>
              <a:buFont typeface="Webdings" charset="2"/>
              <a:buChar char=""/>
            </a:pPr>
            <a:r>
              <a:rPr lang="en-US" sz="2800" dirty="0"/>
              <a:t>such as hostname, SSH keys, etc. </a:t>
            </a:r>
            <a:endParaRPr lang="hu-HU" sz="2800" dirty="0"/>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29</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83182405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Components</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5915890"/>
            <a:ext cx="8084520" cy="46510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hu-HU" sz="2400" dirty="0"/>
              <a:t>https://docs.openstack.org/arch-design/design.html</a:t>
            </a:r>
            <a:endParaRPr lang="hu-HU" sz="24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3</a:t>
            </a:fld>
            <a:endParaRPr lang="hu-HU" sz="1800" b="0" strike="noStrike" spc="-1">
              <a:solidFill>
                <a:srgbClr val="000000"/>
              </a:solidFill>
              <a:uFill>
                <a:solidFill>
                  <a:srgbClr val="FFFFFF"/>
                </a:solidFill>
              </a:uFill>
              <a:latin typeface="Arial"/>
            </a:endParaRPr>
          </a:p>
        </p:txBody>
      </p:sp>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482" y="1209167"/>
            <a:ext cx="6625179" cy="4706723"/>
          </a:xfrm>
          <a:prstGeom prst="rect">
            <a:avLst/>
          </a:prstGeom>
        </p:spPr>
      </p:pic>
    </p:spTree>
    <p:extLst>
      <p:ext uri="{BB962C8B-B14F-4D97-AF65-F5344CB8AC3E}">
        <p14:creationId xmlns:p14="http://schemas.microsoft.com/office/powerpoint/2010/main" val="219156106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hu-HU" sz="4000" b="1" spc="-1" dirty="0">
                <a:solidFill>
                  <a:srgbClr val="000000"/>
                </a:solidFill>
                <a:uFill>
                  <a:solidFill>
                    <a:srgbClr val="FFFFFF"/>
                  </a:solidFill>
                </a:uFill>
                <a:ea typeface="ＭＳ Ｐゴシック"/>
              </a:rPr>
              <a:t>Storage - Swift</a:t>
            </a:r>
            <a:endParaRPr lang="hu-HU" sz="4000" b="1" spc="-1" dirty="0">
              <a:solidFill>
                <a:srgbClr val="000000"/>
              </a:solidFill>
              <a:uFill>
                <a:solidFill>
                  <a:srgbClr val="FFFFFF"/>
                </a:solidFill>
              </a:uFill>
              <a:latin typeface="Arial"/>
              <a:ea typeface="ＭＳ Ｐゴシック"/>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OpenStack Swift is a highly available, distributed, eventually consistent object Software Defined Storage</a:t>
            </a:r>
            <a:r>
              <a:rPr lang="hu-HU" sz="2800" dirty="0"/>
              <a:t> </a:t>
            </a:r>
            <a:r>
              <a:rPr lang="en-US" sz="2800" dirty="0"/>
              <a:t>(SDS) system. </a:t>
            </a:r>
            <a:endParaRPr lang="hu-HU" sz="2800" dirty="0"/>
          </a:p>
          <a:p>
            <a:pPr marL="343080" indent="-342360">
              <a:buClr>
                <a:srgbClr val="C09100"/>
              </a:buClr>
              <a:buFont typeface="Webdings" charset="2"/>
              <a:buChar char=""/>
            </a:pPr>
            <a:r>
              <a:rPr lang="en-US" sz="2800" dirty="0"/>
              <a:t>In contrast to file storage, object storage works with an object that contains data and metadata</a:t>
            </a:r>
            <a:r>
              <a:rPr lang="hu-HU" sz="2800" dirty="0"/>
              <a:t> </a:t>
            </a:r>
            <a:r>
              <a:rPr lang="en-US" sz="2800" dirty="0"/>
              <a:t>itself. </a:t>
            </a:r>
            <a:endParaRPr lang="hu-HU" sz="2800" dirty="0"/>
          </a:p>
          <a:p>
            <a:pPr marL="343080" indent="-342360">
              <a:buClr>
                <a:srgbClr val="C09100"/>
              </a:buClr>
              <a:buFont typeface="Webdings" charset="2"/>
              <a:buChar char=""/>
            </a:pPr>
            <a:r>
              <a:rPr lang="en-US" sz="2800" dirty="0"/>
              <a:t>Generally, object storage provides access through an API. Objects are available via URLs and HTTP/</a:t>
            </a:r>
            <a:r>
              <a:rPr lang="hu-HU" sz="2800" dirty="0"/>
              <a:t> </a:t>
            </a:r>
            <a:r>
              <a:rPr lang="en-US" sz="2800" dirty="0"/>
              <a:t>HTTPS protocols. </a:t>
            </a:r>
            <a:endParaRPr lang="hu-HU" sz="2800" dirty="0"/>
          </a:p>
          <a:p>
            <a:pPr marL="343080" indent="-342360">
              <a:buClr>
                <a:srgbClr val="C09100"/>
              </a:buClr>
              <a:buFont typeface="Webdings" charset="2"/>
              <a:buChar char=""/>
            </a:pPr>
            <a:r>
              <a:rPr lang="en-US" sz="2800" dirty="0"/>
              <a:t>Object storage can distribute requests across a number of storage hosts. </a:t>
            </a:r>
            <a:endParaRPr lang="hu-HU" sz="2800" dirty="0"/>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30</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4107813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hu-HU" sz="4000" b="1" spc="-1" dirty="0">
                <a:solidFill>
                  <a:srgbClr val="000000"/>
                </a:solidFill>
                <a:uFill>
                  <a:solidFill>
                    <a:srgbClr val="FFFFFF"/>
                  </a:solidFill>
                </a:uFill>
                <a:ea typeface="ＭＳ Ｐゴシック"/>
              </a:rPr>
              <a:t>Storage - Swift</a:t>
            </a:r>
            <a:endParaRPr lang="hu-HU" sz="4000" b="1" spc="-1" dirty="0">
              <a:solidFill>
                <a:srgbClr val="000000"/>
              </a:solidFill>
              <a:uFill>
                <a:solidFill>
                  <a:srgbClr val="FFFFFF"/>
                </a:solidFill>
              </a:uFill>
              <a:latin typeface="Arial"/>
              <a:ea typeface="ＭＳ Ｐゴシック"/>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All objects are</a:t>
            </a:r>
            <a:r>
              <a:rPr lang="hu-HU" sz="2800" dirty="0"/>
              <a:t> </a:t>
            </a:r>
            <a:r>
              <a:rPr lang="en-US" sz="2800" dirty="0"/>
              <a:t>accessible in one single namespace, and object storage</a:t>
            </a:r>
            <a:r>
              <a:rPr lang="hu-HU" sz="2800" dirty="0"/>
              <a:t> </a:t>
            </a:r>
            <a:r>
              <a:rPr lang="en-US" sz="2800" dirty="0"/>
              <a:t>systems are usually highly scalable.</a:t>
            </a:r>
          </a:p>
          <a:p>
            <a:pPr marL="343080" indent="-342360">
              <a:buClr>
                <a:srgbClr val="C09100"/>
              </a:buClr>
              <a:buFont typeface="Webdings" charset="2"/>
              <a:buChar char=""/>
            </a:pPr>
            <a:r>
              <a:rPr lang="en-US" sz="2800" dirty="0"/>
              <a:t>Logically, Swift consists of three levels: accounts, containers, and objects.</a:t>
            </a:r>
          </a:p>
          <a:p>
            <a:pPr marL="343080" indent="-342360">
              <a:buClr>
                <a:srgbClr val="C09100"/>
              </a:buClr>
              <a:buFont typeface="Webdings" charset="2"/>
              <a:buChar char=""/>
            </a:pPr>
            <a:r>
              <a:rPr lang="en-US" sz="2800" dirty="0"/>
              <a:t>Account in Swift corresponds to the Project/Tenant in other OpenStack services.</a:t>
            </a:r>
            <a:endParaRPr lang="hu-HU" sz="2800" dirty="0"/>
          </a:p>
          <a:p>
            <a:pPr marL="343080" indent="-342360">
              <a:buClr>
                <a:srgbClr val="C09100"/>
              </a:buClr>
              <a:buFont typeface="Webdings" charset="2"/>
              <a:buChar char=""/>
            </a:pPr>
            <a:r>
              <a:rPr lang="en-US" sz="2800" dirty="0"/>
              <a:t> Swift users are</a:t>
            </a:r>
            <a:r>
              <a:rPr lang="hu-HU" sz="2800" dirty="0"/>
              <a:t> </a:t>
            </a:r>
            <a:r>
              <a:rPr lang="en-US" sz="2800" dirty="0"/>
              <a:t>primarily people who have a username and password. Swift users correspond to accounts in other</a:t>
            </a:r>
            <a:r>
              <a:rPr lang="hu-HU" sz="2800" dirty="0"/>
              <a:t> </a:t>
            </a:r>
            <a:r>
              <a:rPr lang="en-US" sz="2800" dirty="0"/>
              <a:t>OpenStack services. Objects are stored in containers that belong to the accounts.</a:t>
            </a:r>
            <a:endParaRPr lang="hu-HU" sz="2800" dirty="0"/>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31</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92278874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hu-HU" sz="4000" b="1" spc="-1" dirty="0">
                <a:solidFill>
                  <a:srgbClr val="000000"/>
                </a:solidFill>
                <a:uFill>
                  <a:solidFill>
                    <a:srgbClr val="FFFFFF"/>
                  </a:solidFill>
                </a:uFill>
                <a:ea typeface="ＭＳ Ｐゴシック"/>
              </a:rPr>
              <a:t>Storage - Swift</a:t>
            </a:r>
            <a:endParaRPr lang="hu-HU" sz="4000" b="1" spc="-1" dirty="0">
              <a:solidFill>
                <a:srgbClr val="000000"/>
              </a:solidFill>
              <a:uFill>
                <a:solidFill>
                  <a:srgbClr val="FFFFFF"/>
                </a:solidFill>
              </a:uFill>
              <a:latin typeface="Arial"/>
              <a:ea typeface="ＭＳ Ｐゴシック"/>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32</a:t>
            </a:fld>
            <a:endParaRPr lang="hu-HU" sz="1800" b="0" strike="noStrike" spc="-1">
              <a:solidFill>
                <a:srgbClr val="000000"/>
              </a:solidFill>
              <a:uFill>
                <a:solidFill>
                  <a:srgbClr val="FFFFFF"/>
                </a:solidFill>
              </a:uFill>
              <a:latin typeface="Arial"/>
            </a:endParaRPr>
          </a:p>
        </p:txBody>
      </p:sp>
      <p:pic>
        <p:nvPicPr>
          <p:cNvPr id="2" name="Picture 1">
            <a:extLst>
              <a:ext uri="{FF2B5EF4-FFF2-40B4-BE49-F238E27FC236}">
                <a16:creationId xmlns:a16="http://schemas.microsoft.com/office/drawing/2014/main" id="{4BF35540-1FA1-4A58-9530-9EC6C1454E6F}"/>
              </a:ext>
            </a:extLst>
          </p:cNvPr>
          <p:cNvPicPr>
            <a:picLocks noChangeAspect="1"/>
          </p:cNvPicPr>
          <p:nvPr/>
        </p:nvPicPr>
        <p:blipFill>
          <a:blip r:embed="rId2"/>
          <a:stretch>
            <a:fillRect/>
          </a:stretch>
        </p:blipFill>
        <p:spPr>
          <a:xfrm>
            <a:off x="2142820" y="1122059"/>
            <a:ext cx="4858360" cy="5348463"/>
          </a:xfrm>
          <a:prstGeom prst="rect">
            <a:avLst/>
          </a:prstGeom>
        </p:spPr>
      </p:pic>
    </p:spTree>
    <p:extLst>
      <p:ext uri="{BB962C8B-B14F-4D97-AF65-F5344CB8AC3E}">
        <p14:creationId xmlns:p14="http://schemas.microsoft.com/office/powerpoint/2010/main" val="254565838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hu-HU" sz="4000" b="1" spc="-1" dirty="0">
                <a:solidFill>
                  <a:srgbClr val="000000"/>
                </a:solidFill>
                <a:uFill>
                  <a:solidFill>
                    <a:srgbClr val="FFFFFF"/>
                  </a:solidFill>
                </a:uFill>
                <a:ea typeface="ＭＳ Ｐゴシック"/>
              </a:rPr>
              <a:t>Storage - Swift</a:t>
            </a:r>
            <a:endParaRPr lang="hu-HU" sz="4000" b="1" spc="-1" dirty="0">
              <a:solidFill>
                <a:srgbClr val="000000"/>
              </a:solidFill>
              <a:uFill>
                <a:solidFill>
                  <a:srgbClr val="FFFFFF"/>
                </a:solidFill>
              </a:uFill>
              <a:latin typeface="Arial"/>
              <a:ea typeface="ＭＳ Ｐゴシック"/>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33</a:t>
            </a:fld>
            <a:endParaRPr lang="hu-HU" sz="1800" b="0" strike="noStrike" spc="-1">
              <a:solidFill>
                <a:srgbClr val="000000"/>
              </a:solidFill>
              <a:uFill>
                <a:solidFill>
                  <a:srgbClr val="FFFFFF"/>
                </a:solidFill>
              </a:uFill>
              <a:latin typeface="Arial"/>
            </a:endParaRPr>
          </a:p>
        </p:txBody>
      </p:sp>
      <p:pic>
        <p:nvPicPr>
          <p:cNvPr id="3" name="Picture 2">
            <a:extLst>
              <a:ext uri="{FF2B5EF4-FFF2-40B4-BE49-F238E27FC236}">
                <a16:creationId xmlns:a16="http://schemas.microsoft.com/office/drawing/2014/main" id="{A2E77421-869A-435D-8858-BD357CAD0079}"/>
              </a:ext>
            </a:extLst>
          </p:cNvPr>
          <p:cNvPicPr>
            <a:picLocks noChangeAspect="1"/>
          </p:cNvPicPr>
          <p:nvPr/>
        </p:nvPicPr>
        <p:blipFill>
          <a:blip r:embed="rId2"/>
          <a:stretch>
            <a:fillRect/>
          </a:stretch>
        </p:blipFill>
        <p:spPr>
          <a:xfrm>
            <a:off x="755640" y="1267560"/>
            <a:ext cx="8244360" cy="4757683"/>
          </a:xfrm>
          <a:prstGeom prst="rect">
            <a:avLst/>
          </a:prstGeom>
        </p:spPr>
      </p:pic>
    </p:spTree>
    <p:extLst>
      <p:ext uri="{BB962C8B-B14F-4D97-AF65-F5344CB8AC3E}">
        <p14:creationId xmlns:p14="http://schemas.microsoft.com/office/powerpoint/2010/main" val="100505544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hu-HU" sz="4000" b="1" spc="-1" dirty="0">
                <a:solidFill>
                  <a:srgbClr val="000000"/>
                </a:solidFill>
                <a:uFill>
                  <a:solidFill>
                    <a:srgbClr val="FFFFFF"/>
                  </a:solidFill>
                </a:uFill>
                <a:ea typeface="ＭＳ Ｐゴシック"/>
              </a:rPr>
              <a:t>Application Service - Heat</a:t>
            </a:r>
            <a:endParaRPr lang="hu-HU" sz="4000" b="1" spc="-1" dirty="0">
              <a:solidFill>
                <a:srgbClr val="000000"/>
              </a:solidFill>
              <a:uFill>
                <a:solidFill>
                  <a:srgbClr val="FFFFFF"/>
                </a:solidFill>
              </a:uFill>
              <a:latin typeface="Arial"/>
              <a:ea typeface="ＭＳ Ｐゴシック"/>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hu-HU" sz="2800" dirty="0"/>
              <a:t>The</a:t>
            </a:r>
            <a:r>
              <a:rPr lang="en-US" sz="2800" dirty="0"/>
              <a:t> main purpose of the service is to manage the</a:t>
            </a:r>
            <a:r>
              <a:rPr lang="hu-HU" sz="2800" dirty="0"/>
              <a:t> </a:t>
            </a:r>
            <a:r>
              <a:rPr lang="en-US" sz="2800" dirty="0"/>
              <a:t>entire lifecycle of the infrastructure and applications within OpenStack clouds. </a:t>
            </a:r>
            <a:endParaRPr lang="hu-HU" sz="2800" dirty="0"/>
          </a:p>
          <a:p>
            <a:pPr marL="343080" indent="-342360">
              <a:buClr>
                <a:srgbClr val="C09100"/>
              </a:buClr>
              <a:buFont typeface="Webdings" charset="2"/>
              <a:buChar char=""/>
            </a:pPr>
            <a:r>
              <a:rPr lang="en-US" sz="2800" dirty="0"/>
              <a:t>For orchestration, Heat uses</a:t>
            </a:r>
            <a:r>
              <a:rPr lang="hu-HU" sz="2800" dirty="0"/>
              <a:t> templates that describe instances, networks, volumes, etc.</a:t>
            </a:r>
          </a:p>
          <a:p>
            <a:pPr marL="720">
              <a:buClr>
                <a:srgbClr val="C09100"/>
              </a:buClr>
            </a:pPr>
            <a:r>
              <a:rPr lang="en-US" sz="2800" dirty="0"/>
              <a:t>Two formats of templates can be used with</a:t>
            </a:r>
            <a:r>
              <a:rPr lang="hu-HU" sz="2800" dirty="0"/>
              <a:t> </a:t>
            </a:r>
            <a:r>
              <a:rPr lang="en-US" sz="2800" dirty="0"/>
              <a:t>OpenStack Orchestration:</a:t>
            </a:r>
            <a:endParaRPr lang="hu-HU" sz="2800" dirty="0"/>
          </a:p>
          <a:p>
            <a:pPr marL="343080" indent="-342360">
              <a:buClr>
                <a:srgbClr val="C09100"/>
              </a:buClr>
              <a:buFont typeface="Webdings" charset="2"/>
              <a:buChar char=""/>
            </a:pPr>
            <a:r>
              <a:rPr lang="en-US" sz="2400" dirty="0"/>
              <a:t>HOT (Heat Orchestration Template) : OpenStack-native YAML-based template</a:t>
            </a:r>
            <a:r>
              <a:rPr lang="hu-HU" sz="2400" dirty="0"/>
              <a:t> format.</a:t>
            </a:r>
          </a:p>
          <a:p>
            <a:pPr marL="343080" indent="-342360">
              <a:buClr>
                <a:srgbClr val="C09100"/>
              </a:buClr>
              <a:buFont typeface="Webdings" charset="2"/>
              <a:buChar char=""/>
            </a:pPr>
            <a:r>
              <a:rPr lang="en-US" sz="2400" dirty="0"/>
              <a:t>CFT (AWS CloudFormation Template) : Compatible with AWS CloudFormation</a:t>
            </a:r>
            <a:r>
              <a:rPr lang="hu-HU" sz="2400" dirty="0"/>
              <a:t>. </a:t>
            </a:r>
            <a:r>
              <a:rPr lang="en-US" sz="2400" dirty="0"/>
              <a:t>JSON-based template format. </a:t>
            </a:r>
            <a:endParaRPr lang="hu-HU" sz="2400" dirty="0"/>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34</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94581516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hu-HU" sz="4000" b="1" spc="-1" dirty="0">
                <a:solidFill>
                  <a:srgbClr val="000000"/>
                </a:solidFill>
                <a:uFill>
                  <a:solidFill>
                    <a:srgbClr val="FFFFFF"/>
                  </a:solidFill>
                </a:uFill>
                <a:ea typeface="ＭＳ Ｐゴシック"/>
              </a:rPr>
              <a:t>Application Service - Heat</a:t>
            </a:r>
            <a:endParaRPr lang="hu-HU" sz="4000" b="1" spc="-1" dirty="0">
              <a:solidFill>
                <a:srgbClr val="000000"/>
              </a:solidFill>
              <a:uFill>
                <a:solidFill>
                  <a:srgbClr val="FFFFFF"/>
                </a:solidFill>
              </a:uFill>
              <a:latin typeface="Arial"/>
              <a:ea typeface="ＭＳ Ｐゴシック"/>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35</a:t>
            </a:fld>
            <a:endParaRPr lang="hu-HU" sz="1800" b="0" strike="noStrike" spc="-1">
              <a:solidFill>
                <a:srgbClr val="000000"/>
              </a:solidFill>
              <a:uFill>
                <a:solidFill>
                  <a:srgbClr val="FFFFFF"/>
                </a:solidFill>
              </a:uFill>
              <a:latin typeface="Arial"/>
            </a:endParaRPr>
          </a:p>
        </p:txBody>
      </p:sp>
      <p:pic>
        <p:nvPicPr>
          <p:cNvPr id="2" name="Picture 1">
            <a:extLst>
              <a:ext uri="{FF2B5EF4-FFF2-40B4-BE49-F238E27FC236}">
                <a16:creationId xmlns:a16="http://schemas.microsoft.com/office/drawing/2014/main" id="{AE1E459F-9E63-457C-9DBA-D219EB0ED28B}"/>
              </a:ext>
            </a:extLst>
          </p:cNvPr>
          <p:cNvPicPr>
            <a:picLocks noChangeAspect="1"/>
          </p:cNvPicPr>
          <p:nvPr/>
        </p:nvPicPr>
        <p:blipFill>
          <a:blip r:embed="rId2"/>
          <a:stretch>
            <a:fillRect/>
          </a:stretch>
        </p:blipFill>
        <p:spPr>
          <a:xfrm>
            <a:off x="881364" y="1151399"/>
            <a:ext cx="7680745" cy="5235273"/>
          </a:xfrm>
          <a:prstGeom prst="rect">
            <a:avLst/>
          </a:prstGeom>
        </p:spPr>
      </p:pic>
    </p:spTree>
    <p:extLst>
      <p:ext uri="{BB962C8B-B14F-4D97-AF65-F5344CB8AC3E}">
        <p14:creationId xmlns:p14="http://schemas.microsoft.com/office/powerpoint/2010/main" val="99884340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hu-HU" sz="4000" b="1" spc="-1" dirty="0">
                <a:solidFill>
                  <a:srgbClr val="000000"/>
                </a:solidFill>
                <a:uFill>
                  <a:solidFill>
                    <a:srgbClr val="FFFFFF"/>
                  </a:solidFill>
                </a:uFill>
                <a:ea typeface="ＭＳ Ｐゴシック"/>
              </a:rPr>
              <a:t>Application Service - Heat</a:t>
            </a:r>
            <a:endParaRPr lang="hu-HU" sz="4000" b="1" spc="-1" dirty="0">
              <a:solidFill>
                <a:srgbClr val="000000"/>
              </a:solidFill>
              <a:uFill>
                <a:solidFill>
                  <a:srgbClr val="FFFFFF"/>
                </a:solidFill>
              </a:uFill>
              <a:latin typeface="Arial"/>
              <a:ea typeface="ＭＳ Ｐゴシック"/>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720">
              <a:buClr>
                <a:srgbClr val="C09100"/>
              </a:buClr>
            </a:pPr>
            <a:r>
              <a:rPr lang="en-US" sz="2800" dirty="0"/>
              <a:t>Heat consists of several services that</a:t>
            </a:r>
            <a:r>
              <a:rPr lang="hu-HU" sz="2800" dirty="0"/>
              <a:t> </a:t>
            </a:r>
            <a:r>
              <a:rPr lang="en-US" sz="2800" dirty="0"/>
              <a:t>are implemented as GNU/Linux daemons and CLI commands:</a:t>
            </a:r>
            <a:endParaRPr lang="hu-HU" sz="2800" dirty="0"/>
          </a:p>
          <a:p>
            <a:pPr marL="343080" indent="-342360">
              <a:buClr>
                <a:srgbClr val="C09100"/>
              </a:buClr>
              <a:buFont typeface="Webdings" charset="2"/>
              <a:buChar char=""/>
            </a:pPr>
            <a:r>
              <a:rPr lang="en-US" sz="2800" dirty="0"/>
              <a:t>heat-</a:t>
            </a:r>
            <a:r>
              <a:rPr lang="en-US" sz="2800" dirty="0" err="1"/>
              <a:t>api</a:t>
            </a:r>
            <a:r>
              <a:rPr lang="en-US" sz="2800" dirty="0"/>
              <a:t>: Accepts an OpenStack-native REST API call for template processing. After</a:t>
            </a:r>
            <a:r>
              <a:rPr lang="hu-HU" sz="2800" dirty="0"/>
              <a:t> </a:t>
            </a:r>
            <a:r>
              <a:rPr lang="en-US" sz="2800" dirty="0"/>
              <a:t>receiving API calls, heat-</a:t>
            </a:r>
            <a:r>
              <a:rPr lang="en-US" sz="2800" dirty="0" err="1"/>
              <a:t>api</a:t>
            </a:r>
            <a:r>
              <a:rPr lang="en-US" sz="2800" dirty="0"/>
              <a:t> processes them by sending them to the heat-engine via</a:t>
            </a:r>
            <a:r>
              <a:rPr lang="hu-HU" sz="2800" dirty="0"/>
              <a:t> the AMQP protocol.</a:t>
            </a:r>
          </a:p>
          <a:p>
            <a:pPr marL="343080" indent="-342360">
              <a:buClr>
                <a:srgbClr val="C09100"/>
              </a:buClr>
              <a:buFont typeface="Webdings" charset="2"/>
              <a:buChar char=""/>
            </a:pPr>
            <a:r>
              <a:rPr lang="en-US" sz="2800" dirty="0"/>
              <a:t>heat-</a:t>
            </a:r>
            <a:r>
              <a:rPr lang="en-US" sz="2800" dirty="0" err="1"/>
              <a:t>api</a:t>
            </a:r>
            <a:r>
              <a:rPr lang="en-US" sz="2800" dirty="0"/>
              <a:t>-</a:t>
            </a:r>
            <a:r>
              <a:rPr lang="en-US" sz="2800" dirty="0" err="1"/>
              <a:t>cfn</a:t>
            </a:r>
            <a:r>
              <a:rPr lang="en-US" sz="2800" dirty="0"/>
              <a:t>: This is a CloudFormation API service. It is similar to heat-</a:t>
            </a:r>
            <a:r>
              <a:rPr lang="en-US" sz="2800" dirty="0" err="1"/>
              <a:t>api</a:t>
            </a:r>
            <a:r>
              <a:rPr lang="en-US" sz="2800" dirty="0"/>
              <a:t> by</a:t>
            </a:r>
            <a:r>
              <a:rPr lang="hu-HU" sz="2800" dirty="0"/>
              <a:t> function.</a:t>
            </a: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36</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80207675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hu-HU" sz="4000" b="1" spc="-1" dirty="0">
                <a:solidFill>
                  <a:srgbClr val="000000"/>
                </a:solidFill>
                <a:uFill>
                  <a:solidFill>
                    <a:srgbClr val="FFFFFF"/>
                  </a:solidFill>
                </a:uFill>
                <a:ea typeface="ＭＳ Ｐゴシック"/>
              </a:rPr>
              <a:t>Application Service - Heat</a:t>
            </a:r>
            <a:endParaRPr lang="hu-HU" sz="4000" b="1" spc="-1" dirty="0">
              <a:solidFill>
                <a:srgbClr val="000000"/>
              </a:solidFill>
              <a:uFill>
                <a:solidFill>
                  <a:srgbClr val="FFFFFF"/>
                </a:solidFill>
              </a:uFill>
              <a:latin typeface="Arial"/>
              <a:ea typeface="ＭＳ Ｐゴシック"/>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heat-engine: The main service of Heat. The engine does all the work of</a:t>
            </a:r>
            <a:r>
              <a:rPr lang="hu-HU" sz="2800" dirty="0"/>
              <a:t> </a:t>
            </a:r>
            <a:r>
              <a:rPr lang="en-US" sz="2800" dirty="0"/>
              <a:t>orchestrating, launching templates, and providing feedback to the client.</a:t>
            </a:r>
          </a:p>
          <a:p>
            <a:pPr marL="343080" indent="-342360">
              <a:buClr>
                <a:srgbClr val="C09100"/>
              </a:buClr>
              <a:buFont typeface="Webdings" charset="2"/>
              <a:buChar char=""/>
            </a:pPr>
            <a:r>
              <a:rPr lang="en-US" sz="2800" dirty="0"/>
              <a:t>heat-</a:t>
            </a:r>
            <a:r>
              <a:rPr lang="en-US" sz="2800" dirty="0" err="1"/>
              <a:t>api</a:t>
            </a:r>
            <a:r>
              <a:rPr lang="en-US" sz="2800" dirty="0"/>
              <a:t>-</a:t>
            </a:r>
            <a:r>
              <a:rPr lang="en-US" sz="2800" dirty="0" err="1"/>
              <a:t>cloudwatch</a:t>
            </a:r>
            <a:r>
              <a:rPr lang="en-US" sz="2800" dirty="0"/>
              <a:t>: An additional minimal implementation of AWS</a:t>
            </a:r>
            <a:r>
              <a:rPr lang="hu-HU" sz="2800" dirty="0"/>
              <a:t> </a:t>
            </a:r>
            <a:r>
              <a:rPr lang="en-US" sz="2800" dirty="0"/>
              <a:t>CloudWatch–compatible service</a:t>
            </a:r>
            <a:r>
              <a:rPr lang="hu-HU" sz="2800" dirty="0"/>
              <a:t>. </a:t>
            </a:r>
            <a:r>
              <a:rPr lang="en-US" sz="2800" dirty="0"/>
              <a:t>It is</a:t>
            </a:r>
            <a:r>
              <a:rPr lang="hu-HU" sz="2800" dirty="0"/>
              <a:t> </a:t>
            </a:r>
            <a:r>
              <a:rPr lang="en-US" sz="2800" dirty="0"/>
              <a:t>primarily required to enable metric collection for high availability and autoscaling</a:t>
            </a:r>
            <a:r>
              <a:rPr lang="hu-HU" sz="2800" dirty="0"/>
              <a:t> functionality.</a:t>
            </a:r>
          </a:p>
          <a:p>
            <a:pPr marL="343080" indent="-342360">
              <a:buClr>
                <a:srgbClr val="C09100"/>
              </a:buClr>
              <a:buFont typeface="Webdings" charset="2"/>
              <a:buChar char=""/>
            </a:pPr>
            <a:r>
              <a:rPr lang="en-US" sz="2800" dirty="0"/>
              <a:t>heat: The CLI tool that communicates with the heat-</a:t>
            </a:r>
            <a:r>
              <a:rPr lang="en-US" sz="2800" dirty="0" err="1"/>
              <a:t>api</a:t>
            </a:r>
            <a:r>
              <a:rPr lang="en-US" sz="2800" dirty="0"/>
              <a:t>.</a:t>
            </a:r>
            <a:endParaRPr lang="hu-HU" sz="2800" dirty="0"/>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37</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97565446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Components</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hu-HU" sz="2800" dirty="0"/>
              <a:t>More than 40 projects in different categories:</a:t>
            </a:r>
          </a:p>
          <a:p>
            <a:pPr marL="343080" indent="-342360">
              <a:buClr>
                <a:srgbClr val="C09100"/>
              </a:buClr>
              <a:buFont typeface="Webdings" charset="2"/>
              <a:buChar char=""/>
            </a:pPr>
            <a:r>
              <a:rPr lang="hu-HU" sz="2800" dirty="0"/>
              <a:t>Compute</a:t>
            </a:r>
          </a:p>
          <a:p>
            <a:pPr marL="343080" indent="-342360">
              <a:buClr>
                <a:srgbClr val="C09100"/>
              </a:buClr>
              <a:buFont typeface="Webdings" charset="2"/>
              <a:buChar char=""/>
            </a:pPr>
            <a:r>
              <a:rPr lang="hu-HU" sz="2800" dirty="0"/>
              <a:t>Storage</a:t>
            </a:r>
          </a:p>
          <a:p>
            <a:pPr marL="343080" indent="-342360">
              <a:buClr>
                <a:srgbClr val="C09100"/>
              </a:buClr>
              <a:buFont typeface="Webdings" charset="2"/>
              <a:buChar char=""/>
            </a:pPr>
            <a:r>
              <a:rPr lang="hu-HU" sz="2800" dirty="0"/>
              <a:t>Networking</a:t>
            </a:r>
          </a:p>
          <a:p>
            <a:pPr marL="343080" indent="-342360">
              <a:buClr>
                <a:srgbClr val="C09100"/>
              </a:buClr>
              <a:buFont typeface="Webdings" charset="2"/>
              <a:buChar char=""/>
            </a:pPr>
            <a:r>
              <a:rPr lang="hu-HU" sz="2800" dirty="0"/>
              <a:t>Data &amp; Analytics</a:t>
            </a:r>
          </a:p>
          <a:p>
            <a:pPr marL="343080" indent="-342360">
              <a:buClr>
                <a:srgbClr val="C09100"/>
              </a:buClr>
              <a:buFont typeface="Webdings" charset="2"/>
              <a:buChar char=""/>
            </a:pPr>
            <a:r>
              <a:rPr lang="hu-HU" sz="2800" dirty="0"/>
              <a:t>Security &amp; Identity</a:t>
            </a:r>
          </a:p>
          <a:p>
            <a:pPr marL="343080" indent="-342360">
              <a:buClr>
                <a:srgbClr val="C09100"/>
              </a:buClr>
              <a:buFont typeface="Webdings" charset="2"/>
              <a:buChar char=""/>
            </a:pPr>
            <a:r>
              <a:rPr lang="hu-HU" sz="2800" dirty="0"/>
              <a:t>Management Tools</a:t>
            </a:r>
          </a:p>
          <a:p>
            <a:pPr marL="343080" indent="-342360">
              <a:buClr>
                <a:srgbClr val="C09100"/>
              </a:buClr>
              <a:buFont typeface="Webdings" charset="2"/>
              <a:buChar char=""/>
            </a:pPr>
            <a:r>
              <a:rPr lang="hu-HU" sz="2800" dirty="0"/>
              <a:t>Deployment Tools</a:t>
            </a:r>
          </a:p>
          <a:p>
            <a:pPr marL="343080" indent="-342360">
              <a:buClr>
                <a:srgbClr val="C09100"/>
              </a:buClr>
              <a:buFont typeface="Webdings" charset="2"/>
              <a:buChar char=""/>
            </a:pPr>
            <a:r>
              <a:rPr lang="hu-HU" sz="2800" dirty="0"/>
              <a:t>Application Services</a:t>
            </a:r>
          </a:p>
          <a:p>
            <a:pPr marL="343080" indent="-342360">
              <a:buClr>
                <a:srgbClr val="C09100"/>
              </a:buClr>
              <a:buFont typeface="Webdings" charset="2"/>
              <a:buChar char=""/>
            </a:pPr>
            <a:r>
              <a:rPr lang="hu-HU" sz="2800" dirty="0"/>
              <a:t>Monitoring &amp; Metering</a:t>
            </a:r>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38</a:t>
            </a:fld>
            <a:endParaRPr lang="hu-HU" sz="1800" b="0" strike="noStrike" spc="-1">
              <a:solidFill>
                <a:srgbClr val="000000"/>
              </a:solidFill>
              <a:uFill>
                <a:solidFill>
                  <a:srgbClr val="FFFFFF"/>
                </a:solidFill>
              </a:uFill>
              <a:latin typeface="Arial"/>
            </a:endParaRPr>
          </a:p>
        </p:txBody>
      </p:sp>
      <p:sp>
        <p:nvSpPr>
          <p:cNvPr id="6" name="CustomShape 2"/>
          <p:cNvSpPr/>
          <p:nvPr/>
        </p:nvSpPr>
        <p:spPr>
          <a:xfrm>
            <a:off x="755640" y="5915890"/>
            <a:ext cx="8084520" cy="46510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hu-HU" sz="2400" dirty="0"/>
              <a:t>https://www.openstack.org/software/project-navigator/</a:t>
            </a:r>
            <a:endParaRPr lang="hu-HU"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87184587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Compute</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Nova </a:t>
            </a:r>
            <a:r>
              <a:rPr lang="hu-HU" sz="2800" dirty="0"/>
              <a:t>- </a:t>
            </a:r>
            <a:r>
              <a:rPr lang="en-US" sz="2800" dirty="0"/>
              <a:t>Compute Service</a:t>
            </a:r>
          </a:p>
          <a:p>
            <a:pPr marL="343080" indent="-342360">
              <a:buClr>
                <a:srgbClr val="C09100"/>
              </a:buClr>
              <a:buFont typeface="Webdings" charset="2"/>
              <a:buChar char=""/>
            </a:pPr>
            <a:r>
              <a:rPr lang="en-US" sz="2800" dirty="0"/>
              <a:t>Glance </a:t>
            </a:r>
            <a:r>
              <a:rPr lang="hu-HU" sz="2800" dirty="0"/>
              <a:t>- </a:t>
            </a:r>
            <a:r>
              <a:rPr lang="en-US" sz="2800" dirty="0"/>
              <a:t>Image Service</a:t>
            </a:r>
          </a:p>
          <a:p>
            <a:pPr marL="343080" indent="-342360">
              <a:buClr>
                <a:srgbClr val="C09100"/>
              </a:buClr>
              <a:buFont typeface="Webdings" charset="2"/>
              <a:buChar char=""/>
            </a:pPr>
            <a:r>
              <a:rPr lang="en-US" sz="2800" dirty="0"/>
              <a:t>Ironic </a:t>
            </a:r>
            <a:r>
              <a:rPr lang="hu-HU" sz="2800" dirty="0"/>
              <a:t>- </a:t>
            </a:r>
            <a:r>
              <a:rPr lang="en-US" sz="2800" dirty="0"/>
              <a:t>Bare Metal Provisioning Service</a:t>
            </a:r>
          </a:p>
          <a:p>
            <a:pPr marL="343080" indent="-342360">
              <a:buClr>
                <a:srgbClr val="C09100"/>
              </a:buClr>
              <a:buFont typeface="Webdings" charset="2"/>
              <a:buChar char=""/>
            </a:pPr>
            <a:r>
              <a:rPr lang="en-US" sz="2800" dirty="0"/>
              <a:t>Magnum </a:t>
            </a:r>
            <a:r>
              <a:rPr lang="hu-HU" sz="2800" dirty="0"/>
              <a:t>- </a:t>
            </a:r>
            <a:r>
              <a:rPr lang="en-US" sz="2800" dirty="0"/>
              <a:t>Container Orchestration Engine Provisioning</a:t>
            </a:r>
          </a:p>
          <a:p>
            <a:pPr marL="343080" indent="-342360">
              <a:buClr>
                <a:srgbClr val="C09100"/>
              </a:buClr>
              <a:buFont typeface="Webdings" charset="2"/>
              <a:buChar char=""/>
            </a:pPr>
            <a:r>
              <a:rPr lang="en-US" sz="2800" dirty="0" err="1"/>
              <a:t>Storlets</a:t>
            </a:r>
            <a:r>
              <a:rPr lang="en-US" sz="2800" dirty="0"/>
              <a:t> </a:t>
            </a:r>
            <a:r>
              <a:rPr lang="hu-HU" sz="2800" dirty="0"/>
              <a:t>- </a:t>
            </a:r>
            <a:r>
              <a:rPr lang="en-US" sz="2800" dirty="0"/>
              <a:t>Computable Object Store</a:t>
            </a:r>
          </a:p>
          <a:p>
            <a:pPr marL="343080" indent="-342360">
              <a:buClr>
                <a:srgbClr val="C09100"/>
              </a:buClr>
              <a:buFont typeface="Webdings" charset="2"/>
              <a:buChar char=""/>
            </a:pPr>
            <a:r>
              <a:rPr lang="en-US" sz="2800" dirty="0" err="1"/>
              <a:t>Zun</a:t>
            </a:r>
            <a:r>
              <a:rPr lang="en-US" sz="2800" dirty="0"/>
              <a:t> </a:t>
            </a:r>
            <a:r>
              <a:rPr lang="hu-HU" sz="2800" dirty="0"/>
              <a:t>- </a:t>
            </a:r>
            <a:r>
              <a:rPr lang="en-US" sz="2800" dirty="0"/>
              <a:t>Containers Service</a:t>
            </a:r>
            <a:endParaRPr lang="hu-HU" sz="2800" dirty="0"/>
          </a:p>
          <a:p>
            <a:endParaRPr lang="en-US" sz="2800" dirty="0"/>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39</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10739058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Components</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hu-HU" sz="2800" dirty="0"/>
              <a:t>More than 40 projects in different categories:</a:t>
            </a:r>
          </a:p>
          <a:p>
            <a:pPr marL="343080" indent="-342360">
              <a:buClr>
                <a:srgbClr val="C09100"/>
              </a:buClr>
              <a:buFont typeface="Webdings" charset="2"/>
              <a:buChar char=""/>
            </a:pPr>
            <a:r>
              <a:rPr lang="hu-HU" sz="2800" dirty="0"/>
              <a:t>Compute</a:t>
            </a:r>
          </a:p>
          <a:p>
            <a:pPr marL="343080" indent="-342360">
              <a:buClr>
                <a:srgbClr val="C09100"/>
              </a:buClr>
              <a:buFont typeface="Webdings" charset="2"/>
              <a:buChar char=""/>
            </a:pPr>
            <a:r>
              <a:rPr lang="hu-HU" sz="2800" dirty="0"/>
              <a:t>Storage</a:t>
            </a:r>
          </a:p>
          <a:p>
            <a:pPr marL="343080" indent="-342360">
              <a:buClr>
                <a:srgbClr val="C09100"/>
              </a:buClr>
              <a:buFont typeface="Webdings" charset="2"/>
              <a:buChar char=""/>
            </a:pPr>
            <a:r>
              <a:rPr lang="hu-HU" sz="2800" dirty="0"/>
              <a:t>Networking</a:t>
            </a:r>
          </a:p>
          <a:p>
            <a:pPr marL="343080" indent="-342360">
              <a:buClr>
                <a:srgbClr val="C09100"/>
              </a:buClr>
              <a:buFont typeface="Webdings" charset="2"/>
              <a:buChar char=""/>
            </a:pPr>
            <a:r>
              <a:rPr lang="hu-HU" sz="2800" dirty="0"/>
              <a:t>Data &amp; Analytics</a:t>
            </a:r>
          </a:p>
          <a:p>
            <a:pPr marL="343080" indent="-342360">
              <a:buClr>
                <a:srgbClr val="C09100"/>
              </a:buClr>
              <a:buFont typeface="Webdings" charset="2"/>
              <a:buChar char=""/>
            </a:pPr>
            <a:r>
              <a:rPr lang="hu-HU" sz="2800" dirty="0"/>
              <a:t>Security &amp; Identity</a:t>
            </a:r>
          </a:p>
          <a:p>
            <a:pPr marL="343080" indent="-342360">
              <a:buClr>
                <a:srgbClr val="C09100"/>
              </a:buClr>
              <a:buFont typeface="Webdings" charset="2"/>
              <a:buChar char=""/>
            </a:pPr>
            <a:r>
              <a:rPr lang="hu-HU" sz="2800" dirty="0"/>
              <a:t>Management Tools</a:t>
            </a:r>
          </a:p>
          <a:p>
            <a:pPr marL="343080" indent="-342360">
              <a:buClr>
                <a:srgbClr val="C09100"/>
              </a:buClr>
              <a:buFont typeface="Webdings" charset="2"/>
              <a:buChar char=""/>
            </a:pPr>
            <a:r>
              <a:rPr lang="hu-HU" sz="2800" dirty="0"/>
              <a:t>Deployment Tools</a:t>
            </a:r>
          </a:p>
          <a:p>
            <a:pPr marL="343080" indent="-342360">
              <a:buClr>
                <a:srgbClr val="C09100"/>
              </a:buClr>
              <a:buFont typeface="Webdings" charset="2"/>
              <a:buChar char=""/>
            </a:pPr>
            <a:r>
              <a:rPr lang="hu-HU" sz="2800" dirty="0"/>
              <a:t>Application Services</a:t>
            </a:r>
          </a:p>
          <a:p>
            <a:pPr marL="343080" indent="-342360">
              <a:buClr>
                <a:srgbClr val="C09100"/>
              </a:buClr>
              <a:buFont typeface="Webdings" charset="2"/>
              <a:buChar char=""/>
            </a:pPr>
            <a:r>
              <a:rPr lang="hu-HU" sz="2800" dirty="0"/>
              <a:t>Monitoring &amp; Metering</a:t>
            </a:r>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4</a:t>
            </a:fld>
            <a:endParaRPr lang="hu-HU" sz="1800" b="0" strike="noStrike" spc="-1">
              <a:solidFill>
                <a:srgbClr val="000000"/>
              </a:solidFill>
              <a:uFill>
                <a:solidFill>
                  <a:srgbClr val="FFFFFF"/>
                </a:solidFill>
              </a:uFill>
              <a:latin typeface="Arial"/>
            </a:endParaRPr>
          </a:p>
        </p:txBody>
      </p:sp>
      <p:sp>
        <p:nvSpPr>
          <p:cNvPr id="6" name="CustomShape 2"/>
          <p:cNvSpPr/>
          <p:nvPr/>
        </p:nvSpPr>
        <p:spPr>
          <a:xfrm>
            <a:off x="755640" y="5915890"/>
            <a:ext cx="8084520" cy="46510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hu-HU" sz="2400" dirty="0"/>
              <a:t>https://www.openstack.org/software/project-navigator/</a:t>
            </a:r>
            <a:endParaRPr lang="hu-HU"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99234403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Compute - Nova</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To implement services and associated libraries to provide massively scalable, on demand, self service access to compute resources, including bare metal, virtual machines, and containers. </a:t>
            </a:r>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40</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95768601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Compute - Glance</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Glance image services include discovering, registering, and retrieving virtual machine images. </a:t>
            </a:r>
            <a:endParaRPr lang="hu-HU" sz="2800" dirty="0"/>
          </a:p>
          <a:p>
            <a:pPr marL="343080" indent="-342360">
              <a:buClr>
                <a:srgbClr val="C09100"/>
              </a:buClr>
              <a:buFont typeface="Webdings" charset="2"/>
              <a:buChar char=""/>
            </a:pPr>
            <a:r>
              <a:rPr lang="en-US" sz="2800" dirty="0"/>
              <a:t>Glance has a RESTful API that allows querying of VM image metadata as well as retrieval of the actual image. </a:t>
            </a:r>
            <a:endParaRPr lang="hu-HU" sz="2800" dirty="0"/>
          </a:p>
          <a:p>
            <a:pPr marL="343080" indent="-342360">
              <a:buClr>
                <a:srgbClr val="C09100"/>
              </a:buClr>
              <a:buFont typeface="Webdings" charset="2"/>
              <a:buChar char=""/>
            </a:pPr>
            <a:r>
              <a:rPr lang="en-US" sz="2800" dirty="0"/>
              <a:t>VM images made available through Glance can be stored in a variety of locations from simple filesystems to object-storage systems like the OpenStack Swift project. </a:t>
            </a: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41</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38184319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Compute - Ironic</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Ironic is an OpenStack project which provisions bare metal (as opposed to virtual) machines. </a:t>
            </a:r>
            <a:endParaRPr lang="hu-HU" sz="2800" dirty="0"/>
          </a:p>
          <a:p>
            <a:pPr marL="343080" indent="-342360">
              <a:buClr>
                <a:srgbClr val="C09100"/>
              </a:buClr>
              <a:buFont typeface="Webdings" charset="2"/>
              <a:buChar char=""/>
            </a:pPr>
            <a:r>
              <a:rPr lang="en-US" sz="2800" dirty="0"/>
              <a:t>It may be used independently or as part of an OpenStack Cloud, and integrates with the OpenStack Identity (keystone), Compute (nova), Network (neutron), Image (glance) and Object (swift) services. </a:t>
            </a:r>
            <a:endParaRPr lang="hu-HU" sz="2800" dirty="0"/>
          </a:p>
          <a:p>
            <a:pPr marL="343080" indent="-342360">
              <a:buClr>
                <a:srgbClr val="C09100"/>
              </a:buClr>
              <a:buFont typeface="Webdings" charset="2"/>
              <a:buChar char=""/>
            </a:pPr>
            <a:r>
              <a:rPr lang="en-US" sz="2800" dirty="0"/>
              <a:t>When the Bare Metal service is appropriately configured with the Compute and Network services, it is possible to provision both virtual and physical machines through the Compute service’s API. </a:t>
            </a: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42</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78395800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Compute - Magnum</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Magnum makes container orchestration engines such as Docker Swarm, Kubernetes, and Apache Mesos available as first class resources in OpenStack. </a:t>
            </a:r>
            <a:endParaRPr lang="hu-HU" sz="2800" dirty="0"/>
          </a:p>
          <a:p>
            <a:pPr marL="343080" indent="-342360">
              <a:buClr>
                <a:srgbClr val="C09100"/>
              </a:buClr>
              <a:buFont typeface="Webdings" charset="2"/>
              <a:buChar char=""/>
            </a:pPr>
            <a:r>
              <a:rPr lang="en-US" sz="2800" dirty="0"/>
              <a:t>Magnum uses Heat to orchestrate an OS image which contains Docker and Kubernetes and runs that image in either virtual machines or bare metal in a cluster configuration. </a:t>
            </a: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43</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416578591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Compute - Storlets</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err="1"/>
              <a:t>Openstack</a:t>
            </a:r>
            <a:r>
              <a:rPr lang="en-US" sz="2800" dirty="0"/>
              <a:t> </a:t>
            </a:r>
            <a:r>
              <a:rPr lang="en-US" sz="2800" dirty="0" err="1"/>
              <a:t>Storlets</a:t>
            </a:r>
            <a:r>
              <a:rPr lang="en-US" sz="2800" dirty="0"/>
              <a:t> is an extension to </a:t>
            </a:r>
            <a:r>
              <a:rPr lang="en-US" sz="2800" dirty="0" err="1"/>
              <a:t>Openstack</a:t>
            </a:r>
            <a:r>
              <a:rPr lang="en-US" sz="2800" dirty="0"/>
              <a:t> Swift with the ability to run user defined computations - called </a:t>
            </a:r>
            <a:r>
              <a:rPr lang="en-US" sz="2800" dirty="0" err="1"/>
              <a:t>storlets</a:t>
            </a:r>
            <a:r>
              <a:rPr lang="en-US" sz="2800" dirty="0"/>
              <a:t> - inside the object store in a secure and isolated manner through the use of Docker containers. </a:t>
            </a:r>
            <a:endParaRPr lang="hu-HU" sz="2800" dirty="0"/>
          </a:p>
          <a:p>
            <a:pPr marL="343080" indent="-342360">
              <a:buClr>
                <a:srgbClr val="C09100"/>
              </a:buClr>
              <a:buFont typeface="Webdings" charset="2"/>
              <a:buChar char=""/>
            </a:pPr>
            <a:r>
              <a:rPr lang="en-US" sz="2800" dirty="0"/>
              <a:t>A </a:t>
            </a:r>
            <a:r>
              <a:rPr lang="en-US" sz="2800" dirty="0" err="1"/>
              <a:t>storlet</a:t>
            </a:r>
            <a:r>
              <a:rPr lang="en-US" sz="2800" dirty="0"/>
              <a:t> is a compiled and packaged code (e.g. a .jar file) that can be uploaded to Swift as any other object. </a:t>
            </a:r>
            <a:endParaRPr lang="hu-HU" sz="2800" dirty="0"/>
          </a:p>
          <a:p>
            <a:pPr marL="343080" indent="-342360">
              <a:buClr>
                <a:srgbClr val="C09100"/>
              </a:buClr>
              <a:buFont typeface="Webdings" charset="2"/>
              <a:buChar char=""/>
            </a:pPr>
            <a:r>
              <a:rPr lang="en-US" sz="2800" dirty="0"/>
              <a:t>Once uploaded the </a:t>
            </a:r>
            <a:r>
              <a:rPr lang="en-US" sz="2800" dirty="0" err="1"/>
              <a:t>storlet</a:t>
            </a:r>
            <a:r>
              <a:rPr lang="en-US" sz="2800" dirty="0"/>
              <a:t> can be invoked over data objects in Swift. </a:t>
            </a: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44</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21146541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Compute - Zun</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err="1"/>
              <a:t>Zun</a:t>
            </a:r>
            <a:r>
              <a:rPr lang="en-US" sz="2800" dirty="0"/>
              <a:t> provides an OpenStack API for launching and managing containers backed by different container technologies.</a:t>
            </a:r>
            <a:endParaRPr lang="hu-HU" sz="2800" dirty="0"/>
          </a:p>
          <a:p>
            <a:pPr marL="343080" indent="-342360">
              <a:buClr>
                <a:srgbClr val="C09100"/>
              </a:buClr>
              <a:buFont typeface="Webdings" charset="2"/>
              <a:buChar char=""/>
            </a:pPr>
            <a:r>
              <a:rPr lang="en-US" sz="2800" dirty="0"/>
              <a:t>Different from Magnum, </a:t>
            </a:r>
            <a:r>
              <a:rPr lang="en-US" sz="2800" dirty="0" err="1"/>
              <a:t>Zun</a:t>
            </a:r>
            <a:r>
              <a:rPr lang="en-US" sz="2800" dirty="0"/>
              <a:t> is for users who want to treat containers as OpenStack-managed resource. </a:t>
            </a:r>
            <a:endParaRPr lang="hu-HU" sz="2800" dirty="0"/>
          </a:p>
          <a:p>
            <a:pPr marL="343080" indent="-342360">
              <a:buClr>
                <a:srgbClr val="C09100"/>
              </a:buClr>
              <a:buFont typeface="Webdings" charset="2"/>
              <a:buChar char=""/>
            </a:pPr>
            <a:r>
              <a:rPr lang="en-US" sz="2800" dirty="0"/>
              <a:t>Containers managed by </a:t>
            </a:r>
            <a:r>
              <a:rPr lang="en-US" sz="2800" dirty="0" err="1"/>
              <a:t>Zun</a:t>
            </a:r>
            <a:r>
              <a:rPr lang="en-US" sz="2800" dirty="0"/>
              <a:t> are supposed to be integrated well with other OpenStack resources, such as Neutron network and Cinder volume. </a:t>
            </a: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45</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44590721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Storage</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Swift </a:t>
            </a:r>
            <a:r>
              <a:rPr lang="hu-HU" sz="2800" dirty="0"/>
              <a:t>- </a:t>
            </a:r>
            <a:r>
              <a:rPr lang="en-US" sz="2800" dirty="0"/>
              <a:t>Object Store</a:t>
            </a:r>
          </a:p>
          <a:p>
            <a:pPr marL="343080" indent="-342360">
              <a:buClr>
                <a:srgbClr val="C09100"/>
              </a:buClr>
              <a:buFont typeface="Webdings" charset="2"/>
              <a:buChar char=""/>
            </a:pPr>
            <a:r>
              <a:rPr lang="en-US" sz="2800" dirty="0"/>
              <a:t>Cinder</a:t>
            </a:r>
            <a:r>
              <a:rPr lang="hu-HU" sz="2800" dirty="0"/>
              <a:t> - </a:t>
            </a:r>
            <a:r>
              <a:rPr lang="en-US" sz="2800" dirty="0"/>
              <a:t>Block Storage</a:t>
            </a:r>
          </a:p>
          <a:p>
            <a:pPr marL="343080" indent="-342360">
              <a:buClr>
                <a:srgbClr val="C09100"/>
              </a:buClr>
              <a:buFont typeface="Webdings" charset="2"/>
              <a:buChar char=""/>
            </a:pPr>
            <a:r>
              <a:rPr lang="en-US" sz="2800" dirty="0"/>
              <a:t>Manila </a:t>
            </a:r>
            <a:r>
              <a:rPr lang="hu-HU" sz="2800" dirty="0"/>
              <a:t> - </a:t>
            </a:r>
            <a:r>
              <a:rPr lang="en-US" sz="2800" dirty="0"/>
              <a:t>Shared Filesystems</a:t>
            </a:r>
          </a:p>
          <a:p>
            <a:pPr marL="343080" indent="-342360">
              <a:buClr>
                <a:srgbClr val="C09100"/>
              </a:buClr>
              <a:buFont typeface="Webdings" charset="2"/>
              <a:buChar char=""/>
            </a:pPr>
            <a:r>
              <a:rPr lang="en-US" sz="2800" dirty="0" err="1"/>
              <a:t>Karbor</a:t>
            </a:r>
            <a:r>
              <a:rPr lang="en-US" sz="2800" dirty="0"/>
              <a:t> </a:t>
            </a:r>
            <a:r>
              <a:rPr lang="hu-HU" sz="2800" dirty="0"/>
              <a:t>- </a:t>
            </a:r>
            <a:r>
              <a:rPr lang="en-US" sz="2800" dirty="0"/>
              <a:t>Application Data Protection as a Service</a:t>
            </a:r>
          </a:p>
          <a:p>
            <a:pPr marL="343080" indent="-342360">
              <a:buClr>
                <a:srgbClr val="C09100"/>
              </a:buClr>
              <a:buFont typeface="Webdings" charset="2"/>
              <a:buChar char=""/>
            </a:pPr>
            <a:r>
              <a:rPr lang="en-US" sz="2800" dirty="0"/>
              <a:t>Freezer </a:t>
            </a:r>
            <a:r>
              <a:rPr lang="hu-HU" sz="2800" dirty="0"/>
              <a:t>- </a:t>
            </a:r>
            <a:r>
              <a:rPr lang="en-US" sz="2800" dirty="0"/>
              <a:t>Backup, Restore, and Disaster Recovery</a:t>
            </a:r>
          </a:p>
          <a:p>
            <a:endParaRPr lang="en-US" sz="2800" dirty="0"/>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46</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66236612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Storage - Swift</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Swift is a highly available, distributed, eventually consistent object/blob store.</a:t>
            </a:r>
            <a:endParaRPr lang="hu-HU" sz="2800" dirty="0"/>
          </a:p>
          <a:p>
            <a:pPr marL="343080" indent="-342360">
              <a:buClr>
                <a:srgbClr val="C09100"/>
              </a:buClr>
              <a:buFont typeface="Webdings" charset="2"/>
              <a:buChar char=""/>
            </a:pPr>
            <a:r>
              <a:rPr lang="en-US" sz="2800" dirty="0"/>
              <a:t>Organizations can use Swift to store lots of data efficiently, safely, and cheaply. </a:t>
            </a:r>
            <a:endParaRPr lang="hu-HU" sz="2800" dirty="0"/>
          </a:p>
          <a:p>
            <a:pPr marL="343080" indent="-342360">
              <a:buClr>
                <a:srgbClr val="C09100"/>
              </a:buClr>
              <a:buFont typeface="Webdings" charset="2"/>
              <a:buChar char=""/>
            </a:pPr>
            <a:r>
              <a:rPr lang="en-US" sz="2800" dirty="0"/>
              <a:t>It's built for scale and optimized for durability, availability, and concurrency across the entire data set. </a:t>
            </a:r>
            <a:endParaRPr lang="hu-HU" sz="2800" dirty="0"/>
          </a:p>
          <a:p>
            <a:pPr marL="343080" indent="-342360">
              <a:buClr>
                <a:srgbClr val="C09100"/>
              </a:buClr>
              <a:buFont typeface="Webdings" charset="2"/>
              <a:buChar char=""/>
            </a:pPr>
            <a:r>
              <a:rPr lang="en-US" sz="2800" dirty="0"/>
              <a:t>Swift is ideal for storing unstructured data that can grow without bound. </a:t>
            </a:r>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47</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53931474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Storage - Cinder</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Cinder is a Block Storage service for OpenStack. </a:t>
            </a:r>
            <a:endParaRPr lang="hu-HU" sz="2800" dirty="0"/>
          </a:p>
          <a:p>
            <a:pPr marL="343080" indent="-342360">
              <a:buClr>
                <a:srgbClr val="C09100"/>
              </a:buClr>
              <a:buFont typeface="Webdings" charset="2"/>
              <a:buChar char=""/>
            </a:pPr>
            <a:r>
              <a:rPr lang="en-US" sz="2800" dirty="0"/>
              <a:t>It virtualizes the management of block storage devices and provides end users with a self service API to request and consume those resources without requiring any knowledge of where their storage is actually deployed or on what type of device. </a:t>
            </a: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48</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54449723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Storage - Manila</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hu-HU" sz="2800" dirty="0"/>
              <a:t>Manila</a:t>
            </a:r>
            <a:r>
              <a:rPr lang="en-US" sz="2800" dirty="0"/>
              <a:t> propose</a:t>
            </a:r>
            <a:r>
              <a:rPr lang="hu-HU" sz="2800" dirty="0"/>
              <a:t>s </a:t>
            </a:r>
            <a:r>
              <a:rPr lang="en-US" sz="2800" dirty="0"/>
              <a:t>and </a:t>
            </a:r>
            <a:r>
              <a:rPr lang="hu-HU" sz="2800" dirty="0"/>
              <a:t>is</a:t>
            </a:r>
            <a:r>
              <a:rPr lang="en-US" sz="2800" dirty="0"/>
              <a:t> in the process of implementing a new OpenStack service (originally based on Cinder). </a:t>
            </a:r>
            <a:endParaRPr lang="hu-HU" sz="2800" dirty="0"/>
          </a:p>
          <a:p>
            <a:pPr marL="343080" indent="-342360">
              <a:buClr>
                <a:srgbClr val="C09100"/>
              </a:buClr>
              <a:buFont typeface="Webdings" charset="2"/>
              <a:buChar char=""/>
            </a:pPr>
            <a:r>
              <a:rPr lang="en-US" sz="2800" dirty="0"/>
              <a:t>Cinder presently functions as the canonical storage provisioning control plane in OpenStack for block storage as well as delivering a persistence model for instance storage. </a:t>
            </a:r>
            <a:endParaRPr lang="hu-HU" sz="2800" dirty="0"/>
          </a:p>
          <a:p>
            <a:pPr marL="343080" indent="-342360">
              <a:buClr>
                <a:srgbClr val="C09100"/>
              </a:buClr>
              <a:buFont typeface="Webdings" charset="2"/>
              <a:buChar char=""/>
            </a:pPr>
            <a:r>
              <a:rPr lang="en-US" sz="2800" dirty="0"/>
              <a:t>The File Share Service prototype, in a similar manner, provides coordinated access to shared or distributed file systems. </a:t>
            </a: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49</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76882166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Compute - Nova</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endParaRPr lang="en-US" sz="2800" dirty="0"/>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5</a:t>
            </a:fld>
            <a:endParaRPr lang="hu-HU" sz="1800" b="0" strike="noStrike" spc="-1">
              <a:solidFill>
                <a:srgbClr val="000000"/>
              </a:solidFill>
              <a:uFill>
                <a:solidFill>
                  <a:srgbClr val="FFFFFF"/>
                </a:solidFill>
              </a:uFill>
              <a:latin typeface="Arial"/>
            </a:endParaRPr>
          </a:p>
        </p:txBody>
      </p:sp>
      <p:pic>
        <p:nvPicPr>
          <p:cNvPr id="6" name="Kép1">
            <a:extLst>
              <a:ext uri="{FF2B5EF4-FFF2-40B4-BE49-F238E27FC236}">
                <a16:creationId xmlns:a16="http://schemas.microsoft.com/office/drawing/2014/main" id="{95673396-8909-467A-B5A6-BBA9E25EF3E3}"/>
              </a:ext>
            </a:extLst>
          </p:cNvPr>
          <p:cNvPicPr/>
          <p:nvPr/>
        </p:nvPicPr>
        <p:blipFill>
          <a:blip r:embed="rId2">
            <a:lum/>
            <a:alphaModFix/>
          </a:blip>
          <a:srcRect/>
          <a:stretch>
            <a:fillRect/>
          </a:stretch>
        </p:blipFill>
        <p:spPr>
          <a:xfrm>
            <a:off x="755640" y="1124640"/>
            <a:ext cx="8084520" cy="5126580"/>
          </a:xfrm>
          <a:prstGeom prst="rect">
            <a:avLst/>
          </a:prstGeom>
        </p:spPr>
      </p:pic>
    </p:spTree>
    <p:extLst>
      <p:ext uri="{BB962C8B-B14F-4D97-AF65-F5344CB8AC3E}">
        <p14:creationId xmlns:p14="http://schemas.microsoft.com/office/powerpoint/2010/main" val="220714008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Storage - Karbor</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err="1"/>
              <a:t>Karbor</a:t>
            </a:r>
            <a:r>
              <a:rPr lang="en-US" sz="2800" dirty="0"/>
              <a:t> deals with protecting the Data and Meta-Data that comprises an OpenStack-deployed application against loss/damage (e.g. backup, replication) - not to be confused with Application Security or DLP. </a:t>
            </a:r>
            <a:endParaRPr lang="hu-HU" sz="2800" dirty="0"/>
          </a:p>
          <a:p>
            <a:pPr marL="343080" indent="-342360">
              <a:buClr>
                <a:srgbClr val="C09100"/>
              </a:buClr>
              <a:buFont typeface="Webdings" charset="2"/>
              <a:buChar char=""/>
            </a:pPr>
            <a:r>
              <a:rPr lang="en-US" sz="2800" dirty="0"/>
              <a:t>It does that by providing a standard framework of APIs and services that enables vendors to introduce various data protection services into a coherent and unified flow for the user. </a:t>
            </a: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50</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411706933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Storage - Freezer</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Freezer is a distributed backup, restore and disaster recovery as a service platform.</a:t>
            </a:r>
            <a:endParaRPr lang="hu-HU" sz="2800" dirty="0"/>
          </a:p>
          <a:p>
            <a:pPr marL="343080" indent="-342360">
              <a:buClr>
                <a:srgbClr val="C09100"/>
              </a:buClr>
              <a:buFont typeface="Webdings" charset="2"/>
              <a:buChar char=""/>
            </a:pPr>
            <a:r>
              <a:rPr lang="en-US" sz="2800" dirty="0"/>
              <a:t>It is designed to be multi OS (Linux, Windows, OSX, *BSD), focused on providing efficiency and flexibility for block based backups, file based incremental backups, point-in-time actions, jobs synchronization (i.e. backup synchronization over multiple nodes) and many other features. </a:t>
            </a:r>
            <a:endParaRPr lang="hu-HU" sz="2800" dirty="0"/>
          </a:p>
          <a:p>
            <a:pPr marL="343080" indent="-342360">
              <a:buClr>
                <a:srgbClr val="C09100"/>
              </a:buClr>
              <a:buFont typeface="Webdings" charset="2"/>
              <a:buChar char=""/>
            </a:pPr>
            <a:r>
              <a:rPr lang="en-US" sz="2800" dirty="0"/>
              <a:t>It is aimed at being useful for all environments, including large ephemeral Clouds. </a:t>
            </a: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51</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05540310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Networking</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hu-HU" sz="2800" dirty="0"/>
              <a:t>Neutron - Networking</a:t>
            </a:r>
          </a:p>
          <a:p>
            <a:pPr marL="343080" indent="-342360">
              <a:buClr>
                <a:srgbClr val="C09100"/>
              </a:buClr>
              <a:buFont typeface="Webdings" charset="2"/>
              <a:buChar char=""/>
            </a:pPr>
            <a:r>
              <a:rPr lang="hu-HU" sz="2800" dirty="0"/>
              <a:t>Designate - DNS Service</a:t>
            </a:r>
          </a:p>
          <a:p>
            <a:pPr marL="343080" indent="-342360">
              <a:buClr>
                <a:srgbClr val="C09100"/>
              </a:buClr>
              <a:buFont typeface="Webdings" charset="2"/>
              <a:buChar char=""/>
            </a:pPr>
            <a:r>
              <a:rPr lang="hu-HU" sz="2800" dirty="0"/>
              <a:t>Dragonflow - Neutron Plugin</a:t>
            </a:r>
          </a:p>
          <a:p>
            <a:pPr marL="343080" indent="-342360">
              <a:buClr>
                <a:srgbClr val="C09100"/>
              </a:buClr>
              <a:buFont typeface="Webdings" charset="2"/>
              <a:buChar char=""/>
            </a:pPr>
            <a:r>
              <a:rPr lang="hu-HU" sz="2800" dirty="0"/>
              <a:t>Kuryr - Container plugin</a:t>
            </a:r>
          </a:p>
          <a:p>
            <a:pPr marL="343080" indent="-342360">
              <a:buClr>
                <a:srgbClr val="C09100"/>
              </a:buClr>
              <a:buFont typeface="Webdings" charset="2"/>
              <a:buChar char=""/>
            </a:pPr>
            <a:r>
              <a:rPr lang="hu-HU" sz="2800" dirty="0"/>
              <a:t>Octavia - Load Balancer</a:t>
            </a:r>
          </a:p>
          <a:p>
            <a:pPr marL="343080" indent="-342360">
              <a:buClr>
                <a:srgbClr val="C09100"/>
              </a:buClr>
              <a:buFont typeface="Webdings" charset="2"/>
              <a:buChar char=""/>
            </a:pPr>
            <a:r>
              <a:rPr lang="hu-HU" sz="2800" dirty="0"/>
              <a:t>Tacker - NFV Orchestration</a:t>
            </a:r>
          </a:p>
          <a:p>
            <a:pPr marL="343080" indent="-342360">
              <a:buClr>
                <a:srgbClr val="C09100"/>
              </a:buClr>
              <a:buFont typeface="Webdings" charset="2"/>
              <a:buChar char=""/>
            </a:pPr>
            <a:r>
              <a:rPr lang="hu-HU" sz="2800" dirty="0"/>
              <a:t>Tricircle - Networking Automation for Multi-Region Deployments </a:t>
            </a:r>
          </a:p>
          <a:p>
            <a:endParaRPr lang="en-US" sz="2800" dirty="0"/>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52</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8789350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Networking - Neutron</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OpenStack Neutron is an SDN networking project focused on delivering networking-as-a-service (</a:t>
            </a:r>
            <a:r>
              <a:rPr lang="en-US" sz="2800" dirty="0" err="1"/>
              <a:t>NaaS</a:t>
            </a:r>
            <a:r>
              <a:rPr lang="en-US" sz="2800" dirty="0"/>
              <a:t>) in virtual compute environments. </a:t>
            </a:r>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53</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55946909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Networking - Designate</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Designate provides </a:t>
            </a:r>
            <a:r>
              <a:rPr lang="en-US" sz="2800" dirty="0" err="1"/>
              <a:t>DNSaaS</a:t>
            </a:r>
            <a:r>
              <a:rPr lang="en-US" sz="2800" dirty="0"/>
              <a:t> services for OpenStack</a:t>
            </a:r>
            <a:r>
              <a:rPr lang="hu-HU" sz="2800" dirty="0"/>
              <a:t>.</a:t>
            </a:r>
          </a:p>
          <a:p>
            <a:pPr marL="343080" indent="-342360">
              <a:buClr>
                <a:srgbClr val="C09100"/>
              </a:buClr>
              <a:buFont typeface="Webdings" charset="2"/>
              <a:buChar char=""/>
            </a:pPr>
            <a:r>
              <a:rPr lang="en-US" sz="2800" dirty="0"/>
              <a:t>REST API for domain/record management</a:t>
            </a:r>
            <a:endParaRPr lang="hu-HU" sz="2800" dirty="0"/>
          </a:p>
          <a:p>
            <a:pPr marL="343080" indent="-342360">
              <a:buClr>
                <a:srgbClr val="C09100"/>
              </a:buClr>
              <a:buFont typeface="Webdings" charset="2"/>
              <a:buChar char=""/>
            </a:pPr>
            <a:r>
              <a:rPr lang="en-US" sz="2800" dirty="0"/>
              <a:t>Integrated with Keystone for authentication</a:t>
            </a:r>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54</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12184436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Networking - Dragonflow</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err="1"/>
              <a:t>Dragonflow</a:t>
            </a:r>
            <a:r>
              <a:rPr lang="en-US" sz="2800" dirty="0"/>
              <a:t> is a distributed control plane implementation of Neutron.</a:t>
            </a:r>
            <a:endParaRPr lang="hu-HU" sz="2800" dirty="0"/>
          </a:p>
          <a:p>
            <a:pPr marL="343080" indent="-342360">
              <a:buClr>
                <a:srgbClr val="C09100"/>
              </a:buClr>
              <a:buFont typeface="Webdings" charset="2"/>
              <a:buChar char=""/>
            </a:pPr>
            <a:r>
              <a:rPr lang="en-US" sz="2800" dirty="0"/>
              <a:t>Its mission is to implement advanced networking services driven by the Neutron API and running on a distributed control plane. </a:t>
            </a:r>
            <a:endParaRPr lang="hu-HU" sz="2800" dirty="0"/>
          </a:p>
          <a:p>
            <a:pPr marL="343080" indent="-342360">
              <a:buClr>
                <a:srgbClr val="C09100"/>
              </a:buClr>
              <a:buFont typeface="Webdings" charset="2"/>
              <a:buChar char=""/>
            </a:pPr>
            <a:r>
              <a:rPr lang="en-US" sz="2800" dirty="0"/>
              <a:t>It’s designed to support containers networking and large scale production loads. </a:t>
            </a: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55</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36500411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Networking - Kuryr</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err="1"/>
              <a:t>Kuryr</a:t>
            </a:r>
            <a:r>
              <a:rPr lang="en-US" sz="2800" dirty="0"/>
              <a:t> provides a bridge between container framework networking and storage models to OpenStack networking and storage abstractions. </a:t>
            </a: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56</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407770714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Networking - Octavia</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Octavia is an open source, operator-scale load balancing solution designed to work with OpenStack.</a:t>
            </a:r>
            <a:endParaRPr lang="hu-HU" sz="2800" dirty="0"/>
          </a:p>
          <a:p>
            <a:pPr marL="343080" indent="-342360">
              <a:buClr>
                <a:srgbClr val="C09100"/>
              </a:buClr>
              <a:buFont typeface="Webdings" charset="2"/>
              <a:buChar char=""/>
            </a:pPr>
            <a:r>
              <a:rPr lang="en-US" sz="2800" dirty="0"/>
              <a:t>Octavia accomplishes its delivery of load balancing services by managing a fleet of virtual machines, containers, or bare metal servers</a:t>
            </a:r>
            <a:r>
              <a:rPr lang="hu-HU" sz="2800" dirty="0"/>
              <a:t> </a:t>
            </a:r>
            <a:r>
              <a:rPr lang="en-US" sz="2800" dirty="0"/>
              <a:t>which it spins up on demand. </a:t>
            </a:r>
            <a:endParaRPr lang="hu-HU" sz="2800" dirty="0"/>
          </a:p>
          <a:p>
            <a:pPr marL="343080" indent="-342360">
              <a:buClr>
                <a:srgbClr val="C09100"/>
              </a:buClr>
              <a:buFont typeface="Webdings" charset="2"/>
              <a:buChar char=""/>
            </a:pPr>
            <a:r>
              <a:rPr lang="en-US" sz="2800" dirty="0"/>
              <a:t>This on-demand, horizontal scaling feature differentiates Octavia from other load balancing solutions, thereby making Octavia truly suited “for the cloud.” </a:t>
            </a: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57</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70216635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Networking - Tacker</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hu-HU" sz="2800" dirty="0"/>
              <a:t>Tacker provides a generic VNF Manager (VNFM) and an NFV Orchestrator (NFVO) to deploy and operate Network Services and Virtual Network Functions (VNFs) on an NFV infrastructure platform like OpenStack. </a:t>
            </a:r>
          </a:p>
          <a:p>
            <a:pPr marL="343080" indent="-342360">
              <a:buClr>
                <a:srgbClr val="C09100"/>
              </a:buClr>
              <a:buFont typeface="Webdings" charset="2"/>
              <a:buChar char=""/>
            </a:pPr>
            <a:r>
              <a:rPr lang="hu-HU" sz="2800" dirty="0"/>
              <a:t>It is based on ETSI MANO Architectural Framework and provides a functional stack to Orchestrate Network Services end-to-end using VNFs. </a:t>
            </a: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58</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64962000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Networking - Tricircle</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hu-HU" sz="2800" dirty="0"/>
              <a:t>Tricircle provides networking automation across Neutron in multi-region OpenStack deployments. </a:t>
            </a:r>
          </a:p>
          <a:p>
            <a:pPr marL="343080" indent="-342360">
              <a:buClr>
                <a:srgbClr val="C09100"/>
              </a:buClr>
              <a:buFont typeface="Webdings" charset="2"/>
              <a:buChar char=""/>
            </a:pPr>
            <a:r>
              <a:rPr lang="hu-HU" sz="2800" dirty="0"/>
              <a:t>Use cases include application high availability, dual ISPs for internet link redundancy, east-west traffic isolation, cross Nuetron L2 network for NFV, and cloud capacity expansion. </a:t>
            </a: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59</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52024604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Compute - Nova</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hu-HU" sz="2800" dirty="0"/>
              <a:t>one of the basic services</a:t>
            </a:r>
          </a:p>
          <a:p>
            <a:pPr marL="343080" indent="-342360">
              <a:buClr>
                <a:srgbClr val="C09100"/>
              </a:buClr>
              <a:buFont typeface="Webdings" charset="2"/>
              <a:buChar char=""/>
            </a:pPr>
            <a:r>
              <a:rPr lang="hu-HU" sz="2800" dirty="0"/>
              <a:t>installed on all cluster computer nodes</a:t>
            </a:r>
          </a:p>
          <a:p>
            <a:pPr marL="343080" indent="-342360">
              <a:buClr>
                <a:srgbClr val="C09100"/>
              </a:buClr>
              <a:buFont typeface="Webdings" charset="2"/>
              <a:buChar char=""/>
            </a:pPr>
            <a:r>
              <a:rPr lang="hu-HU" sz="2800" dirty="0"/>
              <a:t>It manages the level of abstraction of virtual equipment (processors, memory, block devices, network adapters)</a:t>
            </a:r>
          </a:p>
          <a:p>
            <a:pPr marL="343080" indent="-342360">
              <a:buClr>
                <a:srgbClr val="C09100"/>
              </a:buClr>
              <a:buFont typeface="Webdings" charset="2"/>
              <a:buChar char=""/>
            </a:pPr>
            <a:r>
              <a:rPr lang="hu-HU" sz="2800" dirty="0"/>
              <a:t>Nova provides the management of instances of virtual machines addressing the hypervisor and giving such commands as it is launching and stopping</a:t>
            </a:r>
          </a:p>
          <a:p>
            <a:endParaRPr lang="hu-HU" dirty="0"/>
          </a:p>
          <a:p>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6</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80414508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pc="-1" dirty="0">
                <a:solidFill>
                  <a:srgbClr val="000000"/>
                </a:solidFill>
                <a:uFill>
                  <a:solidFill>
                    <a:srgbClr val="FFFFFF"/>
                  </a:solidFill>
                </a:uFill>
                <a:latin typeface="Arial"/>
                <a:ea typeface="ＭＳ Ｐゴシック"/>
              </a:rPr>
              <a:t>Data &amp; Analytics</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Trove </a:t>
            </a:r>
            <a:r>
              <a:rPr lang="hu-HU" sz="2800" dirty="0"/>
              <a:t>- </a:t>
            </a:r>
            <a:r>
              <a:rPr lang="en-US" sz="2800" dirty="0"/>
              <a:t>Database as a Service</a:t>
            </a:r>
          </a:p>
          <a:p>
            <a:pPr marL="343080" indent="-342360">
              <a:buClr>
                <a:srgbClr val="C09100"/>
              </a:buClr>
              <a:buFont typeface="Webdings" charset="2"/>
              <a:buChar char=""/>
            </a:pPr>
            <a:r>
              <a:rPr lang="en-US" sz="2800" dirty="0"/>
              <a:t>Sahara </a:t>
            </a:r>
            <a:r>
              <a:rPr lang="hu-HU" sz="2800" dirty="0"/>
              <a:t>- </a:t>
            </a:r>
            <a:r>
              <a:rPr lang="en-US" sz="2800" dirty="0"/>
              <a:t>Big Data Processing Framework Provisioning</a:t>
            </a:r>
          </a:p>
          <a:p>
            <a:pPr marL="343080" indent="-342360">
              <a:buClr>
                <a:srgbClr val="C09100"/>
              </a:buClr>
              <a:buFont typeface="Webdings" charset="2"/>
              <a:buChar char=""/>
            </a:pPr>
            <a:r>
              <a:rPr lang="en-US" sz="2800" dirty="0"/>
              <a:t>Searchlight </a:t>
            </a:r>
            <a:r>
              <a:rPr lang="hu-HU" sz="2800" dirty="0"/>
              <a:t>- </a:t>
            </a:r>
            <a:r>
              <a:rPr lang="en-US" sz="2800" dirty="0"/>
              <a:t>Indexing and Search</a:t>
            </a:r>
          </a:p>
          <a:p>
            <a:endParaRPr lang="en-US" sz="2800" dirty="0"/>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60</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56900284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pc="-1" dirty="0">
                <a:solidFill>
                  <a:srgbClr val="000000"/>
                </a:solidFill>
                <a:uFill>
                  <a:solidFill>
                    <a:srgbClr val="FFFFFF"/>
                  </a:solidFill>
                </a:uFill>
                <a:latin typeface="Arial"/>
                <a:ea typeface="ＭＳ Ｐゴシック"/>
              </a:rPr>
              <a:t>Data &amp; Analytics - Trove</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Trove is a database-as-a-service provisioning relational and non-relational database engines</a:t>
            </a:r>
            <a:r>
              <a:rPr lang="hu-HU" sz="2800" dirty="0"/>
              <a:t>.</a:t>
            </a:r>
            <a:endParaRPr lang="en-US" sz="2800" dirty="0"/>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61</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11378730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pc="-1" dirty="0">
                <a:solidFill>
                  <a:srgbClr val="000000"/>
                </a:solidFill>
                <a:uFill>
                  <a:solidFill>
                    <a:srgbClr val="FFFFFF"/>
                  </a:solidFill>
                </a:uFill>
                <a:latin typeface="Arial"/>
                <a:ea typeface="ＭＳ Ｐゴシック"/>
              </a:rPr>
              <a:t>Data &amp; Analytics - Sahara</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The </a:t>
            </a:r>
            <a:r>
              <a:rPr lang="en-US" sz="2800" dirty="0" err="1"/>
              <a:t>sahara</a:t>
            </a:r>
            <a:r>
              <a:rPr lang="en-US" sz="2800" dirty="0"/>
              <a:t> project aims to provide users with a simple means to provision data processing frameworks (such as Hadoop, Spark and Storm) on OpenStack. </a:t>
            </a:r>
            <a:endParaRPr lang="hu-HU" sz="2800" dirty="0"/>
          </a:p>
          <a:p>
            <a:pPr marL="343080" indent="-342360">
              <a:buClr>
                <a:srgbClr val="C09100"/>
              </a:buClr>
              <a:buFont typeface="Webdings" charset="2"/>
              <a:buChar char=""/>
            </a:pPr>
            <a:r>
              <a:rPr lang="en-US" sz="2800" dirty="0"/>
              <a:t>This is accomplished by specifying configuration parameters such as the framework version, cluster topology, node hardware details and more. </a:t>
            </a:r>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62</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8188072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pc="-1" dirty="0">
                <a:solidFill>
                  <a:srgbClr val="000000"/>
                </a:solidFill>
                <a:uFill>
                  <a:solidFill>
                    <a:srgbClr val="FFFFFF"/>
                  </a:solidFill>
                </a:uFill>
                <a:latin typeface="Arial"/>
                <a:ea typeface="ＭＳ Ｐゴシック"/>
              </a:rPr>
              <a:t>Data &amp; Analytics - Searchlight</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The Searchlight project provides indexing and search capabilities across OpenStack resources. </a:t>
            </a:r>
            <a:endParaRPr lang="hu-HU" sz="2800" dirty="0"/>
          </a:p>
          <a:p>
            <a:pPr marL="343080" indent="-342360">
              <a:buClr>
                <a:srgbClr val="C09100"/>
              </a:buClr>
              <a:buFont typeface="Webdings" charset="2"/>
              <a:buChar char=""/>
            </a:pPr>
            <a:r>
              <a:rPr lang="en-US" sz="2800" dirty="0"/>
              <a:t>Its goal is to achieve high performance and flexible querying combined with near real-time indexing. </a:t>
            </a:r>
            <a:endParaRPr lang="hu-HU" sz="2800" dirty="0"/>
          </a:p>
          <a:p>
            <a:pPr marL="343080" indent="-342360">
              <a:buClr>
                <a:srgbClr val="C09100"/>
              </a:buClr>
              <a:buFont typeface="Webdings" charset="2"/>
              <a:buChar char=""/>
            </a:pPr>
            <a:r>
              <a:rPr lang="en-US" sz="2800" dirty="0"/>
              <a:t>It uses Elasticsearch, a real-time distributed indexing and search engine built on Apache Lucene, but adds OpenStack authentication and Role Based Access Control to provide appropriate protection of data. </a:t>
            </a:r>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63</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6075209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hu-HU" sz="4000" b="1" spc="-1" dirty="0">
                <a:solidFill>
                  <a:srgbClr val="000000"/>
                </a:solidFill>
                <a:uFill>
                  <a:solidFill>
                    <a:srgbClr val="FFFFFF"/>
                  </a:solidFill>
                </a:uFill>
                <a:latin typeface="Arial"/>
                <a:ea typeface="ＭＳ Ｐゴシック"/>
              </a:rPr>
              <a:t>Security &amp; Identity</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Keystone </a:t>
            </a:r>
            <a:r>
              <a:rPr lang="hu-HU" sz="2800" dirty="0"/>
              <a:t>- </a:t>
            </a:r>
            <a:r>
              <a:rPr lang="en-US" sz="2800" dirty="0"/>
              <a:t>Identity service</a:t>
            </a:r>
          </a:p>
          <a:p>
            <a:pPr marL="343080" indent="-342360">
              <a:buClr>
                <a:srgbClr val="C09100"/>
              </a:buClr>
              <a:buFont typeface="Webdings" charset="2"/>
              <a:buChar char=""/>
            </a:pPr>
            <a:r>
              <a:rPr lang="en-US" sz="2800" dirty="0"/>
              <a:t>Barbican </a:t>
            </a:r>
            <a:r>
              <a:rPr lang="hu-HU" sz="2800" dirty="0"/>
              <a:t>- </a:t>
            </a:r>
            <a:r>
              <a:rPr lang="en-US" sz="2800" dirty="0"/>
              <a:t>Key Management</a:t>
            </a:r>
          </a:p>
          <a:p>
            <a:pPr marL="343080" indent="-342360">
              <a:buClr>
                <a:srgbClr val="C09100"/>
              </a:buClr>
              <a:buFont typeface="Webdings" charset="2"/>
              <a:buChar char=""/>
            </a:pPr>
            <a:r>
              <a:rPr lang="en-US" sz="2800" dirty="0"/>
              <a:t>Congress </a:t>
            </a:r>
            <a:r>
              <a:rPr lang="hu-HU" sz="2800" dirty="0"/>
              <a:t>- </a:t>
            </a:r>
            <a:r>
              <a:rPr lang="en-US" sz="2800" dirty="0"/>
              <a:t>Governance</a:t>
            </a:r>
          </a:p>
          <a:p>
            <a:pPr marL="343080" indent="-342360">
              <a:buClr>
                <a:srgbClr val="C09100"/>
              </a:buClr>
              <a:buFont typeface="Webdings" charset="2"/>
              <a:buChar char=""/>
            </a:pPr>
            <a:r>
              <a:rPr lang="en-US" sz="2800" dirty="0"/>
              <a:t>Mistral </a:t>
            </a:r>
            <a:r>
              <a:rPr lang="hu-HU" sz="2800" dirty="0"/>
              <a:t>- </a:t>
            </a:r>
            <a:r>
              <a:rPr lang="en-US" sz="2800" dirty="0"/>
              <a:t>Workflow service</a:t>
            </a:r>
          </a:p>
          <a:p>
            <a:endParaRPr lang="en-US" sz="2800" dirty="0"/>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64</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36157865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hu-HU" sz="4000" b="1" spc="-1" dirty="0">
                <a:solidFill>
                  <a:srgbClr val="000000"/>
                </a:solidFill>
                <a:uFill>
                  <a:solidFill>
                    <a:srgbClr val="FFFFFF"/>
                  </a:solidFill>
                </a:uFill>
                <a:latin typeface="Arial"/>
                <a:ea typeface="ＭＳ Ｐゴシック"/>
              </a:rPr>
              <a:t>Security &amp; Identity - Keystone</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hu-HU" sz="2800" dirty="0"/>
              <a:t>K</a:t>
            </a:r>
            <a:r>
              <a:rPr lang="en-US" sz="2800" dirty="0" err="1"/>
              <a:t>eystone</a:t>
            </a:r>
            <a:r>
              <a:rPr lang="en-US" sz="2800" dirty="0"/>
              <a:t> is an OpenStack service that provides API client authentication, service discovery, and distributed multi-tenant authorization by implementing OpenStack’s Identity API. </a:t>
            </a:r>
            <a:endParaRPr lang="hu-HU" sz="2800" dirty="0"/>
          </a:p>
          <a:p>
            <a:pPr marL="343080" indent="-342360">
              <a:buClr>
                <a:srgbClr val="C09100"/>
              </a:buClr>
              <a:buFont typeface="Webdings" charset="2"/>
              <a:buChar char=""/>
            </a:pPr>
            <a:r>
              <a:rPr lang="en-US" sz="2800" dirty="0"/>
              <a:t>It supports LDAP, OAuth, OpenID Connect, SAML and SQL. </a:t>
            </a:r>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65</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54327233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hu-HU" sz="4000" b="1" spc="-1" dirty="0">
                <a:solidFill>
                  <a:srgbClr val="000000"/>
                </a:solidFill>
                <a:uFill>
                  <a:solidFill>
                    <a:srgbClr val="FFFFFF"/>
                  </a:solidFill>
                </a:uFill>
                <a:latin typeface="Arial"/>
                <a:ea typeface="ＭＳ Ｐゴシック"/>
              </a:rPr>
              <a:t>Security &amp; Identity - Barbican</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Barbican is the OpenStack Key Manager service.</a:t>
            </a:r>
            <a:endParaRPr lang="hu-HU" sz="2800" dirty="0"/>
          </a:p>
          <a:p>
            <a:pPr marL="343080" indent="-342360">
              <a:buClr>
                <a:srgbClr val="C09100"/>
              </a:buClr>
              <a:buFont typeface="Webdings" charset="2"/>
              <a:buChar char=""/>
            </a:pPr>
            <a:r>
              <a:rPr lang="en-US" sz="2800" dirty="0"/>
              <a:t>It provides secure storage, provisioning and management of secret data, such as passwords, encryption keys, X.509 Certificates and raw binary data. </a:t>
            </a:r>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66</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67874616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hu-HU" sz="4000" b="1" spc="-1" dirty="0">
                <a:solidFill>
                  <a:srgbClr val="000000"/>
                </a:solidFill>
                <a:uFill>
                  <a:solidFill>
                    <a:srgbClr val="FFFFFF"/>
                  </a:solidFill>
                </a:uFill>
                <a:latin typeface="Arial"/>
                <a:ea typeface="ＭＳ Ｐゴシック"/>
              </a:rPr>
              <a:t>Security &amp; Identity - Congress</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hu-HU" sz="2800" dirty="0"/>
              <a:t>C</a:t>
            </a:r>
            <a:r>
              <a:rPr lang="en-US" sz="2800" dirty="0" err="1"/>
              <a:t>ongress</a:t>
            </a:r>
            <a:r>
              <a:rPr lang="en-US" sz="2800" dirty="0"/>
              <a:t> is an OpenStack project to provide policy as a service across any collection of cloud services in order to offer governance and compliance for dynamic infrastructures. </a:t>
            </a:r>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67</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8837475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hu-HU" sz="4000" b="1" spc="-1" dirty="0">
                <a:solidFill>
                  <a:srgbClr val="000000"/>
                </a:solidFill>
                <a:uFill>
                  <a:solidFill>
                    <a:srgbClr val="FFFFFF"/>
                  </a:solidFill>
                </a:uFill>
                <a:latin typeface="Arial"/>
                <a:ea typeface="ＭＳ Ｐゴシック"/>
              </a:rPr>
              <a:t>Security &amp; Identity - Mistral</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Mistral is a workflow service. </a:t>
            </a:r>
            <a:endParaRPr lang="hu-HU" sz="2800" dirty="0"/>
          </a:p>
          <a:p>
            <a:pPr marL="343080" indent="-342360">
              <a:buClr>
                <a:srgbClr val="C09100"/>
              </a:buClr>
              <a:buFont typeface="Webdings" charset="2"/>
              <a:buChar char=""/>
            </a:pPr>
            <a:r>
              <a:rPr lang="en-US" sz="2800" dirty="0"/>
              <a:t>Most business processes consist of multiple distinct interconnected steps that need to be executed in a particular order in a distributed environment. </a:t>
            </a:r>
            <a:endParaRPr lang="hu-HU" sz="2800" dirty="0"/>
          </a:p>
          <a:p>
            <a:pPr marL="343080" indent="-342360">
              <a:buClr>
                <a:srgbClr val="C09100"/>
              </a:buClr>
              <a:buFont typeface="Webdings" charset="2"/>
              <a:buChar char=""/>
            </a:pPr>
            <a:r>
              <a:rPr lang="en-US" sz="2800" dirty="0"/>
              <a:t>One can describe such process as a set of tasks and task relations (via YAML-based language) and upload such description to Mistral so that it takes care of state management, correct execution order, parallelism, synchronization and high availability. </a:t>
            </a:r>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68</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9747547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pc="-1" dirty="0">
                <a:solidFill>
                  <a:srgbClr val="000000"/>
                </a:solidFill>
                <a:uFill>
                  <a:solidFill>
                    <a:srgbClr val="FFFFFF"/>
                  </a:solidFill>
                </a:uFill>
                <a:latin typeface="Arial"/>
                <a:ea typeface="ＭＳ Ｐゴシック"/>
              </a:rPr>
              <a:t>Management Tools</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hu-HU" sz="2800" dirty="0"/>
              <a:t>Horizon - Dashboard</a:t>
            </a:r>
          </a:p>
          <a:p>
            <a:pPr marL="343080" indent="-342360">
              <a:buClr>
                <a:srgbClr val="C09100"/>
              </a:buClr>
              <a:buFont typeface="Webdings" charset="2"/>
              <a:buChar char=""/>
            </a:pPr>
            <a:r>
              <a:rPr lang="hu-HU" sz="2800" dirty="0"/>
              <a:t>OpenStack Client (CLI) - Command-line client</a:t>
            </a:r>
          </a:p>
          <a:p>
            <a:pPr marL="343080" indent="-342360">
              <a:buClr>
                <a:srgbClr val="C09100"/>
              </a:buClr>
              <a:buFont typeface="Webdings" charset="2"/>
              <a:buChar char=""/>
            </a:pPr>
            <a:r>
              <a:rPr lang="hu-HU" sz="2800" dirty="0"/>
              <a:t>Rally - Benchmark service</a:t>
            </a:r>
          </a:p>
          <a:p>
            <a:pPr marL="343080" indent="-342360">
              <a:buClr>
                <a:srgbClr val="C09100"/>
              </a:buClr>
              <a:buFont typeface="Webdings" charset="2"/>
              <a:buChar char=""/>
            </a:pPr>
            <a:r>
              <a:rPr lang="hu-HU" sz="2800" dirty="0"/>
              <a:t>Senlin - Clustering service</a:t>
            </a:r>
          </a:p>
          <a:p>
            <a:pPr marL="343080" indent="-342360">
              <a:buClr>
                <a:srgbClr val="C09100"/>
              </a:buClr>
              <a:buFont typeface="Webdings" charset="2"/>
              <a:buChar char=""/>
            </a:pPr>
            <a:r>
              <a:rPr lang="hu-HU" sz="2800" dirty="0"/>
              <a:t>Vitrage - RCA (Root Cause Analysis service)</a:t>
            </a:r>
          </a:p>
          <a:p>
            <a:pPr marL="343080" indent="-342360">
              <a:buClr>
                <a:srgbClr val="C09100"/>
              </a:buClr>
              <a:buFont typeface="Webdings" charset="2"/>
              <a:buChar char=""/>
            </a:pPr>
            <a:r>
              <a:rPr lang="hu-HU" sz="2800" dirty="0"/>
              <a:t>Watcher - Optimization Service</a:t>
            </a:r>
          </a:p>
          <a:p>
            <a:endParaRPr lang="en-US" sz="2800" dirty="0"/>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69</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038857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Compute - Nova</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hu-HU" sz="2800" dirty="0"/>
              <a:t>OpenStack Compute (Nova) service is the heart of the OpenStack cloud</a:t>
            </a:r>
          </a:p>
          <a:p>
            <a:pPr marL="343080" indent="-342360">
              <a:buClr>
                <a:srgbClr val="C09100"/>
              </a:buClr>
              <a:buFont typeface="Webdings" charset="2"/>
              <a:buChar char=""/>
            </a:pPr>
            <a:r>
              <a:rPr lang="hu-HU" sz="2800" dirty="0"/>
              <a:t>Its main goal is to manage basic virtual machines functions like creating, starting, stopping, etc.</a:t>
            </a:r>
          </a:p>
          <a:p>
            <a:pPr marL="343080" indent="-342360">
              <a:buClr>
                <a:srgbClr val="C09100"/>
              </a:buClr>
              <a:buFont typeface="Webdings" charset="2"/>
              <a:buChar char=""/>
            </a:pPr>
            <a:r>
              <a:rPr lang="hu-HU" sz="2800" dirty="0"/>
              <a:t>Nova uses a message broker and database. </a:t>
            </a:r>
          </a:p>
          <a:p>
            <a:pPr marL="343080" indent="-342360">
              <a:buClr>
                <a:srgbClr val="C09100"/>
              </a:buClr>
              <a:buFont typeface="Webdings" charset="2"/>
              <a:buChar char=""/>
            </a:pPr>
            <a:r>
              <a:rPr lang="hu-HU" sz="2800" dirty="0"/>
              <a:t>by default the database is MariaDB and the message broker is RabbitMQ. </a:t>
            </a: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7</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8346969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pc="-1" dirty="0">
                <a:solidFill>
                  <a:srgbClr val="000000"/>
                </a:solidFill>
                <a:uFill>
                  <a:solidFill>
                    <a:srgbClr val="FFFFFF"/>
                  </a:solidFill>
                </a:uFill>
                <a:latin typeface="Arial"/>
                <a:ea typeface="ＭＳ Ｐゴシック"/>
              </a:rPr>
              <a:t>Management Tools - Horizon</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Horizon is the canonical implementation of OpenStack's dashboard, which is extensible and provides a web based user interface to OpenStack services. </a:t>
            </a:r>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70</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65043387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pc="-1" dirty="0">
                <a:solidFill>
                  <a:srgbClr val="000000"/>
                </a:solidFill>
                <a:uFill>
                  <a:solidFill>
                    <a:srgbClr val="FFFFFF"/>
                  </a:solidFill>
                </a:uFill>
                <a:latin typeface="Arial"/>
                <a:ea typeface="ＭＳ Ｐゴシック"/>
              </a:rPr>
              <a:t>Management Tools - CLI</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Provide a single command-line interface for OpenStack services with a uniform command set and format</a:t>
            </a:r>
            <a:r>
              <a:rPr lang="hu-HU" sz="2800" dirty="0"/>
              <a:t>.</a:t>
            </a:r>
            <a:endParaRPr lang="en-US" sz="2800" dirty="0"/>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71</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46332794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pc="-1" dirty="0">
                <a:solidFill>
                  <a:srgbClr val="000000"/>
                </a:solidFill>
                <a:uFill>
                  <a:solidFill>
                    <a:srgbClr val="FFFFFF"/>
                  </a:solidFill>
                </a:uFill>
                <a:latin typeface="Arial"/>
                <a:ea typeface="ＭＳ Ｐゴシック"/>
              </a:rPr>
              <a:t>Management Tools - Rally</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Rally is a benchmarking and performance analysis tool for OpenStack that can be used to automate measuring and profiling focused on how new code changes affect OpenStack performance, detect scaling and performance issues, and investigate how different deployment architectures and hardware affect OpenStack performance. </a:t>
            </a: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72</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72274223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pc="-1" dirty="0">
                <a:solidFill>
                  <a:srgbClr val="000000"/>
                </a:solidFill>
                <a:uFill>
                  <a:solidFill>
                    <a:srgbClr val="FFFFFF"/>
                  </a:solidFill>
                </a:uFill>
                <a:latin typeface="Arial"/>
                <a:ea typeface="ＭＳ Ｐゴシック"/>
              </a:rPr>
              <a:t>Management Tools - Senlin</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err="1"/>
              <a:t>Senlin</a:t>
            </a:r>
            <a:r>
              <a:rPr lang="en-US" sz="2800" dirty="0"/>
              <a:t> is a clustering service for OpenStack clouds. </a:t>
            </a:r>
            <a:endParaRPr lang="hu-HU" sz="2800" dirty="0"/>
          </a:p>
          <a:p>
            <a:pPr marL="343080" indent="-342360">
              <a:buClr>
                <a:srgbClr val="C09100"/>
              </a:buClr>
              <a:buFont typeface="Webdings" charset="2"/>
              <a:buChar char=""/>
            </a:pPr>
            <a:r>
              <a:rPr lang="en-US" sz="2800" dirty="0"/>
              <a:t>It creates and operates clusters of homogeneous objects exposed by other OpenStack services. </a:t>
            </a:r>
            <a:endParaRPr lang="hu-HU" sz="2800" dirty="0"/>
          </a:p>
          <a:p>
            <a:pPr marL="343080" indent="-342360">
              <a:buClr>
                <a:srgbClr val="C09100"/>
              </a:buClr>
              <a:buFont typeface="Webdings" charset="2"/>
              <a:buChar char=""/>
            </a:pPr>
            <a:r>
              <a:rPr lang="en-US" sz="2800" dirty="0"/>
              <a:t>The goal is to make orchestration of collections of similar objects easier. </a:t>
            </a:r>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73</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60062970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pc="-1" dirty="0">
                <a:solidFill>
                  <a:srgbClr val="000000"/>
                </a:solidFill>
                <a:uFill>
                  <a:solidFill>
                    <a:srgbClr val="FFFFFF"/>
                  </a:solidFill>
                </a:uFill>
                <a:latin typeface="Arial"/>
                <a:ea typeface="ＭＳ Ｐゴシック"/>
              </a:rPr>
              <a:t>Management Tools - Vitrage</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err="1"/>
              <a:t>Vitrage</a:t>
            </a:r>
            <a:r>
              <a:rPr lang="en-US" sz="2800" dirty="0"/>
              <a:t> is the OpenStack RCA (Root Cause Analysis) service for organizing, analyzing and expanding OpenStack alarms &amp; events, yielding insights regarding the root cause of problems and deducing their existence before they are directly detected. </a:t>
            </a:r>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74</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44395679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pc="-1" dirty="0">
                <a:solidFill>
                  <a:srgbClr val="000000"/>
                </a:solidFill>
                <a:uFill>
                  <a:solidFill>
                    <a:srgbClr val="FFFFFF"/>
                  </a:solidFill>
                </a:uFill>
                <a:latin typeface="Arial"/>
                <a:ea typeface="ＭＳ Ｐゴシック"/>
              </a:rPr>
              <a:t>Management Tools - Watcher</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Watcher provides a flexible and scalable resource optimization service for multi-tenant OpenStack-based clouds. </a:t>
            </a:r>
            <a:endParaRPr lang="hu-HU" sz="2800" dirty="0"/>
          </a:p>
          <a:p>
            <a:pPr marL="343080" indent="-342360">
              <a:buClr>
                <a:srgbClr val="C09100"/>
              </a:buClr>
              <a:buFont typeface="Webdings" charset="2"/>
              <a:buChar char=""/>
            </a:pPr>
            <a:r>
              <a:rPr lang="en-US" sz="2800" dirty="0"/>
              <a:t>Watcher provides a complete optimization loop—including everything from a metrics receiver, optimization processor and an action plan applier. </a:t>
            </a:r>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75</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62208758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pc="-1" dirty="0">
                <a:solidFill>
                  <a:srgbClr val="000000"/>
                </a:solidFill>
                <a:uFill>
                  <a:solidFill>
                    <a:srgbClr val="FFFFFF"/>
                  </a:solidFill>
                </a:uFill>
                <a:latin typeface="Arial"/>
                <a:ea typeface="ＭＳ Ｐゴシック"/>
              </a:rPr>
              <a:t>Deployment Tools</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hu-HU" sz="2800" dirty="0"/>
              <a:t>Chef OpenStack  - Chef cookbooks for OpenStack</a:t>
            </a:r>
          </a:p>
          <a:p>
            <a:pPr marL="343080" indent="-342360">
              <a:buClr>
                <a:srgbClr val="C09100"/>
              </a:buClr>
              <a:buFont typeface="Webdings" charset="2"/>
              <a:buChar char=""/>
            </a:pPr>
            <a:r>
              <a:rPr lang="hu-HU" sz="2800" dirty="0"/>
              <a:t>Kolla - Container deployment</a:t>
            </a:r>
          </a:p>
          <a:p>
            <a:pPr marL="343080" indent="-342360">
              <a:buClr>
                <a:srgbClr val="C09100"/>
              </a:buClr>
              <a:buFont typeface="Webdings" charset="2"/>
              <a:buChar char=""/>
            </a:pPr>
            <a:r>
              <a:rPr lang="hu-HU" sz="2800" dirty="0"/>
              <a:t>OpenStack Charms - Juju Charms for OpenStack</a:t>
            </a:r>
          </a:p>
          <a:p>
            <a:pPr marL="343080" indent="-342360">
              <a:buClr>
                <a:srgbClr val="C09100"/>
              </a:buClr>
              <a:buFont typeface="Webdings" charset="2"/>
              <a:buChar char=""/>
            </a:pPr>
            <a:r>
              <a:rPr lang="hu-HU" sz="2800" dirty="0"/>
              <a:t>OpenStack-Ansible - Ansible Playbooks for OpenStack</a:t>
            </a:r>
          </a:p>
          <a:p>
            <a:pPr marL="343080" indent="-342360">
              <a:buClr>
                <a:srgbClr val="C09100"/>
              </a:buClr>
              <a:buFont typeface="Webdings" charset="2"/>
              <a:buChar char=""/>
            </a:pPr>
            <a:r>
              <a:rPr lang="hu-HU" sz="2800" dirty="0"/>
              <a:t>Puppet OpenStack - Puppet Modules for OpenStack</a:t>
            </a:r>
          </a:p>
          <a:p>
            <a:pPr marL="343080" indent="-342360">
              <a:buClr>
                <a:srgbClr val="C09100"/>
              </a:buClr>
              <a:buFont typeface="Webdings" charset="2"/>
              <a:buChar char=""/>
            </a:pPr>
            <a:r>
              <a:rPr lang="hu-HU" sz="2800" dirty="0"/>
              <a:t>TripleO - Deployment service</a:t>
            </a:r>
          </a:p>
          <a:p>
            <a:endParaRPr lang="en-US" sz="2800" dirty="0"/>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76</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8007410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pc="-1" dirty="0">
                <a:solidFill>
                  <a:srgbClr val="000000"/>
                </a:solidFill>
                <a:uFill>
                  <a:solidFill>
                    <a:srgbClr val="FFFFFF"/>
                  </a:solidFill>
                </a:uFill>
                <a:latin typeface="Arial"/>
                <a:ea typeface="ＭＳ Ｐゴシック"/>
              </a:rPr>
              <a:t>Deployment Tools - Chef</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The Chef OpenStack team builds Chef cookbooks for deploying OpenStack services.</a:t>
            </a:r>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77</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79360379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pc="-1" dirty="0">
                <a:solidFill>
                  <a:srgbClr val="000000"/>
                </a:solidFill>
                <a:uFill>
                  <a:solidFill>
                    <a:srgbClr val="FFFFFF"/>
                  </a:solidFill>
                </a:uFill>
                <a:latin typeface="Arial"/>
                <a:ea typeface="ＭＳ Ｐゴシック"/>
              </a:rPr>
              <a:t>Deployment Tools - Kolla</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err="1"/>
              <a:t>Kolla</a:t>
            </a:r>
            <a:r>
              <a:rPr lang="en-US" sz="2800" dirty="0"/>
              <a:t> provides production-ready containers and deployment tools for operating OpenStack clouds that are scalable, fast, reliable, and upgradable using community best practices.</a:t>
            </a:r>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78</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65575068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pc="-1" dirty="0">
                <a:solidFill>
                  <a:srgbClr val="000000"/>
                </a:solidFill>
                <a:uFill>
                  <a:solidFill>
                    <a:srgbClr val="FFFFFF"/>
                  </a:solidFill>
                </a:uFill>
                <a:latin typeface="Arial"/>
                <a:ea typeface="ＭＳ Ｐゴシック"/>
              </a:rPr>
              <a:t>Deployment Tools - Charms</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Develop and maintain Juju Charms for deploying and managing OpenStack services.</a:t>
            </a:r>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79</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86053584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Compute - Nova</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720">
              <a:buClr>
                <a:srgbClr val="C09100"/>
              </a:buClr>
            </a:pPr>
            <a:r>
              <a:rPr lang="hu-HU" sz="2800" dirty="0"/>
              <a:t>The main services that support Nova are:</a:t>
            </a:r>
          </a:p>
          <a:p>
            <a:pPr marL="343080" indent="-342360">
              <a:buClr>
                <a:srgbClr val="C09100"/>
              </a:buClr>
              <a:buFont typeface="Webdings" charset="2"/>
              <a:buChar char=""/>
            </a:pPr>
            <a:r>
              <a:rPr lang="hu-HU" sz="2800" dirty="0"/>
              <a:t>nova-api: This service receives REST API calls from other services and clients and responds to them.</a:t>
            </a:r>
          </a:p>
          <a:p>
            <a:pPr marL="343080" indent="-342360">
              <a:buClr>
                <a:srgbClr val="C09100"/>
              </a:buClr>
              <a:buFont typeface="Webdings" charset="2"/>
              <a:buChar char=""/>
            </a:pPr>
            <a:r>
              <a:rPr lang="hu-HU" sz="2800" dirty="0"/>
              <a:t>nova-scheduler: It takes requests for starting instances from the queue and selects a compute node for running a virtual machine on it. The selection of Hypervisor is based on its weight and filters. Filters can include an amount of memory, a requested availability zone, a set of group hosts, among others</a:t>
            </a:r>
            <a:endParaRPr lang="en-US" sz="2800" dirty="0"/>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8</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62891593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pc="-1" dirty="0">
                <a:solidFill>
                  <a:srgbClr val="000000"/>
                </a:solidFill>
                <a:uFill>
                  <a:solidFill>
                    <a:srgbClr val="FFFFFF"/>
                  </a:solidFill>
                </a:uFill>
                <a:latin typeface="Arial"/>
                <a:ea typeface="ＭＳ Ｐゴシック"/>
              </a:rPr>
              <a:t>Deployment Tools - Ansible</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OpenStack-Ansible provides Ansible playbooks and roles for the deployment and configuration of an OpenStack environment.</a:t>
            </a:r>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80</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71729041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pc="-1" dirty="0">
                <a:solidFill>
                  <a:srgbClr val="000000"/>
                </a:solidFill>
                <a:uFill>
                  <a:solidFill>
                    <a:srgbClr val="FFFFFF"/>
                  </a:solidFill>
                </a:uFill>
                <a:latin typeface="Arial"/>
                <a:ea typeface="ＭＳ Ｐゴシック"/>
              </a:rPr>
              <a:t>Deployment Tools - Puppet</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The Puppet modules for OpenStack bring scalable and reliable IT automation to OpenStack cloud deployments.</a:t>
            </a:r>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81</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70563243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pc="-1" dirty="0">
                <a:solidFill>
                  <a:srgbClr val="000000"/>
                </a:solidFill>
                <a:uFill>
                  <a:solidFill>
                    <a:srgbClr val="FFFFFF"/>
                  </a:solidFill>
                </a:uFill>
                <a:latin typeface="Arial"/>
                <a:ea typeface="ＭＳ Ｐゴシック"/>
              </a:rPr>
              <a:t>Deployment Tools - TripleO</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Develop and maintain tooling and infrastructure able to deploy OpenStack in production, using OpenStack itself wherever possible.</a:t>
            </a:r>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82</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59618943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hu-HU" sz="4000" b="1" spc="-1" dirty="0">
                <a:solidFill>
                  <a:srgbClr val="000000"/>
                </a:solidFill>
                <a:uFill>
                  <a:solidFill>
                    <a:srgbClr val="FFFFFF"/>
                  </a:solidFill>
                </a:uFill>
                <a:latin typeface="Arial"/>
                <a:ea typeface="ＭＳ Ｐゴシック"/>
              </a:rPr>
              <a:t>Application Services</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hu-HU" sz="2800" dirty="0"/>
              <a:t>Heat - Orchestration</a:t>
            </a:r>
          </a:p>
          <a:p>
            <a:pPr marL="343080" indent="-342360">
              <a:buClr>
                <a:srgbClr val="C09100"/>
              </a:buClr>
              <a:buFont typeface="Webdings" charset="2"/>
              <a:buChar char=""/>
            </a:pPr>
            <a:r>
              <a:rPr lang="hu-HU" sz="2800" dirty="0"/>
              <a:t>Zaqar - Messaging Service</a:t>
            </a:r>
          </a:p>
          <a:p>
            <a:pPr marL="343080" indent="-342360">
              <a:buClr>
                <a:srgbClr val="C09100"/>
              </a:buClr>
              <a:buFont typeface="Webdings" charset="2"/>
              <a:buChar char=""/>
            </a:pPr>
            <a:r>
              <a:rPr lang="hu-HU" sz="2800" dirty="0"/>
              <a:t>Murano - Application Catalog</a:t>
            </a:r>
          </a:p>
          <a:p>
            <a:pPr marL="343080" indent="-342360">
              <a:buClr>
                <a:srgbClr val="C09100"/>
              </a:buClr>
              <a:buFont typeface="Webdings" charset="2"/>
              <a:buChar char=""/>
            </a:pPr>
            <a:r>
              <a:rPr lang="hu-HU" sz="2800" dirty="0"/>
              <a:t>Solum - Software Development Lifecycle Automation</a:t>
            </a:r>
          </a:p>
          <a:p>
            <a:endParaRPr lang="en-US" sz="2800" dirty="0"/>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83</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97125414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hu-HU" sz="4000" b="1" spc="-1" dirty="0">
                <a:solidFill>
                  <a:srgbClr val="000000"/>
                </a:solidFill>
                <a:uFill>
                  <a:solidFill>
                    <a:srgbClr val="FFFFFF"/>
                  </a:solidFill>
                </a:uFill>
                <a:latin typeface="Arial"/>
                <a:ea typeface="ＭＳ Ｐゴシック"/>
              </a:rPr>
              <a:t>Application Services - Heat</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Heat orchestrates the infrastructure resources for a cloud application based on templates in the form of text files that can be treated like code. </a:t>
            </a:r>
            <a:endParaRPr lang="hu-HU" sz="2800" dirty="0"/>
          </a:p>
          <a:p>
            <a:pPr marL="343080" indent="-342360">
              <a:buClr>
                <a:srgbClr val="C09100"/>
              </a:buClr>
              <a:buFont typeface="Webdings" charset="2"/>
              <a:buChar char=""/>
            </a:pPr>
            <a:r>
              <a:rPr lang="en-US" sz="2800" dirty="0"/>
              <a:t>Heat provides both an OpenStack-native R</a:t>
            </a:r>
            <a:r>
              <a:rPr lang="hu-HU" sz="2800" dirty="0"/>
              <a:t>E</a:t>
            </a:r>
            <a:r>
              <a:rPr lang="en-US" sz="2800" dirty="0"/>
              <a:t>ST API and a CloudFormation-compatible Query API. </a:t>
            </a:r>
            <a:endParaRPr lang="hu-HU" sz="2800" dirty="0"/>
          </a:p>
          <a:p>
            <a:pPr marL="343080" indent="-342360">
              <a:buClr>
                <a:srgbClr val="C09100"/>
              </a:buClr>
              <a:buFont typeface="Webdings" charset="2"/>
              <a:buChar char=""/>
            </a:pPr>
            <a:r>
              <a:rPr lang="en-US" sz="2800" dirty="0"/>
              <a:t>Heat also provides an autoscaling service that integrates with the OpenStack Telemetry services, so you can include a scaling group as a resource in a template. </a:t>
            </a:r>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84</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63301069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hu-HU" sz="4000" b="1" spc="-1" dirty="0">
                <a:solidFill>
                  <a:srgbClr val="000000"/>
                </a:solidFill>
                <a:uFill>
                  <a:solidFill>
                    <a:srgbClr val="FFFFFF"/>
                  </a:solidFill>
                </a:uFill>
                <a:latin typeface="Arial"/>
                <a:ea typeface="ＭＳ Ｐゴシック"/>
              </a:rPr>
              <a:t>Application Services - Zaqar</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err="1"/>
              <a:t>Zaqar</a:t>
            </a:r>
            <a:r>
              <a:rPr lang="en-US" sz="2800" dirty="0"/>
              <a:t> is a multi-tenant cloud messaging service for web and mobile developers. </a:t>
            </a:r>
            <a:endParaRPr lang="hu-HU" sz="2800" dirty="0"/>
          </a:p>
          <a:p>
            <a:pPr marL="343080" indent="-342360">
              <a:buClr>
                <a:srgbClr val="C09100"/>
              </a:buClr>
              <a:buFont typeface="Webdings" charset="2"/>
              <a:buChar char=""/>
            </a:pPr>
            <a:r>
              <a:rPr lang="en-US" sz="2800" dirty="0"/>
              <a:t>The service features a fully RESTful API, which developers can use to send messages between various components of their SaaS and mobile applications. </a:t>
            </a:r>
            <a:endParaRPr lang="hu-HU" sz="2800" dirty="0"/>
          </a:p>
          <a:p>
            <a:pPr marL="343080" indent="-342360">
              <a:buClr>
                <a:srgbClr val="C09100"/>
              </a:buClr>
              <a:buFont typeface="Webdings" charset="2"/>
              <a:buChar char=""/>
            </a:pPr>
            <a:r>
              <a:rPr lang="en-US" sz="2800" dirty="0"/>
              <a:t>Other OpenStack components can integrate with </a:t>
            </a:r>
            <a:r>
              <a:rPr lang="en-US" sz="2800" dirty="0" err="1"/>
              <a:t>Zaqar</a:t>
            </a:r>
            <a:r>
              <a:rPr lang="en-US" sz="2800" dirty="0"/>
              <a:t> to surface events to end users and to communicate with guest agents that run in the "over-cloud" layer. </a:t>
            </a: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85</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96851068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hu-HU" sz="4000" b="1" spc="-1" dirty="0">
                <a:solidFill>
                  <a:srgbClr val="000000"/>
                </a:solidFill>
                <a:uFill>
                  <a:solidFill>
                    <a:srgbClr val="FFFFFF"/>
                  </a:solidFill>
                </a:uFill>
                <a:latin typeface="Arial"/>
                <a:ea typeface="ＭＳ Ｐゴシック"/>
              </a:rPr>
              <a:t>Application Services - Murano</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Murano enables application developers and cloud administrators to publish various cloud-ready applications in a browsable catalog.</a:t>
            </a:r>
            <a:endParaRPr lang="hu-HU" sz="2800" dirty="0"/>
          </a:p>
          <a:p>
            <a:pPr marL="343080" indent="-342360">
              <a:buClr>
                <a:srgbClr val="C09100"/>
              </a:buClr>
              <a:buFont typeface="Webdings" charset="2"/>
              <a:buChar char=""/>
            </a:pPr>
            <a:r>
              <a:rPr lang="en-US" sz="2800" dirty="0"/>
              <a:t>Cloud users can then use the catalog to compose reliable application environments with the push of a button. </a:t>
            </a:r>
            <a:endParaRPr lang="hu-HU" sz="2800" dirty="0"/>
          </a:p>
          <a:p>
            <a:pPr marL="343080" indent="-342360">
              <a:buClr>
                <a:srgbClr val="C09100"/>
              </a:buClr>
              <a:buFont typeface="Webdings" charset="2"/>
              <a:buChar char=""/>
            </a:pPr>
            <a:r>
              <a:rPr lang="en-US" sz="2800" dirty="0"/>
              <a:t>Murano uses OpenStack Heat to orchestrate infrastructure resources for the application. </a:t>
            </a:r>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86</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43242900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hu-HU" sz="4000" b="1" spc="-1" dirty="0">
                <a:solidFill>
                  <a:srgbClr val="000000"/>
                </a:solidFill>
                <a:uFill>
                  <a:solidFill>
                    <a:srgbClr val="FFFFFF"/>
                  </a:solidFill>
                </a:uFill>
                <a:latin typeface="Arial"/>
                <a:ea typeface="ＭＳ Ｐゴシック"/>
              </a:rPr>
              <a:t>Application Services - Solum</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To make cloud services easier to consume and integrate with your application development process by automating the source-to-image process, and simplifying app-centric deployment. </a:t>
            </a:r>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87</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420641651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pc="-1" dirty="0">
                <a:solidFill>
                  <a:srgbClr val="000000"/>
                </a:solidFill>
                <a:uFill>
                  <a:solidFill>
                    <a:srgbClr val="FFFFFF"/>
                  </a:solidFill>
                </a:uFill>
                <a:latin typeface="Arial"/>
                <a:ea typeface="ＭＳ Ｐゴシック"/>
              </a:rPr>
              <a:t>Monitoring &amp; Metering</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hu-HU" sz="2800" dirty="0"/>
              <a:t>Ceilometer - Metering &amp; Data Collection Service</a:t>
            </a:r>
          </a:p>
          <a:p>
            <a:pPr marL="343080" indent="-342360">
              <a:buClr>
                <a:srgbClr val="C09100"/>
              </a:buClr>
              <a:buFont typeface="Webdings" charset="2"/>
              <a:buChar char=""/>
            </a:pPr>
            <a:r>
              <a:rPr lang="hu-HU" sz="2800" dirty="0"/>
              <a:t>CloudKitty - Billing and chargebacks</a:t>
            </a:r>
          </a:p>
          <a:p>
            <a:pPr marL="343080" indent="-342360">
              <a:buClr>
                <a:srgbClr val="C09100"/>
              </a:buClr>
              <a:buFont typeface="Webdings" charset="2"/>
              <a:buChar char=""/>
            </a:pPr>
            <a:r>
              <a:rPr lang="hu-HU" sz="2800" dirty="0"/>
              <a:t>Monasca - Monitoring</a:t>
            </a:r>
          </a:p>
          <a:p>
            <a:pPr marL="343080" indent="-342360">
              <a:buClr>
                <a:srgbClr val="C09100"/>
              </a:buClr>
              <a:buFont typeface="Webdings" charset="2"/>
              <a:buChar char=""/>
            </a:pPr>
            <a:r>
              <a:rPr lang="hu-HU" sz="2800" dirty="0"/>
              <a:t>AODH - Alarming Service</a:t>
            </a:r>
          </a:p>
          <a:p>
            <a:pPr marL="343080" indent="-342360">
              <a:buClr>
                <a:srgbClr val="C09100"/>
              </a:buClr>
              <a:buFont typeface="Webdings" charset="2"/>
              <a:buChar char=""/>
            </a:pPr>
            <a:r>
              <a:rPr lang="hu-HU" sz="2800" dirty="0"/>
              <a:t>PANKO - Event, Metadata Indexing Service</a:t>
            </a:r>
          </a:p>
          <a:p>
            <a:endParaRPr lang="en-US" sz="2800" dirty="0"/>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88</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58350818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pc="-1" dirty="0">
                <a:solidFill>
                  <a:srgbClr val="000000"/>
                </a:solidFill>
                <a:uFill>
                  <a:solidFill>
                    <a:srgbClr val="FFFFFF"/>
                  </a:solidFill>
                </a:uFill>
                <a:latin typeface="Arial"/>
                <a:ea typeface="ＭＳ Ｐゴシック"/>
              </a:rPr>
              <a:t>Monitoring - Ceilometer</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Ceilometer's goal is to efficiently collect, </a:t>
            </a:r>
            <a:r>
              <a:rPr lang="en-US" sz="2800" dirty="0" err="1"/>
              <a:t>normalise</a:t>
            </a:r>
            <a:r>
              <a:rPr lang="en-US" sz="2800" dirty="0"/>
              <a:t> and transform data produced by OpenStack services. </a:t>
            </a:r>
            <a:endParaRPr lang="hu-HU" sz="2800" dirty="0"/>
          </a:p>
          <a:p>
            <a:pPr marL="343080" indent="-342360">
              <a:buClr>
                <a:srgbClr val="C09100"/>
              </a:buClr>
              <a:buFont typeface="Webdings" charset="2"/>
              <a:buChar char=""/>
            </a:pPr>
            <a:r>
              <a:rPr lang="en-US" sz="2800" dirty="0"/>
              <a:t>The data it collects is intended to be used to create different views and help solve various telemetry use cases.  </a:t>
            </a:r>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89</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76120678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trike="noStrike" spc="-1" dirty="0">
                <a:solidFill>
                  <a:srgbClr val="000000"/>
                </a:solidFill>
                <a:uFill>
                  <a:solidFill>
                    <a:srgbClr val="FFFFFF"/>
                  </a:solidFill>
                </a:uFill>
                <a:latin typeface="Arial"/>
                <a:ea typeface="ＭＳ Ｐゴシック"/>
              </a:rPr>
              <a:t>Compute - Nova</a:t>
            </a:r>
            <a:endParaRPr lang="hu-HU" sz="1800" b="0" strike="noStrike" spc="-1" dirty="0">
              <a:solidFill>
                <a:srgbClr val="000000"/>
              </a:solidFill>
              <a:uFill>
                <a:solidFill>
                  <a:srgbClr val="FFFFFF"/>
                </a:solidFill>
              </a:uFill>
              <a:latin typeface="Arial"/>
            </a:endParaRP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hu-HU" sz="2800" dirty="0"/>
              <a:t>nova-conductor: This is the proxy service between the database and the nova compute services. It helps with horizontal scalability.</a:t>
            </a:r>
          </a:p>
          <a:p>
            <a:pPr marL="343080" indent="-342360">
              <a:buClr>
                <a:srgbClr val="C09100"/>
              </a:buClr>
              <a:buFont typeface="Webdings" charset="2"/>
              <a:buChar char=""/>
            </a:pPr>
            <a:r>
              <a:rPr lang="hu-HU" sz="2800" dirty="0"/>
              <a:t>nova-compute: This is the main part of an IaaS system. This daemon usually runs only on compute nodes. It is designed to manage pools of computer resources and can work with widely available virtualization technologies.</a:t>
            </a:r>
          </a:p>
          <a:p>
            <a:pPr marL="343080" indent="-342360">
              <a:buClr>
                <a:srgbClr val="C09100"/>
              </a:buClr>
              <a:buFont typeface="Webdings" charset="2"/>
              <a:buChar char=""/>
            </a:pPr>
            <a:r>
              <a:rPr lang="hu-HU" sz="2800" dirty="0"/>
              <a:t>nova-nonvncproxy and nova-consoleauth: These are two services for providing access to the instances console through remote access VNC protocol. </a:t>
            </a: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9</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81056261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pc="-1" dirty="0">
                <a:solidFill>
                  <a:srgbClr val="000000"/>
                </a:solidFill>
                <a:uFill>
                  <a:solidFill>
                    <a:srgbClr val="FFFFFF"/>
                  </a:solidFill>
                </a:uFill>
                <a:latin typeface="Arial"/>
                <a:ea typeface="ＭＳ Ｐゴシック"/>
              </a:rPr>
              <a:t>Monitoring - CloudKitty</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err="1"/>
              <a:t>CloudKitty</a:t>
            </a:r>
            <a:r>
              <a:rPr lang="en-US" sz="2800" dirty="0"/>
              <a:t> is a rating-as-a-service project designed to translate metrics to prices.</a:t>
            </a:r>
            <a:endParaRPr lang="hu-HU" sz="2800" dirty="0"/>
          </a:p>
          <a:p>
            <a:pPr marL="343080" indent="-342360">
              <a:buClr>
                <a:srgbClr val="C09100"/>
              </a:buClr>
              <a:buFont typeface="Webdings" charset="2"/>
              <a:buChar char=""/>
            </a:pPr>
            <a:r>
              <a:rPr lang="en-US" sz="2800" dirty="0" err="1"/>
              <a:t>CloudKitty</a:t>
            </a:r>
            <a:r>
              <a:rPr lang="en-US" sz="2800" dirty="0"/>
              <a:t> supports multiple collectors, multiple rating policies and multiple outputs. </a:t>
            </a:r>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90</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57053810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pc="-1" dirty="0">
                <a:solidFill>
                  <a:srgbClr val="000000"/>
                </a:solidFill>
                <a:uFill>
                  <a:solidFill>
                    <a:srgbClr val="FFFFFF"/>
                  </a:solidFill>
                </a:uFill>
                <a:latin typeface="Arial"/>
                <a:ea typeface="ＭＳ Ｐゴシック"/>
              </a:rPr>
              <a:t>Monitoring - Monasca</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err="1"/>
              <a:t>Monasca</a:t>
            </a:r>
            <a:r>
              <a:rPr lang="en-US" sz="2800" dirty="0"/>
              <a:t> is a open-source multi-tenant, highly scalable, performant, fault-tolerant monitoring-as-a-service solution that integrates with OpenStack. </a:t>
            </a:r>
            <a:endParaRPr lang="hu-HU" sz="2800" dirty="0"/>
          </a:p>
          <a:p>
            <a:pPr marL="343080" indent="-342360">
              <a:buClr>
                <a:srgbClr val="C09100"/>
              </a:buClr>
              <a:buFont typeface="Webdings" charset="2"/>
              <a:buChar char=""/>
            </a:pPr>
            <a:r>
              <a:rPr lang="en-US" sz="2800" dirty="0"/>
              <a:t>It uses a REST API for high-speed metrics processing and querying and has a streaming alarm engine and notification engine. </a:t>
            </a:r>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91</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416727730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pc="-1" dirty="0">
                <a:solidFill>
                  <a:srgbClr val="000000"/>
                </a:solidFill>
                <a:uFill>
                  <a:solidFill>
                    <a:srgbClr val="FFFFFF"/>
                  </a:solidFill>
                </a:uFill>
                <a:latin typeface="Arial"/>
                <a:ea typeface="ＭＳ Ｐゴシック"/>
              </a:rPr>
              <a:t>Monitoring - AODH</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err="1"/>
              <a:t>Aodh's</a:t>
            </a:r>
            <a:r>
              <a:rPr lang="en-US" sz="2800" dirty="0"/>
              <a:t> goal is to enable the ability to trigger actions based on defined rules against sample or event data collected by Ceilometer. </a:t>
            </a:r>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92</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11034073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hu-HU" sz="4000" b="1" spc="-1" dirty="0">
                <a:solidFill>
                  <a:srgbClr val="000000"/>
                </a:solidFill>
                <a:uFill>
                  <a:solidFill>
                    <a:srgbClr val="FFFFFF"/>
                  </a:solidFill>
                </a:uFill>
                <a:latin typeface="Arial"/>
                <a:ea typeface="ＭＳ Ｐゴシック"/>
              </a:rPr>
              <a:t>Monitoring - PANKO</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en-US" sz="2800" dirty="0"/>
              <a:t>Panko is designed to provide a metadata indexing, event storage service which enables users to capture the state information of OpenStack resources at a given time. </a:t>
            </a:r>
            <a:endParaRPr lang="hu-HU" sz="2800"/>
          </a:p>
          <a:p>
            <a:pPr marL="343080" indent="-342360">
              <a:buClr>
                <a:srgbClr val="C09100"/>
              </a:buClr>
              <a:buFont typeface="Webdings" charset="2"/>
              <a:buChar char=""/>
            </a:pPr>
            <a:r>
              <a:rPr lang="en-US" sz="2800"/>
              <a:t>Its aim is to enable a scalable means of storing both short and long term data for use cases such as auditing and system debugging. </a:t>
            </a:r>
            <a:endParaRPr lang="en-US" sz="2800" dirty="0"/>
          </a:p>
          <a:p>
            <a:pPr marL="343080" indent="-342360">
              <a:lnSpc>
                <a:spcPct val="100000"/>
              </a:lnSpc>
              <a:buClr>
                <a:srgbClr val="C09100"/>
              </a:buClr>
              <a:buFont typeface="Webdings" charset="2"/>
              <a:buChar char=""/>
            </a:pPr>
            <a:endParaRPr lang="hu-HU" sz="3200" b="0" strike="noStrike" spc="-1" dirty="0">
              <a:solidFill>
                <a:srgbClr val="000000"/>
              </a:solidFill>
              <a:uFill>
                <a:solidFill>
                  <a:srgbClr val="FFFFFF"/>
                </a:solidFill>
              </a:uFill>
              <a:latin typeface="Arial"/>
              <a:ea typeface="ＭＳ Ｐゴシック"/>
            </a:endParaRPr>
          </a:p>
          <a:p>
            <a:pPr marL="720">
              <a:lnSpc>
                <a:spcPct val="100000"/>
              </a:lnSpc>
              <a:buClr>
                <a:srgbClr val="C09100"/>
              </a:buClr>
            </a:pPr>
            <a:endParaRPr lang="hu-HU" sz="1800" b="0" strike="noStrike" spc="-1" dirty="0">
              <a:solidFill>
                <a:srgbClr val="000000"/>
              </a:solidFill>
              <a:uFill>
                <a:solidFill>
                  <a:srgbClr val="FFFFFF"/>
                </a:solidFill>
              </a:uFill>
              <a:latin typeface="Arial"/>
            </a:endParaRPr>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93</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13930557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55640" y="260280"/>
            <a:ext cx="8084520" cy="100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hu-HU" sz="4000" b="1" spc="-1" dirty="0">
                <a:solidFill>
                  <a:srgbClr val="000000"/>
                </a:solidFill>
                <a:uFill>
                  <a:solidFill>
                    <a:srgbClr val="FFFFFF"/>
                  </a:solidFill>
                </a:uFill>
                <a:latin typeface="Arial"/>
                <a:ea typeface="ＭＳ Ｐゴシック"/>
              </a:rPr>
              <a:t>References</a:t>
            </a:r>
          </a:p>
        </p:txBody>
      </p:sp>
      <p:sp>
        <p:nvSpPr>
          <p:cNvPr id="144" name="CustomShape 2"/>
          <p:cNvSpPr/>
          <p:nvPr/>
        </p:nvSpPr>
        <p:spPr>
          <a:xfrm>
            <a:off x="755640" y="1341360"/>
            <a:ext cx="8084520" cy="503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buClr>
                <a:srgbClr val="C09100"/>
              </a:buClr>
              <a:buFont typeface="Webdings" charset="2"/>
              <a:buChar char=""/>
            </a:pPr>
            <a:r>
              <a:rPr lang="hu-HU" sz="2800" dirty="0"/>
              <a:t>Openstack Official Website: https://www.openstack.org/software/project-navigator </a:t>
            </a:r>
          </a:p>
          <a:p>
            <a:pPr marL="343080" indent="-342360">
              <a:buClr>
                <a:srgbClr val="C09100"/>
              </a:buClr>
              <a:buFont typeface="Webdings" charset="2"/>
              <a:buChar char=""/>
            </a:pPr>
            <a:r>
              <a:rPr lang="hu-HU" sz="2800" dirty="0"/>
              <a:t>Andrey Markelov: Certified OpenStack Administrator Study Guide </a:t>
            </a:r>
          </a:p>
          <a:p>
            <a:pPr marL="343080" indent="-342360">
              <a:buClr>
                <a:srgbClr val="C09100"/>
              </a:buClr>
              <a:buFont typeface="Webdings" charset="2"/>
              <a:buChar char=""/>
            </a:pPr>
            <a:endParaRPr lang="hu-HU" sz="2800" dirty="0"/>
          </a:p>
          <a:p>
            <a:r>
              <a:rPr lang="hu-HU" sz="2800" b="1" dirty="0"/>
              <a:t> </a:t>
            </a:r>
            <a:endParaRPr lang="hu-HU" b="1" dirty="0"/>
          </a:p>
        </p:txBody>
      </p:sp>
      <p:sp>
        <p:nvSpPr>
          <p:cNvPr id="146" name="CustomShape 4"/>
          <p:cNvSpPr/>
          <p:nvPr/>
        </p:nvSpPr>
        <p:spPr>
          <a:xfrm>
            <a:off x="-1568978" y="6325020"/>
            <a:ext cx="5326920" cy="259560"/>
          </a:xfrm>
          <a:prstGeom prst="rect">
            <a:avLst/>
          </a:prstGeom>
          <a:noFill/>
          <a:ln>
            <a:noFill/>
          </a:ln>
        </p:spPr>
        <p:style>
          <a:lnRef idx="0">
            <a:scrgbClr r="0" g="0" b="0"/>
          </a:lnRef>
          <a:fillRef idx="0">
            <a:scrgbClr r="0" g="0" b="0"/>
          </a:fillRef>
          <a:effectRef idx="0">
            <a:scrgbClr r="0" g="0" b="0"/>
          </a:effectRef>
          <a:fontRef idx="minor"/>
        </p:style>
      </p:sp>
      <p:sp>
        <p:nvSpPr>
          <p:cNvPr id="147" name="CustomShape 5"/>
          <p:cNvSpPr/>
          <p:nvPr/>
        </p:nvSpPr>
        <p:spPr>
          <a:xfrm>
            <a:off x="7380360" y="6597720"/>
            <a:ext cx="1762920" cy="2595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gn="r">
              <a:lnSpc>
                <a:spcPct val="100000"/>
              </a:lnSpc>
            </a:pPr>
            <a:fld id="{0E646355-0C1D-432B-ACB7-3CF963E0D256}" type="slidenum">
              <a:rPr lang="hu-HU" sz="1200" b="0" strike="noStrike" spc="-1">
                <a:solidFill>
                  <a:srgbClr val="FFFFFF"/>
                </a:solidFill>
                <a:uFill>
                  <a:solidFill>
                    <a:srgbClr val="FFFFFF"/>
                  </a:solidFill>
                </a:uFill>
                <a:latin typeface="Arial"/>
                <a:ea typeface="ＭＳ Ｐゴシック"/>
              </a:rPr>
              <a:t>94</a:t>
            </a:fld>
            <a:endParaRPr lang="hu-HU"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75513598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4399</Words>
  <Application>Microsoft Office PowerPoint</Application>
  <PresentationFormat>On-screen Show (4:3)</PresentationFormat>
  <Paragraphs>447</Paragraphs>
  <Slides>94</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94</vt:i4>
      </vt:variant>
    </vt:vector>
  </HeadingPairs>
  <TitlesOfParts>
    <vt:vector size="102" baseType="lpstr">
      <vt:lpstr>Arial</vt:lpstr>
      <vt:lpstr>Arial Black</vt:lpstr>
      <vt:lpstr>Symbol</vt:lpstr>
      <vt:lpstr>Times New Roman</vt:lpstr>
      <vt:lpstr>Webdings</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SZTE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subject/>
  <dc:creator>akiss</dc:creator>
  <dc:description/>
  <cp:lastModifiedBy>User</cp:lastModifiedBy>
  <cp:revision>635</cp:revision>
  <dcterms:created xsi:type="dcterms:W3CDTF">2007-03-26T14:49:53Z</dcterms:created>
  <dcterms:modified xsi:type="dcterms:W3CDTF">2021-03-11T06:41:35Z</dcterms:modified>
  <dc:language>hu-HU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SZTE</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vt:i4>
  </property>
  <property fmtid="{D5CDD505-2E9C-101B-9397-08002B2CF9AE}" pid="9" name="PresentationFormat">
    <vt:lpwstr>Diavetítés a képernyőre (4:3 oldalarány)</vt:lpwstr>
  </property>
  <property fmtid="{D5CDD505-2E9C-101B-9397-08002B2CF9AE}" pid="10" name="ScaleCrop">
    <vt:bool>false</vt:bool>
  </property>
  <property fmtid="{D5CDD505-2E9C-101B-9397-08002B2CF9AE}" pid="11" name="ShareDoc">
    <vt:bool>false</vt:bool>
  </property>
  <property fmtid="{D5CDD505-2E9C-101B-9397-08002B2CF9AE}" pid="12" name="Slides">
    <vt:i4>17</vt:i4>
  </property>
</Properties>
</file>