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262" r:id="rId4"/>
    <p:sldId id="263" r:id="rId5"/>
    <p:sldId id="280" r:id="rId6"/>
    <p:sldId id="279" r:id="rId7"/>
    <p:sldId id="281" r:id="rId8"/>
    <p:sldId id="269" r:id="rId9"/>
    <p:sldId id="270" r:id="rId10"/>
    <p:sldId id="282" r:id="rId11"/>
    <p:sldId id="283" r:id="rId12"/>
    <p:sldId id="284" r:id="rId13"/>
    <p:sldId id="271" r:id="rId14"/>
    <p:sldId id="272" r:id="rId15"/>
    <p:sldId id="273" r:id="rId16"/>
    <p:sldId id="274" r:id="rId17"/>
    <p:sldId id="275" r:id="rId18"/>
    <p:sldId id="261" r:id="rId19"/>
    <p:sldId id="266" r:id="rId20"/>
    <p:sldId id="267" r:id="rId21"/>
    <p:sldId id="287" r:id="rId22"/>
    <p:sldId id="264" r:id="rId23"/>
    <p:sldId id="265" r:id="rId24"/>
    <p:sldId id="268" r:id="rId25"/>
    <p:sldId id="276" r:id="rId26"/>
    <p:sldId id="285" r:id="rId27"/>
    <p:sldId id="28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8E00"/>
    <a:srgbClr val="DE7400"/>
    <a:srgbClr val="4E863A"/>
    <a:srgbClr val="6BA4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54" d="100"/>
          <a:sy n="154" d="100"/>
        </p:scale>
        <p:origin x="2004" y="144"/>
      </p:cViewPr>
      <p:guideLst>
        <p:guide orient="horz" pos="2160"/>
        <p:guide pos="2880"/>
      </p:guideLst>
    </p:cSldViewPr>
  </p:slideViewPr>
  <p:notesTextViewPr>
    <p:cViewPr>
      <p:scale>
        <a:sx n="1" d="1"/>
        <a:sy n="1" d="1"/>
      </p:scale>
      <p:origin x="0" y="0"/>
    </p:cViewPr>
  </p:notesTextViewPr>
  <p:notesViewPr>
    <p:cSldViewPr showGuides="1">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9F22B22-81B2-426B-B13F-917D5E416A93}" type="datetimeFigureOut">
              <a:rPr lang="en-US" smtClean="0"/>
              <a:t>3/18/2021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40819A-7291-4B76-8FE1-C8D3FE5A5678}" type="slidenum">
              <a:rPr lang="en-US" smtClean="0"/>
              <a:t>‹#›</a:t>
            </a:fld>
            <a:endParaRPr lang="en-US"/>
          </a:p>
        </p:txBody>
      </p:sp>
    </p:spTree>
    <p:extLst>
      <p:ext uri="{BB962C8B-B14F-4D97-AF65-F5344CB8AC3E}">
        <p14:creationId xmlns:p14="http://schemas.microsoft.com/office/powerpoint/2010/main" val="1604661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5B8DFF-3B96-41A0-9B28-6E55A2E48E01}" type="datetimeFigureOut">
              <a:rPr lang="en-US" smtClean="0"/>
              <a:t>3/18/2021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DAC6CA-E053-4EC7-B801-A64BBB9841B3}" type="slidenum">
              <a:rPr lang="en-US" smtClean="0"/>
              <a:t>‹#›</a:t>
            </a:fld>
            <a:endParaRPr lang="en-US"/>
          </a:p>
        </p:txBody>
      </p:sp>
    </p:spTree>
    <p:extLst>
      <p:ext uri="{BB962C8B-B14F-4D97-AF65-F5344CB8AC3E}">
        <p14:creationId xmlns:p14="http://schemas.microsoft.com/office/powerpoint/2010/main" val="2932717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25900" y="4953000"/>
            <a:ext cx="5105400" cy="1066800"/>
          </a:xfrm>
        </p:spPr>
        <p:txBody>
          <a:bodyPr>
            <a:normAutofit/>
          </a:bodyPr>
          <a:lstStyle>
            <a:lvl1pPr algn="ctr">
              <a:defRPr sz="4400" baseline="0">
                <a:solidFill>
                  <a:srgbClr val="00B0F0"/>
                </a:solidFill>
              </a:defRPr>
            </a:lvl1pPr>
          </a:lstStyle>
          <a:p>
            <a:r>
              <a:rPr lang="en-US" dirty="0"/>
              <a:t>Your Master Title</a:t>
            </a:r>
          </a:p>
        </p:txBody>
      </p:sp>
      <p:sp>
        <p:nvSpPr>
          <p:cNvPr id="3" name="Subtitle 2"/>
          <p:cNvSpPr>
            <a:spLocks noGrp="1"/>
          </p:cNvSpPr>
          <p:nvPr>
            <p:ph type="subTitle" idx="1"/>
          </p:nvPr>
        </p:nvSpPr>
        <p:spPr>
          <a:xfrm>
            <a:off x="4102100" y="6019800"/>
            <a:ext cx="4953000" cy="914400"/>
          </a:xfrm>
        </p:spPr>
        <p:txBody>
          <a:bodyPr>
            <a:normAutofit/>
          </a:bodyPr>
          <a:lstStyle>
            <a:lvl1pPr marL="0" indent="0" algn="ctr">
              <a:buNone/>
              <a:defRPr sz="2000">
                <a:solidFill>
                  <a:srgbClr val="00B0F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hu-HU"/>
              <a:t>Mintacím szerkesztése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solidFill>
                  <a:srgbClr val="00B0F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a:t>Kép beszúrásához kattintson az ikonra</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53074F12-AA26-4AC8-9962-C36BB8F32554}" type="datetimeFigureOut">
              <a:rPr lang="en-US" smtClean="0"/>
              <a:pPr/>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a:p>
        </p:txBody>
      </p:sp>
      <p:sp>
        <p:nvSpPr>
          <p:cNvPr id="3" name="Vertical Text Placeholder 2"/>
          <p:cNvSpPr>
            <a:spLocks noGrp="1"/>
          </p:cNvSpPr>
          <p:nvPr>
            <p:ph type="body" orient="vert" idx="1"/>
          </p:nvPr>
        </p:nvSpPr>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chemeClr val="bg1"/>
                </a:solidFill>
              </a:defRPr>
            </a:lvl1pPr>
          </a:lstStyle>
          <a:p>
            <a:r>
              <a:rPr lang="hu-HU"/>
              <a:t>Mintacím szerkesztése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a:xfrm>
            <a:off x="457200" y="148130"/>
            <a:ext cx="8229600" cy="1143000"/>
          </a:xfrm>
        </p:spPr>
        <p:txBody>
          <a:bodyPr>
            <a:normAutofit/>
          </a:bodyPr>
          <a:lstStyle>
            <a:lvl1pPr algn="l">
              <a:defRPr sz="3600">
                <a:solidFill>
                  <a:srgbClr val="00B0F0"/>
                </a:solidFill>
              </a:defRPr>
            </a:lvl1pPr>
          </a:lstStyle>
          <a:p>
            <a:r>
              <a:rPr lang="hu-HU"/>
              <a:t>Mintacím szerkesztése</a:t>
            </a:r>
            <a:endParaRPr lang="en-US" dirty="0"/>
          </a:p>
        </p:txBody>
      </p:sp>
      <p:sp>
        <p:nvSpPr>
          <p:cNvPr id="3" name="Content Placeholder 2"/>
          <p:cNvSpPr>
            <a:spLocks noGrp="1"/>
          </p:cNvSpPr>
          <p:nvPr>
            <p:ph idx="1"/>
          </p:nvPr>
        </p:nvSpPr>
        <p:spPr>
          <a:xfrm>
            <a:off x="448965" y="1752600"/>
            <a:ext cx="8229600" cy="4217198"/>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05000" y="152400"/>
            <a:ext cx="6710784" cy="1143000"/>
          </a:xfrm>
        </p:spPr>
        <p:txBody>
          <a:bodyPr>
            <a:normAutofit/>
          </a:bodyPr>
          <a:lstStyle>
            <a:lvl1pPr algn="l">
              <a:defRPr sz="3600">
                <a:solidFill>
                  <a:schemeClr val="bg1"/>
                </a:solidFill>
              </a:defRPr>
            </a:lvl1pPr>
          </a:lstStyle>
          <a:p>
            <a:r>
              <a:rPr lang="hu-HU"/>
              <a:t>Mintacím szerkesztése</a:t>
            </a:r>
            <a:endParaRPr lang="en-US" dirty="0"/>
          </a:p>
        </p:txBody>
      </p:sp>
      <p:sp>
        <p:nvSpPr>
          <p:cNvPr id="3" name="Content Placeholder 2"/>
          <p:cNvSpPr>
            <a:spLocks noGrp="1"/>
          </p:cNvSpPr>
          <p:nvPr>
            <p:ph idx="1"/>
          </p:nvPr>
        </p:nvSpPr>
        <p:spPr>
          <a:xfrm>
            <a:off x="1905000" y="1473998"/>
            <a:ext cx="6710784" cy="4275740"/>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zakaszfejléc">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47800" y="4395787"/>
            <a:ext cx="7772400" cy="1362075"/>
          </a:xfrm>
        </p:spPr>
        <p:txBody>
          <a:bodyPr anchor="t"/>
          <a:lstStyle>
            <a:lvl1pPr algn="l">
              <a:defRPr sz="4000" b="1" cap="all">
                <a:solidFill>
                  <a:schemeClr val="bg1"/>
                </a:solidFill>
              </a:defRPr>
            </a:lvl1pPr>
          </a:lstStyle>
          <a:p>
            <a:r>
              <a:rPr lang="hu-HU"/>
              <a:t>Mintacím szerkesztése</a:t>
            </a:r>
            <a:endParaRPr lang="en-US" dirty="0"/>
          </a:p>
        </p:txBody>
      </p:sp>
      <p:sp>
        <p:nvSpPr>
          <p:cNvPr id="3" name="Text Placeholder 2"/>
          <p:cNvSpPr>
            <a:spLocks noGrp="1"/>
          </p:cNvSpPr>
          <p:nvPr>
            <p:ph type="body" idx="1"/>
          </p:nvPr>
        </p:nvSpPr>
        <p:spPr>
          <a:xfrm>
            <a:off x="1447800" y="2895600"/>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53074F12-AA26-4AC8-9962-C36BB8F32554}" type="datetimeFigureOut">
              <a:rPr lang="en-US" smtClean="0"/>
              <a:pPr/>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a:p>
        </p:txBody>
      </p:sp>
      <p:sp>
        <p:nvSpPr>
          <p:cNvPr id="3" name="Content Placeholder 2"/>
          <p:cNvSpPr>
            <a:spLocks noGrp="1"/>
          </p:cNvSpPr>
          <p:nvPr>
            <p:ph sz="half" idx="1"/>
          </p:nvPr>
        </p:nvSpPr>
        <p:spPr>
          <a:xfrm>
            <a:off x="457200" y="1752600"/>
            <a:ext cx="4038600" cy="43735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4648200" y="1752600"/>
            <a:ext cx="4038600" cy="43735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53074F12-AA26-4AC8-9962-C36BB8F32554}" type="datetimeFigureOut">
              <a:rPr lang="en-US" smtClean="0"/>
              <a:pPr/>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457200" y="148130"/>
            <a:ext cx="8229600" cy="1143000"/>
          </a:xfrm>
        </p:spPr>
        <p:txBody>
          <a:bodyPr>
            <a:normAutofit/>
          </a:bodyPr>
          <a:lstStyle>
            <a:lvl1pPr algn="l">
              <a:defRPr sz="3600">
                <a:solidFill>
                  <a:srgbClr val="00B0F0"/>
                </a:solidFill>
              </a:defRPr>
            </a:lvl1pPr>
          </a:lstStyle>
          <a:p>
            <a:r>
              <a:rPr lang="hu-HU"/>
              <a:t>Mintacím szerkesztése</a:t>
            </a:r>
            <a:endParaRPr lang="en-US" dirty="0"/>
          </a:p>
        </p:txBody>
      </p:sp>
      <p:sp>
        <p:nvSpPr>
          <p:cNvPr id="3" name="Text Placeholder 2"/>
          <p:cNvSpPr>
            <a:spLocks noGrp="1"/>
          </p:cNvSpPr>
          <p:nvPr>
            <p:ph type="body" idx="1"/>
          </p:nvPr>
        </p:nvSpPr>
        <p:spPr>
          <a:xfrm>
            <a:off x="457200" y="1905000"/>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457200" y="2534862"/>
            <a:ext cx="4040188" cy="3798583"/>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4645025" y="1905000"/>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4645025" y="2534862"/>
            <a:ext cx="4041775" cy="3798583"/>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3/18/2021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3/18/2021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3/18/2021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hu-HU"/>
              <a:t>Mintacím szerkesztése</a:t>
            </a:r>
            <a:endParaRPr lang="en-US"/>
          </a:p>
        </p:txBody>
      </p:sp>
      <p:sp>
        <p:nvSpPr>
          <p:cNvPr id="3" name="Content Placeholder 2"/>
          <p:cNvSpPr>
            <a:spLocks noGrp="1"/>
          </p:cNvSpPr>
          <p:nvPr>
            <p:ph idx="1"/>
          </p:nvPr>
        </p:nvSpPr>
        <p:spPr>
          <a:xfrm>
            <a:off x="3575050" y="273050"/>
            <a:ext cx="5111750" cy="5853113"/>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53074F12-AA26-4AC8-9962-C36BB8F32554}" type="datetimeFigureOut">
              <a:rPr lang="en-US" smtClean="0"/>
              <a:pPr/>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Autofit/>
          </a:bodyPr>
          <a:lstStyle/>
          <a:p>
            <a:r>
              <a:rPr lang="hu-HU"/>
              <a:t>Mintacím szerkesztése</a:t>
            </a:r>
            <a:endParaRPr lang="en-US" dirty="0"/>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3/18/2021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b="1" kern="1200">
          <a:solidFill>
            <a:srgbClr val="00B0F0"/>
          </a:solidFill>
          <a:effectLst>
            <a:outerShdw blurRad="38100" dist="38100" dir="2700000" algn="tl">
              <a:srgbClr val="000000">
                <a:alpha val="43137"/>
              </a:srgbClr>
            </a:outerShdw>
          </a:effectLst>
          <a:latin typeface="Microsoft New Tai Lue" pitchFamily="34" charset="0"/>
          <a:ea typeface="Microsoft Himalaya" pitchFamily="2" charset="0"/>
          <a:cs typeface="Microsoft New Tai Lue"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bg1"/>
          </a:solidFill>
          <a:latin typeface="Microsoft New Tai Lue" pitchFamily="34" charset="0"/>
          <a:ea typeface="+mn-ea"/>
          <a:cs typeface="Microsoft New Tai Lue" pitchFamily="34" charset="0"/>
        </a:defRPr>
      </a:lvl1pPr>
      <a:lvl2pPr marL="742950" indent="-285750" algn="l" defTabSz="914400" rtl="0" eaLnBrk="1" latinLnBrk="0" hangingPunct="1">
        <a:spcBef>
          <a:spcPct val="20000"/>
        </a:spcBef>
        <a:buFont typeface="Arial" pitchFamily="34" charset="0"/>
        <a:buChar char="–"/>
        <a:defRPr sz="2400" kern="1200">
          <a:solidFill>
            <a:schemeClr val="bg1"/>
          </a:solidFill>
          <a:latin typeface="Microsoft New Tai Lue" pitchFamily="34" charset="0"/>
          <a:ea typeface="+mn-ea"/>
          <a:cs typeface="Microsoft New Tai Lue" pitchFamily="34" charset="0"/>
        </a:defRPr>
      </a:lvl2pPr>
      <a:lvl3pPr marL="1143000" indent="-228600" algn="l" defTabSz="914400" rtl="0" eaLnBrk="1" latinLnBrk="0" hangingPunct="1">
        <a:spcBef>
          <a:spcPct val="20000"/>
        </a:spcBef>
        <a:buFont typeface="Arial" pitchFamily="34" charset="0"/>
        <a:buChar char="•"/>
        <a:defRPr sz="2000" kern="1200">
          <a:solidFill>
            <a:schemeClr val="bg1"/>
          </a:solidFill>
          <a:latin typeface="Microsoft New Tai Lue" pitchFamily="34" charset="0"/>
          <a:ea typeface="+mn-ea"/>
          <a:cs typeface="Microsoft New Tai Lue" pitchFamily="34" charset="0"/>
        </a:defRPr>
      </a:lvl3pPr>
      <a:lvl4pPr marL="1600200" indent="-228600" algn="l" defTabSz="914400" rtl="0" eaLnBrk="1" latinLnBrk="0" hangingPunct="1">
        <a:spcBef>
          <a:spcPct val="20000"/>
        </a:spcBef>
        <a:buFont typeface="Arial" pitchFamily="34" charset="0"/>
        <a:buChar char="–"/>
        <a:defRPr sz="1800" kern="1200">
          <a:solidFill>
            <a:schemeClr val="bg1"/>
          </a:solidFill>
          <a:latin typeface="Microsoft New Tai Lue" pitchFamily="34" charset="0"/>
          <a:ea typeface="+mn-ea"/>
          <a:cs typeface="Microsoft New Tai Lue" pitchFamily="34" charset="0"/>
        </a:defRPr>
      </a:lvl4pPr>
      <a:lvl5pPr marL="2057400" indent="-228600" algn="l" defTabSz="914400" rtl="0" eaLnBrk="1" latinLnBrk="0" hangingPunct="1">
        <a:spcBef>
          <a:spcPct val="20000"/>
        </a:spcBef>
        <a:buFont typeface="Arial" pitchFamily="34" charset="0"/>
        <a:buChar char="»"/>
        <a:defRPr sz="1800" kern="1200">
          <a:solidFill>
            <a:schemeClr val="bg1"/>
          </a:solidFill>
          <a:latin typeface="Microsoft New Tai Lue" pitchFamily="34" charset="0"/>
          <a:ea typeface="+mn-ea"/>
          <a:cs typeface="Microsoft New Tai Lue"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ppt&amp;utm_content=NNNN&amp;utm_campaign=pp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KlvyQ20cWSI"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ppt&amp;utm_content=NNNN&amp;utm_campaign=pp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ppt&amp;utm_content=NNNN&amp;utm_campaign=ppt"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ppt&amp;utm_content=NNNN&amp;utm_campaign=pp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ppt&amp;utm_content=NNNN&amp;utm_campaign=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ppt&amp;utm_content=NNNN&amp;utm_campaign=pp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pttemplate.net/?utm_source=ppt&amp;utm_medium=logo&amp;utm_term=ppt&amp;utm_content=NNNN&amp;utm_campaign=ppt"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87824" y="4953000"/>
            <a:ext cx="6143476" cy="1066800"/>
          </a:xfrm>
        </p:spPr>
        <p:txBody>
          <a:bodyPr>
            <a:normAutofit fontScale="90000"/>
          </a:bodyPr>
          <a:lstStyle/>
          <a:p>
            <a:r>
              <a:rPr lang="hu-HU" dirty="0" err="1"/>
              <a:t>OpenStack</a:t>
            </a:r>
            <a:r>
              <a:rPr lang="hu-HU" dirty="0"/>
              <a:t>-alapú privát</a:t>
            </a:r>
            <a:br>
              <a:rPr lang="hu-HU" dirty="0"/>
            </a:br>
            <a:r>
              <a:rPr lang="hu-HU" dirty="0"/>
              <a:t>felhő üzemeltetés</a:t>
            </a:r>
            <a:endParaRPr lang="en-US" dirty="0"/>
          </a:p>
        </p:txBody>
      </p:sp>
      <p:sp>
        <p:nvSpPr>
          <p:cNvPr id="3" name="Subtitle 2"/>
          <p:cNvSpPr>
            <a:spLocks noGrp="1"/>
          </p:cNvSpPr>
          <p:nvPr>
            <p:ph type="subTitle" idx="1"/>
          </p:nvPr>
        </p:nvSpPr>
        <p:spPr/>
        <p:txBody>
          <a:bodyPr/>
          <a:lstStyle/>
          <a:p>
            <a:r>
              <a:rPr lang="hu-HU" dirty="0"/>
              <a:t>University of Szeged</a:t>
            </a:r>
            <a:endParaRPr lang="en-US" dirty="0"/>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Admin tab</a:t>
            </a:r>
            <a:endParaRPr lang="hu-HU" dirty="0"/>
          </a:p>
        </p:txBody>
      </p:sp>
      <p:sp>
        <p:nvSpPr>
          <p:cNvPr id="6" name="Tartalom helye 5"/>
          <p:cNvSpPr>
            <a:spLocks noGrp="1"/>
          </p:cNvSpPr>
          <p:nvPr>
            <p:ph idx="1"/>
          </p:nvPr>
        </p:nvSpPr>
        <p:spPr>
          <a:xfrm>
            <a:off x="1905000" y="1473998"/>
            <a:ext cx="7239000" cy="5384002"/>
          </a:xfrm>
        </p:spPr>
        <p:txBody>
          <a:bodyPr>
            <a:normAutofit fontScale="77500" lnSpcReduction="20000"/>
          </a:bodyPr>
          <a:lstStyle/>
          <a:p>
            <a:r>
              <a:rPr lang="en-US" dirty="0"/>
              <a:t>Overview tab</a:t>
            </a:r>
          </a:p>
          <a:p>
            <a:pPr lvl="1"/>
            <a:r>
              <a:rPr lang="en-US" dirty="0"/>
              <a:t>Overview: View basic reports.</a:t>
            </a:r>
          </a:p>
          <a:p>
            <a:r>
              <a:rPr lang="en-US" dirty="0"/>
              <a:t>Compute tab</a:t>
            </a:r>
          </a:p>
          <a:p>
            <a:pPr lvl="1"/>
            <a:r>
              <a:rPr lang="en-US" dirty="0"/>
              <a:t>…</a:t>
            </a:r>
          </a:p>
          <a:p>
            <a:r>
              <a:rPr lang="en-US" dirty="0"/>
              <a:t>Volume tab</a:t>
            </a:r>
          </a:p>
          <a:p>
            <a:pPr lvl="1"/>
            <a:r>
              <a:rPr lang="en-US" dirty="0"/>
              <a:t>Volumes: View, create, manage, and delete volumes.</a:t>
            </a:r>
          </a:p>
          <a:p>
            <a:pPr lvl="1"/>
            <a:r>
              <a:rPr lang="en-US" dirty="0"/>
              <a:t>Snapshots: View, manage, and delete volume snapshots.</a:t>
            </a:r>
          </a:p>
          <a:p>
            <a:pPr lvl="1"/>
            <a:r>
              <a:rPr lang="en-US" dirty="0"/>
              <a:t>Volume Types: View, create, manage, and delete volume types.</a:t>
            </a:r>
          </a:p>
          <a:p>
            <a:r>
              <a:rPr lang="en-US" dirty="0"/>
              <a:t>Network tab</a:t>
            </a:r>
          </a:p>
          <a:p>
            <a:pPr lvl="1"/>
            <a:r>
              <a:rPr lang="en-US" dirty="0"/>
              <a:t>Networks: View, create, edit properties for, and delete networks.</a:t>
            </a:r>
          </a:p>
          <a:p>
            <a:pPr lvl="1"/>
            <a:r>
              <a:rPr lang="en-US" dirty="0"/>
              <a:t>Routers: View, create, edit properties for, and delete routers.</a:t>
            </a:r>
          </a:p>
          <a:p>
            <a:pPr lvl="1"/>
            <a:r>
              <a:rPr lang="en-US" dirty="0"/>
              <a:t>Floating IPs: Allocate an IP address for a project or release it.</a:t>
            </a:r>
          </a:p>
          <a:p>
            <a:r>
              <a:rPr lang="en-US" dirty="0"/>
              <a:t>System tab</a:t>
            </a:r>
          </a:p>
          <a:p>
            <a:pPr lvl="1"/>
            <a:r>
              <a:rPr lang="en-US" dirty="0"/>
              <a:t>…</a:t>
            </a:r>
            <a:endParaRPr lang="hu-HU" dirty="0"/>
          </a:p>
        </p:txBody>
      </p:sp>
    </p:spTree>
    <p:extLst>
      <p:ext uri="{BB962C8B-B14F-4D97-AF65-F5344CB8AC3E}">
        <p14:creationId xmlns:p14="http://schemas.microsoft.com/office/powerpoint/2010/main" val="2742373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Admin tab</a:t>
            </a:r>
            <a:endParaRPr lang="hu-HU" dirty="0"/>
          </a:p>
        </p:txBody>
      </p:sp>
      <p:sp>
        <p:nvSpPr>
          <p:cNvPr id="6" name="Tartalom helye 5"/>
          <p:cNvSpPr>
            <a:spLocks noGrp="1"/>
          </p:cNvSpPr>
          <p:nvPr>
            <p:ph idx="1"/>
          </p:nvPr>
        </p:nvSpPr>
        <p:spPr>
          <a:xfrm>
            <a:off x="1905000" y="1473998"/>
            <a:ext cx="7239000" cy="5384002"/>
          </a:xfrm>
        </p:spPr>
        <p:txBody>
          <a:bodyPr>
            <a:normAutofit fontScale="70000" lnSpcReduction="20000"/>
          </a:bodyPr>
          <a:lstStyle/>
          <a:p>
            <a:r>
              <a:rPr lang="en-US" dirty="0"/>
              <a:t>Overview tab</a:t>
            </a:r>
          </a:p>
          <a:p>
            <a:pPr lvl="1"/>
            <a:r>
              <a:rPr lang="en-US" dirty="0"/>
              <a:t>Overview: View basic reports.</a:t>
            </a:r>
          </a:p>
          <a:p>
            <a:r>
              <a:rPr lang="en-US" dirty="0"/>
              <a:t>Compute tab</a:t>
            </a:r>
          </a:p>
          <a:p>
            <a:pPr lvl="1"/>
            <a:r>
              <a:rPr lang="en-US" dirty="0"/>
              <a:t>…</a:t>
            </a:r>
          </a:p>
          <a:p>
            <a:r>
              <a:rPr lang="en-US" dirty="0"/>
              <a:t>Volume tab</a:t>
            </a:r>
          </a:p>
          <a:p>
            <a:pPr lvl="1"/>
            <a:r>
              <a:rPr lang="en-US" dirty="0"/>
              <a:t>…</a:t>
            </a:r>
          </a:p>
          <a:p>
            <a:r>
              <a:rPr lang="en-US" dirty="0"/>
              <a:t>Network tab</a:t>
            </a:r>
          </a:p>
          <a:p>
            <a:pPr lvl="1"/>
            <a:r>
              <a:rPr lang="en-US" dirty="0"/>
              <a:t>…</a:t>
            </a:r>
          </a:p>
          <a:p>
            <a:r>
              <a:rPr lang="en-US" dirty="0"/>
              <a:t>System tab</a:t>
            </a:r>
          </a:p>
          <a:p>
            <a:pPr lvl="1"/>
            <a:r>
              <a:rPr lang="en-US" dirty="0"/>
              <a:t>Defaults: View default quota values. Quotas are hard-coded in OpenStack Compute and define the maximum allowable size and number of resources.</a:t>
            </a:r>
          </a:p>
          <a:p>
            <a:pPr lvl="1"/>
            <a:r>
              <a:rPr lang="en-US" dirty="0"/>
              <a:t>Metadata Definitions: Import namespace and view the metadata information.</a:t>
            </a:r>
          </a:p>
          <a:p>
            <a:pPr lvl="1"/>
            <a:r>
              <a:rPr lang="en-US" dirty="0"/>
              <a:t>System Information: Use the following tabs to view the service information:</a:t>
            </a:r>
          </a:p>
          <a:p>
            <a:pPr lvl="1"/>
            <a:r>
              <a:rPr lang="en-US" dirty="0"/>
              <a:t>Services: View a list of the services.</a:t>
            </a:r>
          </a:p>
          <a:p>
            <a:pPr lvl="1"/>
            <a:r>
              <a:rPr lang="en-US" dirty="0"/>
              <a:t>Compute Services: View a list of all Compute services.</a:t>
            </a:r>
          </a:p>
          <a:p>
            <a:pPr lvl="1"/>
            <a:r>
              <a:rPr lang="en-US" dirty="0"/>
              <a:t>Block Storage Services: View a list of all Block Storage services.</a:t>
            </a:r>
          </a:p>
          <a:p>
            <a:pPr lvl="1"/>
            <a:r>
              <a:rPr lang="en-US" dirty="0"/>
              <a:t>Network Agents: View the network agents.</a:t>
            </a:r>
            <a:endParaRPr lang="hu-HU" dirty="0"/>
          </a:p>
        </p:txBody>
      </p:sp>
    </p:spTree>
    <p:extLst>
      <p:ext uri="{BB962C8B-B14F-4D97-AF65-F5344CB8AC3E}">
        <p14:creationId xmlns:p14="http://schemas.microsoft.com/office/powerpoint/2010/main" val="2437020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Admin tab</a:t>
            </a:r>
            <a:endParaRPr lang="hu-HU" dirty="0"/>
          </a:p>
        </p:txBody>
      </p:sp>
      <p:sp>
        <p:nvSpPr>
          <p:cNvPr id="6" name="Tartalom helye 5"/>
          <p:cNvSpPr>
            <a:spLocks noGrp="1"/>
          </p:cNvSpPr>
          <p:nvPr>
            <p:ph idx="1"/>
          </p:nvPr>
        </p:nvSpPr>
        <p:spPr>
          <a:xfrm>
            <a:off x="1905000" y="1473998"/>
            <a:ext cx="7239000" cy="5384002"/>
          </a:xfrm>
        </p:spPr>
        <p:txBody>
          <a:bodyPr>
            <a:normAutofit fontScale="47500" lnSpcReduction="20000"/>
          </a:bodyPr>
          <a:lstStyle/>
          <a:p>
            <a:r>
              <a:rPr lang="en-US" dirty="0"/>
              <a:t>Overview tab</a:t>
            </a:r>
          </a:p>
          <a:p>
            <a:pPr lvl="1"/>
            <a:r>
              <a:rPr lang="en-US" dirty="0"/>
              <a:t>Overview: View basic reports.</a:t>
            </a:r>
          </a:p>
          <a:p>
            <a:r>
              <a:rPr lang="en-US" dirty="0"/>
              <a:t>Compute tab</a:t>
            </a:r>
          </a:p>
          <a:p>
            <a:pPr lvl="1"/>
            <a:r>
              <a:rPr lang="en-US" dirty="0"/>
              <a:t>Hypervisors: View the hypervisor summary.</a:t>
            </a:r>
          </a:p>
          <a:p>
            <a:pPr lvl="1"/>
            <a:r>
              <a:rPr lang="en-US" dirty="0"/>
              <a:t>Host Aggregates: View, create, and edit host aggregates. View the list of availability zones.</a:t>
            </a:r>
          </a:p>
          <a:p>
            <a:pPr lvl="1"/>
            <a:r>
              <a:rPr lang="en-US" dirty="0"/>
              <a:t>Instances: View, pause, resume, suspend, migrate, soft or hard reboot, and delete running instances that belong to users of some, but not all, projects. Also, view the log for an instance or access an instance through VNC.</a:t>
            </a:r>
          </a:p>
          <a:p>
            <a:pPr lvl="1"/>
            <a:r>
              <a:rPr lang="en-US" dirty="0"/>
              <a:t>Flavors: View, create, edit, view extra specifications for, and delete flavors. A flavor is the size of an instance.</a:t>
            </a:r>
          </a:p>
          <a:p>
            <a:pPr lvl="1"/>
            <a:r>
              <a:rPr lang="en-US" dirty="0"/>
              <a:t>Images: View, create, edit properties for, and delete custom images.</a:t>
            </a:r>
          </a:p>
          <a:p>
            <a:r>
              <a:rPr lang="en-US" dirty="0"/>
              <a:t>Volume tab</a:t>
            </a:r>
          </a:p>
          <a:p>
            <a:pPr lvl="1"/>
            <a:r>
              <a:rPr lang="en-US" dirty="0"/>
              <a:t>Volumes: View, create, manage, and delete volumes.</a:t>
            </a:r>
          </a:p>
          <a:p>
            <a:pPr lvl="1"/>
            <a:r>
              <a:rPr lang="en-US" dirty="0"/>
              <a:t>Snapshots: View, manage, and delete volume snapshots.</a:t>
            </a:r>
          </a:p>
          <a:p>
            <a:pPr lvl="1"/>
            <a:r>
              <a:rPr lang="en-US" dirty="0"/>
              <a:t>Volume Types: View, create, manage, and delete volume types.</a:t>
            </a:r>
          </a:p>
          <a:p>
            <a:r>
              <a:rPr lang="en-US" dirty="0"/>
              <a:t>Network tab</a:t>
            </a:r>
          </a:p>
          <a:p>
            <a:pPr lvl="1"/>
            <a:r>
              <a:rPr lang="en-US" dirty="0"/>
              <a:t>Networks: View, create, edit properties for, and delete networks.</a:t>
            </a:r>
          </a:p>
          <a:p>
            <a:pPr lvl="1"/>
            <a:r>
              <a:rPr lang="en-US" dirty="0"/>
              <a:t>Routers: View, create, edit properties for, and delete routers.</a:t>
            </a:r>
          </a:p>
          <a:p>
            <a:pPr lvl="1"/>
            <a:r>
              <a:rPr lang="en-US" dirty="0"/>
              <a:t>Floating IPs: Allocate an IP address for a project or release it.</a:t>
            </a:r>
          </a:p>
          <a:p>
            <a:r>
              <a:rPr lang="en-US" dirty="0"/>
              <a:t>System tab</a:t>
            </a:r>
          </a:p>
          <a:p>
            <a:pPr lvl="1"/>
            <a:r>
              <a:rPr lang="en-US" dirty="0"/>
              <a:t>Defaults: View default quota values. Quotas are hard-coded in OpenStack Compute and define the maximum allowable size and number of resources.</a:t>
            </a:r>
          </a:p>
          <a:p>
            <a:pPr lvl="1"/>
            <a:r>
              <a:rPr lang="en-US" dirty="0"/>
              <a:t>Metadata Definitions: Import namespace and view the metadata information.</a:t>
            </a:r>
          </a:p>
          <a:p>
            <a:pPr lvl="1"/>
            <a:r>
              <a:rPr lang="en-US" dirty="0"/>
              <a:t>System Information: Use the following tabs to view the service information:</a:t>
            </a:r>
          </a:p>
          <a:p>
            <a:pPr lvl="1"/>
            <a:r>
              <a:rPr lang="en-US" dirty="0"/>
              <a:t>Services: View a list of the services.</a:t>
            </a:r>
          </a:p>
          <a:p>
            <a:pPr lvl="1"/>
            <a:r>
              <a:rPr lang="en-US" dirty="0"/>
              <a:t>Compute Services: View a list of all Compute services.</a:t>
            </a:r>
          </a:p>
          <a:p>
            <a:pPr lvl="1"/>
            <a:r>
              <a:rPr lang="en-US" dirty="0"/>
              <a:t>Block Storage Services: View a list of all Block Storage services.</a:t>
            </a:r>
          </a:p>
          <a:p>
            <a:pPr lvl="1"/>
            <a:r>
              <a:rPr lang="en-US" dirty="0"/>
              <a:t>Network Agents: View the network agents.</a:t>
            </a:r>
            <a:endParaRPr lang="hu-HU" dirty="0"/>
          </a:p>
        </p:txBody>
      </p:sp>
    </p:spTree>
    <p:extLst>
      <p:ext uri="{BB962C8B-B14F-4D97-AF65-F5344CB8AC3E}">
        <p14:creationId xmlns:p14="http://schemas.microsoft.com/office/powerpoint/2010/main" val="2415657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Admin tab</a:t>
            </a:r>
            <a:endParaRPr lang="hu-HU" dirty="0"/>
          </a:p>
        </p:txBody>
      </p:sp>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811019"/>
            <a:ext cx="9144000" cy="4354285"/>
          </a:xfrm>
        </p:spPr>
      </p:pic>
    </p:spTree>
    <p:extLst>
      <p:ext uri="{BB962C8B-B14F-4D97-AF65-F5344CB8AC3E}">
        <p14:creationId xmlns:p14="http://schemas.microsoft.com/office/powerpoint/2010/main" val="2734101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Identity tab</a:t>
            </a:r>
            <a:endParaRPr lang="hu-HU" dirty="0"/>
          </a:p>
        </p:txBody>
      </p:sp>
      <p:sp>
        <p:nvSpPr>
          <p:cNvPr id="6" name="Tartalom helye 5"/>
          <p:cNvSpPr>
            <a:spLocks noGrp="1"/>
          </p:cNvSpPr>
          <p:nvPr>
            <p:ph idx="1"/>
          </p:nvPr>
        </p:nvSpPr>
        <p:spPr>
          <a:xfrm>
            <a:off x="1905000" y="1473998"/>
            <a:ext cx="7239000" cy="5384002"/>
          </a:xfrm>
        </p:spPr>
        <p:txBody>
          <a:bodyPr>
            <a:normAutofit/>
          </a:bodyPr>
          <a:lstStyle/>
          <a:p>
            <a:r>
              <a:rPr lang="en-US" dirty="0"/>
              <a:t>Projects: </a:t>
            </a:r>
          </a:p>
          <a:p>
            <a:pPr lvl="1"/>
            <a:r>
              <a:rPr lang="en-US" dirty="0"/>
              <a:t>View, create, assign users to, remove users from, and delete projects.</a:t>
            </a:r>
          </a:p>
          <a:p>
            <a:r>
              <a:rPr lang="en-US" dirty="0"/>
              <a:t>Users: </a:t>
            </a:r>
          </a:p>
          <a:p>
            <a:pPr lvl="1"/>
            <a:r>
              <a:rPr lang="en-US" dirty="0"/>
              <a:t>View, create, enable, disable, and delete users.</a:t>
            </a:r>
          </a:p>
        </p:txBody>
      </p:sp>
    </p:spTree>
    <p:extLst>
      <p:ext uri="{BB962C8B-B14F-4D97-AF65-F5344CB8AC3E}">
        <p14:creationId xmlns:p14="http://schemas.microsoft.com/office/powerpoint/2010/main" val="2500126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Identity tab</a:t>
            </a:r>
            <a:endParaRPr lang="hu-HU" dirty="0"/>
          </a:p>
        </p:txBody>
      </p:sp>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775493"/>
            <a:ext cx="9098857" cy="4173787"/>
          </a:xfrm>
        </p:spPr>
      </p:pic>
    </p:spTree>
    <p:extLst>
      <p:ext uri="{BB962C8B-B14F-4D97-AF65-F5344CB8AC3E}">
        <p14:creationId xmlns:p14="http://schemas.microsoft.com/office/powerpoint/2010/main" val="3392745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Settings tab</a:t>
            </a:r>
            <a:endParaRPr lang="hu-HU" dirty="0"/>
          </a:p>
        </p:txBody>
      </p:sp>
      <p:sp>
        <p:nvSpPr>
          <p:cNvPr id="6" name="Tartalom helye 5"/>
          <p:cNvSpPr>
            <a:spLocks noGrp="1"/>
          </p:cNvSpPr>
          <p:nvPr>
            <p:ph idx="1"/>
          </p:nvPr>
        </p:nvSpPr>
        <p:spPr>
          <a:xfrm>
            <a:off x="1905000" y="1473998"/>
            <a:ext cx="7239000" cy="5384002"/>
          </a:xfrm>
        </p:spPr>
        <p:txBody>
          <a:bodyPr>
            <a:normAutofit/>
          </a:bodyPr>
          <a:lstStyle/>
          <a:p>
            <a:r>
              <a:rPr lang="en-US" dirty="0"/>
              <a:t>User Settings: </a:t>
            </a:r>
          </a:p>
          <a:p>
            <a:pPr lvl="1"/>
            <a:r>
              <a:rPr lang="en-US" dirty="0"/>
              <a:t>View and manage dashboard settings.</a:t>
            </a:r>
          </a:p>
          <a:p>
            <a:r>
              <a:rPr lang="en-US" dirty="0"/>
              <a:t>Change Password: </a:t>
            </a:r>
          </a:p>
          <a:p>
            <a:pPr lvl="1"/>
            <a:r>
              <a:rPr lang="en-US" dirty="0"/>
              <a:t>Change the password of the user.</a:t>
            </a:r>
          </a:p>
        </p:txBody>
      </p:sp>
    </p:spTree>
    <p:extLst>
      <p:ext uri="{BB962C8B-B14F-4D97-AF65-F5344CB8AC3E}">
        <p14:creationId xmlns:p14="http://schemas.microsoft.com/office/powerpoint/2010/main" val="3749405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Settings tab</a:t>
            </a:r>
            <a:endParaRPr lang="hu-HU" dirty="0"/>
          </a:p>
        </p:txBody>
      </p:sp>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32" y="1871464"/>
            <a:ext cx="9120022" cy="4005808"/>
          </a:xfrm>
        </p:spPr>
      </p:pic>
    </p:spTree>
    <p:extLst>
      <p:ext uri="{BB962C8B-B14F-4D97-AF65-F5344CB8AC3E}">
        <p14:creationId xmlns:p14="http://schemas.microsoft.com/office/powerpoint/2010/main" val="1547599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err="1"/>
              <a:t>Arhitecture</a:t>
            </a:r>
            <a:endParaRPr lang="hu-HU" dirty="0"/>
          </a:p>
        </p:txBody>
      </p:sp>
      <p:sp>
        <p:nvSpPr>
          <p:cNvPr id="3" name="Tartalom helye 2"/>
          <p:cNvSpPr>
            <a:spLocks noGrp="1"/>
          </p:cNvSpPr>
          <p:nvPr>
            <p:ph idx="1"/>
          </p:nvPr>
        </p:nvSpPr>
        <p:spPr>
          <a:xfrm>
            <a:off x="1905000" y="1473998"/>
            <a:ext cx="6710784" cy="5384002"/>
          </a:xfrm>
        </p:spPr>
        <p:txBody>
          <a:bodyPr>
            <a:normAutofit fontScale="85000" lnSpcReduction="20000"/>
          </a:bodyPr>
          <a:lstStyle/>
          <a:p>
            <a:r>
              <a:rPr lang="hu-HU" dirty="0" err="1"/>
              <a:t>Extensible</a:t>
            </a:r>
            <a:endParaRPr lang="hu-HU" dirty="0"/>
          </a:p>
          <a:p>
            <a:pPr lvl="1"/>
            <a:r>
              <a:rPr lang="hu-HU" dirty="0"/>
              <a:t>https://docs.openstack.org/horizon/latest/contributor/ref/horizon.html#horizon.Dashboard</a:t>
            </a:r>
          </a:p>
          <a:p>
            <a:pPr marL="0" indent="0">
              <a:buNone/>
            </a:pPr>
            <a:r>
              <a:rPr lang="hu-HU" dirty="0"/>
              <a:t>	</a:t>
            </a:r>
          </a:p>
          <a:p>
            <a:r>
              <a:rPr lang="hu-HU" dirty="0" err="1"/>
              <a:t>Manageable</a:t>
            </a:r>
            <a:endParaRPr lang="hu-HU" dirty="0"/>
          </a:p>
          <a:p>
            <a:pPr lvl="1"/>
            <a:r>
              <a:rPr lang="hu-HU" dirty="0"/>
              <a:t>https://docs.openstack.org/horizon/latest/contributor/ref/horizon.html#horizon.Panel</a:t>
            </a:r>
          </a:p>
          <a:p>
            <a:endParaRPr lang="hu-HU" dirty="0"/>
          </a:p>
          <a:p>
            <a:r>
              <a:rPr lang="hu-HU" dirty="0"/>
              <a:t>Consistent</a:t>
            </a:r>
          </a:p>
          <a:p>
            <a:pPr lvl="1"/>
            <a:r>
              <a:rPr lang="hu-HU" dirty="0" err="1"/>
              <a:t>Classes</a:t>
            </a:r>
            <a:r>
              <a:rPr lang="hu-HU" dirty="0"/>
              <a:t>, </a:t>
            </a:r>
            <a:r>
              <a:rPr lang="hu-HU" dirty="0" err="1"/>
              <a:t>templates</a:t>
            </a:r>
            <a:endParaRPr lang="hu-HU" dirty="0"/>
          </a:p>
          <a:p>
            <a:pPr marL="0" indent="0">
              <a:buNone/>
            </a:pPr>
            <a:r>
              <a:rPr lang="hu-HU" dirty="0"/>
              <a:t>	</a:t>
            </a:r>
          </a:p>
          <a:p>
            <a:r>
              <a:rPr lang="hu-HU" dirty="0" err="1"/>
              <a:t>Stable</a:t>
            </a:r>
            <a:endParaRPr lang="hu-HU" dirty="0"/>
          </a:p>
          <a:p>
            <a:pPr lvl="1"/>
            <a:r>
              <a:rPr lang="hu-HU" dirty="0" err="1"/>
              <a:t>Using</a:t>
            </a:r>
            <a:r>
              <a:rPr lang="hu-HU" dirty="0"/>
              <a:t> </a:t>
            </a:r>
            <a:r>
              <a:rPr lang="hu-HU" dirty="0" err="1"/>
              <a:t>base</a:t>
            </a:r>
            <a:r>
              <a:rPr lang="hu-HU" dirty="0"/>
              <a:t> </a:t>
            </a:r>
            <a:r>
              <a:rPr lang="hu-HU" dirty="0" err="1"/>
              <a:t>classes</a:t>
            </a:r>
            <a:r>
              <a:rPr lang="hu-HU" dirty="0"/>
              <a:t> -&gt; </a:t>
            </a:r>
            <a:r>
              <a:rPr lang="hu-HU" dirty="0" err="1"/>
              <a:t>backwards-compatible</a:t>
            </a:r>
            <a:endParaRPr lang="hu-HU" dirty="0"/>
          </a:p>
          <a:p>
            <a:pPr marL="0" indent="0">
              <a:buNone/>
            </a:pPr>
            <a:r>
              <a:rPr lang="hu-HU" dirty="0"/>
              <a:t>	</a:t>
            </a:r>
          </a:p>
          <a:p>
            <a:r>
              <a:rPr lang="hu-HU" dirty="0" err="1"/>
              <a:t>Usable</a:t>
            </a:r>
            <a:endParaRPr lang="hu-HU" dirty="0"/>
          </a:p>
          <a:p>
            <a:endParaRPr lang="en-GB" dirty="0"/>
          </a:p>
        </p:txBody>
      </p:sp>
    </p:spTree>
    <p:extLst>
      <p:ext uri="{BB962C8B-B14F-4D97-AF65-F5344CB8AC3E}">
        <p14:creationId xmlns:p14="http://schemas.microsoft.com/office/powerpoint/2010/main" val="800222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err="1"/>
              <a:t>Arhitecture</a:t>
            </a:r>
            <a:endParaRPr lang="hu-HU" dirty="0"/>
          </a:p>
        </p:txBody>
      </p:sp>
      <p:sp>
        <p:nvSpPr>
          <p:cNvPr id="3" name="Tartalom helye 2"/>
          <p:cNvSpPr>
            <a:spLocks noGrp="1"/>
          </p:cNvSpPr>
          <p:nvPr>
            <p:ph idx="1"/>
          </p:nvPr>
        </p:nvSpPr>
        <p:spPr>
          <a:xfrm>
            <a:off x="1905000" y="1473998"/>
            <a:ext cx="6710784" cy="5384002"/>
          </a:xfrm>
        </p:spPr>
        <p:txBody>
          <a:bodyPr>
            <a:normAutofit fontScale="92500" lnSpcReduction="20000"/>
          </a:bodyPr>
          <a:lstStyle/>
          <a:p>
            <a:r>
              <a:rPr lang="en-US" dirty="0"/>
              <a:t>Block Storage</a:t>
            </a:r>
          </a:p>
          <a:p>
            <a:pPr lvl="1"/>
            <a:r>
              <a:rPr lang="en-US" dirty="0"/>
              <a:t>cinder</a:t>
            </a:r>
          </a:p>
          <a:p>
            <a:endParaRPr lang="en-US" dirty="0"/>
          </a:p>
          <a:p>
            <a:r>
              <a:rPr lang="en-US" dirty="0"/>
              <a:t>Image Management</a:t>
            </a:r>
          </a:p>
          <a:p>
            <a:pPr lvl="1"/>
            <a:r>
              <a:rPr lang="en-US" dirty="0"/>
              <a:t>glance</a:t>
            </a:r>
          </a:p>
          <a:p>
            <a:endParaRPr lang="en-US" dirty="0"/>
          </a:p>
          <a:p>
            <a:r>
              <a:rPr lang="en-US" dirty="0"/>
              <a:t>Networking</a:t>
            </a:r>
          </a:p>
          <a:p>
            <a:pPr lvl="1"/>
            <a:r>
              <a:rPr lang="en-US" dirty="0"/>
              <a:t>neutron</a:t>
            </a:r>
          </a:p>
          <a:p>
            <a:endParaRPr lang="en-US" dirty="0"/>
          </a:p>
          <a:p>
            <a:r>
              <a:rPr lang="en-US" dirty="0"/>
              <a:t>Compute</a:t>
            </a:r>
          </a:p>
          <a:p>
            <a:pPr lvl="1"/>
            <a:r>
              <a:rPr lang="en-US" dirty="0"/>
              <a:t>nova</a:t>
            </a:r>
          </a:p>
          <a:p>
            <a:endParaRPr lang="en-US" dirty="0"/>
          </a:p>
          <a:p>
            <a:r>
              <a:rPr lang="en-US" dirty="0"/>
              <a:t>Object Storage</a:t>
            </a:r>
          </a:p>
          <a:p>
            <a:pPr lvl="1"/>
            <a:r>
              <a:rPr lang="en-US" dirty="0"/>
              <a:t>swift</a:t>
            </a:r>
            <a:endParaRPr lang="en-GB" dirty="0"/>
          </a:p>
        </p:txBody>
      </p:sp>
    </p:spTree>
    <p:extLst>
      <p:ext uri="{BB962C8B-B14F-4D97-AF65-F5344CB8AC3E}">
        <p14:creationId xmlns:p14="http://schemas.microsoft.com/office/powerpoint/2010/main" val="400837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Horizon</a:t>
            </a:r>
            <a:endParaRPr lang="en-US" dirty="0"/>
          </a:p>
        </p:txBody>
      </p:sp>
      <p:sp>
        <p:nvSpPr>
          <p:cNvPr id="3" name="Content Placeholder 2"/>
          <p:cNvSpPr>
            <a:spLocks noGrp="1"/>
          </p:cNvSpPr>
          <p:nvPr>
            <p:ph idx="1"/>
          </p:nvPr>
        </p:nvSpPr>
        <p:spPr>
          <a:xfrm>
            <a:off x="448965" y="1752600"/>
            <a:ext cx="8229600" cy="4988768"/>
          </a:xfrm>
        </p:spPr>
        <p:txBody>
          <a:bodyPr>
            <a:normAutofit fontScale="92500" lnSpcReduction="10000"/>
          </a:bodyPr>
          <a:lstStyle/>
          <a:p>
            <a:pPr marL="0" indent="0">
              <a:buNone/>
            </a:pPr>
            <a:r>
              <a:rPr lang="en-GB" dirty="0"/>
              <a:t>OpenStack Dashboard</a:t>
            </a:r>
            <a:endParaRPr lang="hu-HU" dirty="0"/>
          </a:p>
          <a:p>
            <a:pPr marL="0" indent="0">
              <a:buNone/>
            </a:pPr>
            <a:endParaRPr lang="hu-HU" dirty="0"/>
          </a:p>
          <a:p>
            <a:pPr marL="0" indent="0">
              <a:buNone/>
            </a:pPr>
            <a:r>
              <a:rPr lang="en-GB" dirty="0"/>
              <a:t>Easiest interface (vs CLI)</a:t>
            </a:r>
          </a:p>
          <a:p>
            <a:pPr marL="0" indent="0">
              <a:buNone/>
            </a:pPr>
            <a:endParaRPr lang="en-GB" dirty="0"/>
          </a:p>
          <a:p>
            <a:pPr marL="0" indent="0">
              <a:buNone/>
            </a:pPr>
            <a:r>
              <a:rPr lang="en-GB" dirty="0"/>
              <a:t>Supports all core projects</a:t>
            </a:r>
          </a:p>
          <a:p>
            <a:pPr marL="0" indent="0">
              <a:buNone/>
            </a:pPr>
            <a:endParaRPr lang="en-GB" dirty="0"/>
          </a:p>
          <a:p>
            <a:pPr marL="0" indent="0">
              <a:buNone/>
            </a:pPr>
            <a:r>
              <a:rPr lang="en-GB" dirty="0"/>
              <a:t>Only ~70-80% of overall functions</a:t>
            </a:r>
          </a:p>
          <a:p>
            <a:pPr marL="0" indent="0">
              <a:buNone/>
            </a:pPr>
            <a:endParaRPr lang="en-GB" dirty="0"/>
          </a:p>
          <a:p>
            <a:pPr marL="0" indent="0">
              <a:buNone/>
            </a:pPr>
            <a:r>
              <a:rPr lang="en-GB" dirty="0"/>
              <a:t>Python </a:t>
            </a:r>
          </a:p>
          <a:p>
            <a:pPr marL="0" indent="0">
              <a:buNone/>
            </a:pPr>
            <a:endParaRPr lang="en-GB" dirty="0"/>
          </a:p>
          <a:p>
            <a:pPr marL="0" indent="0">
              <a:buNone/>
            </a:pPr>
            <a:r>
              <a:rPr lang="en-GB" dirty="0"/>
              <a:t>Requirements: Keystone, (Nova, Glance)</a:t>
            </a:r>
            <a:endParaRPr lang="hu-HU" dirty="0"/>
          </a:p>
          <a:p>
            <a:endParaRPr lang="en-US" dirty="0"/>
          </a:p>
          <a:p>
            <a:endParaRPr lang="en-US" dirty="0"/>
          </a:p>
        </p:txBody>
      </p:sp>
      <p:pic>
        <p:nvPicPr>
          <p:cNvPr id="5"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5" y="6606315"/>
            <a:ext cx="1167819" cy="251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3309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err="1"/>
              <a:t>Arhitecture</a:t>
            </a:r>
            <a:endParaRPr lang="hu-HU" dirty="0"/>
          </a:p>
        </p:txBody>
      </p:sp>
      <p:sp>
        <p:nvSpPr>
          <p:cNvPr id="3" name="Tartalom helye 2"/>
          <p:cNvSpPr>
            <a:spLocks noGrp="1"/>
          </p:cNvSpPr>
          <p:nvPr>
            <p:ph idx="1"/>
          </p:nvPr>
        </p:nvSpPr>
        <p:spPr>
          <a:xfrm>
            <a:off x="1905000" y="1473998"/>
            <a:ext cx="6710784" cy="5384002"/>
          </a:xfrm>
        </p:spPr>
        <p:txBody>
          <a:bodyPr>
            <a:normAutofit/>
          </a:bodyPr>
          <a:lstStyle/>
          <a:p>
            <a:pPr marL="0" indent="0">
              <a:buNone/>
            </a:pPr>
            <a:r>
              <a:rPr lang="en-GB" dirty="0"/>
              <a:t>Plugin dashboards</a:t>
            </a:r>
          </a:p>
          <a:p>
            <a:pPr marL="0" indent="0">
              <a:buNone/>
            </a:pPr>
            <a:endParaRPr lang="en-GB" dirty="0"/>
          </a:p>
          <a:p>
            <a:pPr marL="0" indent="0">
              <a:buNone/>
            </a:pPr>
            <a:r>
              <a:rPr lang="en-GB" dirty="0"/>
              <a:t>https://docs.openstack.org/horizon/latest/install/plugin-registry.html#install-plugin-registry</a:t>
            </a:r>
          </a:p>
        </p:txBody>
      </p:sp>
    </p:spTree>
    <p:extLst>
      <p:ext uri="{BB962C8B-B14F-4D97-AF65-F5344CB8AC3E}">
        <p14:creationId xmlns:p14="http://schemas.microsoft.com/office/powerpoint/2010/main" val="456763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err="1"/>
              <a:t>Arhitecture</a:t>
            </a:r>
            <a:endParaRPr lang="hu-HU" dirty="0"/>
          </a:p>
        </p:txBody>
      </p:sp>
      <p:sp>
        <p:nvSpPr>
          <p:cNvPr id="3" name="Tartalom helye 2"/>
          <p:cNvSpPr>
            <a:spLocks noGrp="1"/>
          </p:cNvSpPr>
          <p:nvPr>
            <p:ph idx="1"/>
          </p:nvPr>
        </p:nvSpPr>
        <p:spPr>
          <a:xfrm>
            <a:off x="1905000" y="1473998"/>
            <a:ext cx="6710784" cy="5384002"/>
          </a:xfrm>
        </p:spPr>
        <p:txBody>
          <a:bodyPr>
            <a:normAutofit/>
          </a:bodyPr>
          <a:lstStyle/>
          <a:p>
            <a:pPr marL="0" indent="0">
              <a:buNone/>
            </a:pPr>
            <a:r>
              <a:rPr lang="hu-HU" dirty="0" err="1"/>
              <a:t>Evolution</a:t>
            </a:r>
            <a:r>
              <a:rPr lang="hu-HU" dirty="0"/>
              <a:t> of </a:t>
            </a:r>
            <a:r>
              <a:rPr lang="en-GB" dirty="0"/>
              <a:t>H</a:t>
            </a:r>
            <a:r>
              <a:rPr lang="hu-HU" dirty="0" err="1"/>
              <a:t>orizon</a:t>
            </a:r>
            <a:endParaRPr lang="en-GB" dirty="0"/>
          </a:p>
          <a:p>
            <a:pPr marL="0" indent="0">
              <a:buNone/>
            </a:pPr>
            <a:r>
              <a:rPr lang="en-GB" dirty="0">
                <a:hlinkClick r:id="rId2"/>
              </a:rPr>
              <a:t>https://www.youtube.com/watch?v=KlvyQ20cWSI</a:t>
            </a:r>
            <a:endParaRPr lang="en-GB" dirty="0"/>
          </a:p>
        </p:txBody>
      </p:sp>
    </p:spTree>
    <p:extLst>
      <p:ext uri="{BB962C8B-B14F-4D97-AF65-F5344CB8AC3E}">
        <p14:creationId xmlns:p14="http://schemas.microsoft.com/office/powerpoint/2010/main" val="1369107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Config</a:t>
            </a:r>
            <a:endParaRPr lang="en-US" dirty="0"/>
          </a:p>
        </p:txBody>
      </p:sp>
      <p:sp>
        <p:nvSpPr>
          <p:cNvPr id="3" name="Content Placeholder 2"/>
          <p:cNvSpPr>
            <a:spLocks noGrp="1"/>
          </p:cNvSpPr>
          <p:nvPr>
            <p:ph idx="1"/>
          </p:nvPr>
        </p:nvSpPr>
        <p:spPr>
          <a:xfrm>
            <a:off x="448965" y="1752600"/>
            <a:ext cx="8229600" cy="4988768"/>
          </a:xfrm>
        </p:spPr>
        <p:txBody>
          <a:bodyPr>
            <a:normAutofit/>
          </a:bodyPr>
          <a:lstStyle/>
          <a:p>
            <a:pPr marL="0" indent="0">
              <a:buNone/>
            </a:pPr>
            <a:r>
              <a:rPr lang="en-GB" dirty="0"/>
              <a:t>Main </a:t>
            </a:r>
            <a:r>
              <a:rPr lang="en-GB" dirty="0" err="1"/>
              <a:t>config</a:t>
            </a:r>
            <a:r>
              <a:rPr lang="en-GB" dirty="0"/>
              <a:t> file:</a:t>
            </a:r>
          </a:p>
          <a:p>
            <a:pPr marL="0" indent="0">
              <a:buNone/>
            </a:pPr>
            <a:r>
              <a:rPr lang="en-GB" dirty="0"/>
              <a:t>/</a:t>
            </a:r>
            <a:r>
              <a:rPr lang="en-GB" dirty="0" err="1"/>
              <a:t>etc</a:t>
            </a:r>
            <a:r>
              <a:rPr lang="en-GB" dirty="0"/>
              <a:t>/</a:t>
            </a:r>
            <a:r>
              <a:rPr lang="en-GB" dirty="0" err="1"/>
              <a:t>openstack</a:t>
            </a:r>
            <a:r>
              <a:rPr lang="en-GB" dirty="0"/>
              <a:t>-dashboard/</a:t>
            </a:r>
            <a:r>
              <a:rPr lang="en-GB" dirty="0" err="1"/>
              <a:t>local_settings</a:t>
            </a:r>
            <a:endParaRPr lang="en-GB" dirty="0"/>
          </a:p>
          <a:p>
            <a:pPr marL="0" indent="0">
              <a:buNone/>
            </a:pPr>
            <a:endParaRPr lang="en-GB" dirty="0"/>
          </a:p>
          <a:p>
            <a:pPr marL="0" indent="0">
              <a:buNone/>
            </a:pPr>
            <a:r>
              <a:rPr lang="en-GB" dirty="0"/>
              <a:t>IP address of the Keystone server</a:t>
            </a:r>
          </a:p>
          <a:p>
            <a:pPr marL="0" indent="0">
              <a:buNone/>
            </a:pPr>
            <a:r>
              <a:rPr lang="en-GB" dirty="0"/>
              <a:t>OPENSTACK_HOST = "10.0.2.15"</a:t>
            </a:r>
          </a:p>
          <a:p>
            <a:pPr marL="0" indent="0">
              <a:buNone/>
            </a:pPr>
            <a:endParaRPr lang="en-GB" dirty="0"/>
          </a:p>
          <a:p>
            <a:pPr marL="0" indent="0">
              <a:buNone/>
            </a:pPr>
            <a:r>
              <a:rPr lang="en-GB" dirty="0"/>
              <a:t>Session timeout (sec)</a:t>
            </a:r>
          </a:p>
          <a:p>
            <a:pPr marL="0" indent="0">
              <a:buNone/>
            </a:pPr>
            <a:r>
              <a:rPr lang="en-GB" dirty="0"/>
              <a:t>SESSION_TIMEOUT=3600</a:t>
            </a:r>
          </a:p>
          <a:p>
            <a:pPr marL="0" indent="0">
              <a:buNone/>
            </a:pPr>
            <a:endParaRPr lang="en-GB" dirty="0"/>
          </a:p>
          <a:p>
            <a:endParaRPr lang="en-US" dirty="0"/>
          </a:p>
        </p:txBody>
      </p:sp>
      <p:pic>
        <p:nvPicPr>
          <p:cNvPr id="5"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5" y="6606315"/>
            <a:ext cx="1167819" cy="251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200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err="1"/>
              <a:t>Config</a:t>
            </a:r>
            <a:endParaRPr lang="hu-HU" dirty="0"/>
          </a:p>
        </p:txBody>
      </p:sp>
      <p:sp>
        <p:nvSpPr>
          <p:cNvPr id="3" name="Tartalom helye 2"/>
          <p:cNvSpPr>
            <a:spLocks noGrp="1"/>
          </p:cNvSpPr>
          <p:nvPr>
            <p:ph idx="1"/>
          </p:nvPr>
        </p:nvSpPr>
        <p:spPr>
          <a:xfrm>
            <a:off x="1905000" y="1473998"/>
            <a:ext cx="6710784" cy="5384002"/>
          </a:xfrm>
        </p:spPr>
        <p:txBody>
          <a:bodyPr>
            <a:normAutofit/>
          </a:bodyPr>
          <a:lstStyle/>
          <a:p>
            <a:pPr marL="0" indent="0">
              <a:buNone/>
            </a:pPr>
            <a:r>
              <a:rPr lang="en-GB" dirty="0"/>
              <a:t>Delete vendor themes</a:t>
            </a:r>
          </a:p>
          <a:p>
            <a:pPr marL="0" indent="0">
              <a:buNone/>
            </a:pPr>
            <a:endParaRPr lang="en-GB" dirty="0"/>
          </a:p>
          <a:p>
            <a:pPr marL="0" indent="0">
              <a:buNone/>
            </a:pPr>
            <a:r>
              <a:rPr lang="en-GB" dirty="0"/>
              <a:t>Ubuntu</a:t>
            </a:r>
          </a:p>
          <a:p>
            <a:r>
              <a:rPr lang="en-GB" dirty="0"/>
              <a:t>apt-get remove --auto-remove </a:t>
            </a:r>
            <a:r>
              <a:rPr lang="en-GB" dirty="0" err="1"/>
              <a:t>openstack</a:t>
            </a:r>
            <a:r>
              <a:rPr lang="en-GB" dirty="0"/>
              <a:t>-dashboard-</a:t>
            </a:r>
            <a:r>
              <a:rPr lang="en-GB" dirty="0" err="1"/>
              <a:t>ubuntu</a:t>
            </a:r>
            <a:r>
              <a:rPr lang="en-GB" dirty="0"/>
              <a:t>-theme</a:t>
            </a:r>
          </a:p>
          <a:p>
            <a:pPr marL="0" indent="0">
              <a:buNone/>
            </a:pPr>
            <a:r>
              <a:rPr lang="en-GB" dirty="0"/>
              <a:t>Red Hat</a:t>
            </a:r>
          </a:p>
          <a:p>
            <a:r>
              <a:rPr lang="en-GB" dirty="0"/>
              <a:t>rpm -e </a:t>
            </a:r>
            <a:r>
              <a:rPr lang="en-GB" dirty="0" err="1"/>
              <a:t>openstack</a:t>
            </a:r>
            <a:r>
              <a:rPr lang="en-GB" dirty="0"/>
              <a:t>-dashboard-theme --</a:t>
            </a:r>
            <a:r>
              <a:rPr lang="en-GB" dirty="0" err="1"/>
              <a:t>nodeps</a:t>
            </a:r>
            <a:endParaRPr lang="en-US" dirty="0"/>
          </a:p>
          <a:p>
            <a:endParaRPr lang="en-GB" dirty="0"/>
          </a:p>
        </p:txBody>
      </p:sp>
    </p:spTree>
    <p:extLst>
      <p:ext uri="{BB962C8B-B14F-4D97-AF65-F5344CB8AC3E}">
        <p14:creationId xmlns:p14="http://schemas.microsoft.com/office/powerpoint/2010/main" val="2035024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Install</a:t>
            </a:r>
            <a:endParaRPr lang="en-US" dirty="0"/>
          </a:p>
        </p:txBody>
      </p:sp>
      <p:sp>
        <p:nvSpPr>
          <p:cNvPr id="3" name="Content Placeholder 2"/>
          <p:cNvSpPr>
            <a:spLocks noGrp="1"/>
          </p:cNvSpPr>
          <p:nvPr>
            <p:ph idx="1"/>
          </p:nvPr>
        </p:nvSpPr>
        <p:spPr>
          <a:xfrm>
            <a:off x="448965" y="1752600"/>
            <a:ext cx="8229600" cy="4988768"/>
          </a:xfrm>
        </p:spPr>
        <p:txBody>
          <a:bodyPr>
            <a:normAutofit/>
          </a:bodyPr>
          <a:lstStyle/>
          <a:p>
            <a:r>
              <a:rPr lang="en-GB" dirty="0"/>
              <a:t>Package</a:t>
            </a:r>
          </a:p>
          <a:p>
            <a:pPr lvl="1"/>
            <a:r>
              <a:rPr lang="en-GB" dirty="0"/>
              <a:t>https://docs.openstack.org/horizon/latest/install/install-ubuntu.html</a:t>
            </a:r>
          </a:p>
          <a:p>
            <a:r>
              <a:rPr lang="en-GB" dirty="0"/>
              <a:t>Source</a:t>
            </a:r>
          </a:p>
          <a:p>
            <a:pPr lvl="1"/>
            <a:r>
              <a:rPr lang="en-GB" dirty="0"/>
              <a:t>https://docs.openstack.org/horizon/latest/install/from-source.html</a:t>
            </a:r>
          </a:p>
          <a:p>
            <a:endParaRPr lang="en-US" dirty="0"/>
          </a:p>
        </p:txBody>
      </p:sp>
      <p:pic>
        <p:nvPicPr>
          <p:cNvPr id="5"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5" y="6606315"/>
            <a:ext cx="1167819" cy="251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36748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Doc</a:t>
            </a:r>
            <a:endParaRPr lang="en-US" dirty="0"/>
          </a:p>
        </p:txBody>
      </p:sp>
      <p:sp>
        <p:nvSpPr>
          <p:cNvPr id="3" name="Content Placeholder 2"/>
          <p:cNvSpPr>
            <a:spLocks noGrp="1"/>
          </p:cNvSpPr>
          <p:nvPr>
            <p:ph idx="1"/>
          </p:nvPr>
        </p:nvSpPr>
        <p:spPr>
          <a:xfrm>
            <a:off x="448965" y="1752600"/>
            <a:ext cx="8229600" cy="4988768"/>
          </a:xfrm>
        </p:spPr>
        <p:txBody>
          <a:bodyPr>
            <a:normAutofit fontScale="92500" lnSpcReduction="20000"/>
          </a:bodyPr>
          <a:lstStyle/>
          <a:p>
            <a:r>
              <a:rPr lang="en-US" dirty="0"/>
              <a:t>User https://docs.openstack.org/horizon/latest/user/index.html</a:t>
            </a:r>
          </a:p>
          <a:p>
            <a:pPr lvl="1"/>
            <a:r>
              <a:rPr lang="en-US" dirty="0"/>
              <a:t>Upload and manage images</a:t>
            </a:r>
          </a:p>
          <a:p>
            <a:pPr lvl="1"/>
            <a:r>
              <a:rPr lang="en-US" dirty="0"/>
              <a:t>Configure access and security for instances</a:t>
            </a:r>
          </a:p>
          <a:p>
            <a:pPr lvl="1"/>
            <a:r>
              <a:rPr lang="en-US" dirty="0"/>
              <a:t>Launch and manage instances</a:t>
            </a:r>
          </a:p>
          <a:p>
            <a:pPr lvl="1"/>
            <a:r>
              <a:rPr lang="en-US" dirty="0"/>
              <a:t>Create and manage networks</a:t>
            </a:r>
          </a:p>
          <a:p>
            <a:pPr lvl="1"/>
            <a:r>
              <a:rPr lang="en-US" dirty="0"/>
              <a:t>Create and manage object containers</a:t>
            </a:r>
          </a:p>
          <a:p>
            <a:pPr lvl="1"/>
            <a:r>
              <a:rPr lang="en-US" dirty="0"/>
              <a:t>Create and manage volumes</a:t>
            </a:r>
          </a:p>
          <a:p>
            <a:endParaRPr lang="en-US" dirty="0"/>
          </a:p>
          <a:p>
            <a:r>
              <a:rPr lang="en-US" dirty="0"/>
              <a:t>Admin https://docs.openstack.org/horizon/latest/admin/index.html</a:t>
            </a:r>
          </a:p>
          <a:p>
            <a:pPr lvl="1"/>
            <a:r>
              <a:rPr lang="en-US" dirty="0"/>
              <a:t>…</a:t>
            </a:r>
          </a:p>
        </p:txBody>
      </p:sp>
      <p:pic>
        <p:nvPicPr>
          <p:cNvPr id="5"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5" y="6606315"/>
            <a:ext cx="1167819" cy="251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4397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Doc</a:t>
            </a:r>
            <a:endParaRPr lang="en-US" dirty="0"/>
          </a:p>
        </p:txBody>
      </p:sp>
      <p:sp>
        <p:nvSpPr>
          <p:cNvPr id="3" name="Content Placeholder 2"/>
          <p:cNvSpPr>
            <a:spLocks noGrp="1"/>
          </p:cNvSpPr>
          <p:nvPr>
            <p:ph idx="1"/>
          </p:nvPr>
        </p:nvSpPr>
        <p:spPr>
          <a:xfrm>
            <a:off x="448965" y="1752600"/>
            <a:ext cx="8229600" cy="4988768"/>
          </a:xfrm>
        </p:spPr>
        <p:txBody>
          <a:bodyPr>
            <a:normAutofit fontScale="70000" lnSpcReduction="20000"/>
          </a:bodyPr>
          <a:lstStyle/>
          <a:p>
            <a:r>
              <a:rPr lang="en-US" dirty="0"/>
              <a:t>User https://docs.openstack.org/horizon/latest/user/index.html</a:t>
            </a:r>
          </a:p>
          <a:p>
            <a:pPr lvl="1"/>
            <a:r>
              <a:rPr lang="en-US"/>
              <a:t>…</a:t>
            </a:r>
            <a:endParaRPr lang="en-US" dirty="0"/>
          </a:p>
          <a:p>
            <a:endParaRPr lang="en-US" dirty="0"/>
          </a:p>
          <a:p>
            <a:r>
              <a:rPr lang="en-US" dirty="0"/>
              <a:t>Admin https://docs.openstack.org/horizon/latest/admin/index.html</a:t>
            </a:r>
          </a:p>
          <a:p>
            <a:pPr lvl="1"/>
            <a:r>
              <a:rPr lang="en-US" dirty="0"/>
              <a:t>Customize and configure the Dashboard</a:t>
            </a:r>
          </a:p>
          <a:p>
            <a:pPr lvl="1"/>
            <a:r>
              <a:rPr lang="en-US" dirty="0"/>
              <a:t>Set up session storage for the Dashboard</a:t>
            </a:r>
          </a:p>
          <a:p>
            <a:pPr lvl="1"/>
            <a:r>
              <a:rPr lang="en-US" dirty="0"/>
              <a:t>Create and manage images</a:t>
            </a:r>
          </a:p>
          <a:p>
            <a:pPr lvl="1"/>
            <a:r>
              <a:rPr lang="en-US" dirty="0"/>
              <a:t>Create and manage roles</a:t>
            </a:r>
          </a:p>
          <a:p>
            <a:pPr lvl="1"/>
            <a:r>
              <a:rPr lang="en-US" dirty="0"/>
              <a:t>Manage projects and users</a:t>
            </a:r>
          </a:p>
          <a:p>
            <a:pPr lvl="1"/>
            <a:r>
              <a:rPr lang="en-US" dirty="0"/>
              <a:t>Manage instances</a:t>
            </a:r>
          </a:p>
          <a:p>
            <a:pPr lvl="1"/>
            <a:r>
              <a:rPr lang="en-US" dirty="0"/>
              <a:t>Manage flavors</a:t>
            </a:r>
          </a:p>
          <a:p>
            <a:pPr lvl="1"/>
            <a:r>
              <a:rPr lang="en-US" dirty="0"/>
              <a:t>Manage volumes and volume types</a:t>
            </a:r>
          </a:p>
          <a:p>
            <a:pPr lvl="1"/>
            <a:r>
              <a:rPr lang="en-US" dirty="0"/>
              <a:t>View and manage quotas</a:t>
            </a:r>
          </a:p>
          <a:p>
            <a:pPr lvl="1"/>
            <a:r>
              <a:rPr lang="en-US" dirty="0"/>
              <a:t>View services information</a:t>
            </a:r>
          </a:p>
          <a:p>
            <a:pPr lvl="1"/>
            <a:r>
              <a:rPr lang="en-US" dirty="0"/>
              <a:t>Create and manage host aggregates</a:t>
            </a:r>
          </a:p>
        </p:txBody>
      </p:sp>
      <p:pic>
        <p:nvPicPr>
          <p:cNvPr id="5"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5" y="6606315"/>
            <a:ext cx="1167819" cy="251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2636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Doc</a:t>
            </a:r>
            <a:endParaRPr lang="en-US" dirty="0"/>
          </a:p>
        </p:txBody>
      </p:sp>
      <p:sp>
        <p:nvSpPr>
          <p:cNvPr id="3" name="Content Placeholder 2"/>
          <p:cNvSpPr>
            <a:spLocks noGrp="1"/>
          </p:cNvSpPr>
          <p:nvPr>
            <p:ph idx="1"/>
          </p:nvPr>
        </p:nvSpPr>
        <p:spPr>
          <a:xfrm>
            <a:off x="448965" y="1752600"/>
            <a:ext cx="8229600" cy="4988768"/>
          </a:xfrm>
        </p:spPr>
        <p:txBody>
          <a:bodyPr>
            <a:normAutofit fontScale="62500" lnSpcReduction="20000"/>
          </a:bodyPr>
          <a:lstStyle/>
          <a:p>
            <a:r>
              <a:rPr lang="en-US" dirty="0"/>
              <a:t>User https://docs.openstack.org/horizon/latest/user/index.html</a:t>
            </a:r>
          </a:p>
          <a:p>
            <a:pPr lvl="1"/>
            <a:r>
              <a:rPr lang="en-US" dirty="0"/>
              <a:t>Upload and manage images</a:t>
            </a:r>
          </a:p>
          <a:p>
            <a:pPr lvl="1"/>
            <a:r>
              <a:rPr lang="en-US" dirty="0"/>
              <a:t>Configure access and security for instances</a:t>
            </a:r>
          </a:p>
          <a:p>
            <a:pPr lvl="1"/>
            <a:r>
              <a:rPr lang="en-US" dirty="0"/>
              <a:t>Launch and manage instances</a:t>
            </a:r>
          </a:p>
          <a:p>
            <a:pPr lvl="1"/>
            <a:r>
              <a:rPr lang="en-US" dirty="0"/>
              <a:t>Create and manage networks</a:t>
            </a:r>
          </a:p>
          <a:p>
            <a:pPr lvl="1"/>
            <a:r>
              <a:rPr lang="en-US" dirty="0"/>
              <a:t>Create and manage object containers</a:t>
            </a:r>
          </a:p>
          <a:p>
            <a:pPr lvl="1"/>
            <a:r>
              <a:rPr lang="en-US" dirty="0"/>
              <a:t>Create and manage volumes</a:t>
            </a:r>
          </a:p>
          <a:p>
            <a:endParaRPr lang="en-US" dirty="0"/>
          </a:p>
          <a:p>
            <a:r>
              <a:rPr lang="en-US" dirty="0"/>
              <a:t>Admin https://docs.openstack.org/horizon/latest/admin/index.html</a:t>
            </a:r>
          </a:p>
          <a:p>
            <a:pPr lvl="1"/>
            <a:r>
              <a:rPr lang="en-US" dirty="0"/>
              <a:t>Customize and configure the Dashboard</a:t>
            </a:r>
          </a:p>
          <a:p>
            <a:pPr lvl="1"/>
            <a:r>
              <a:rPr lang="en-US" dirty="0"/>
              <a:t>Set up session storage for the Dashboard</a:t>
            </a:r>
          </a:p>
          <a:p>
            <a:pPr lvl="1"/>
            <a:r>
              <a:rPr lang="en-US" dirty="0"/>
              <a:t>Create and manage images</a:t>
            </a:r>
          </a:p>
          <a:p>
            <a:pPr lvl="1"/>
            <a:r>
              <a:rPr lang="en-US" dirty="0"/>
              <a:t>Create and manage roles</a:t>
            </a:r>
          </a:p>
          <a:p>
            <a:pPr lvl="1"/>
            <a:r>
              <a:rPr lang="en-US" dirty="0"/>
              <a:t>Manage projects and users</a:t>
            </a:r>
          </a:p>
          <a:p>
            <a:pPr lvl="1"/>
            <a:r>
              <a:rPr lang="en-US" dirty="0"/>
              <a:t>Manage instances</a:t>
            </a:r>
          </a:p>
          <a:p>
            <a:pPr lvl="1"/>
            <a:r>
              <a:rPr lang="en-US" dirty="0"/>
              <a:t>Manage flavors</a:t>
            </a:r>
          </a:p>
          <a:p>
            <a:pPr lvl="1"/>
            <a:r>
              <a:rPr lang="en-US" dirty="0"/>
              <a:t>Manage volumes and volume types</a:t>
            </a:r>
          </a:p>
          <a:p>
            <a:pPr lvl="1"/>
            <a:r>
              <a:rPr lang="en-US" dirty="0"/>
              <a:t>View and manage quotas</a:t>
            </a:r>
          </a:p>
          <a:p>
            <a:pPr lvl="1"/>
            <a:r>
              <a:rPr lang="en-US" dirty="0"/>
              <a:t>View services information</a:t>
            </a:r>
          </a:p>
          <a:p>
            <a:pPr lvl="1"/>
            <a:r>
              <a:rPr lang="en-US" dirty="0"/>
              <a:t>Create and manage host aggregates</a:t>
            </a:r>
          </a:p>
        </p:txBody>
      </p:sp>
      <p:pic>
        <p:nvPicPr>
          <p:cNvPr id="5"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5" y="6606315"/>
            <a:ext cx="1167819" cy="251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7371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a:t>
            </a:r>
            <a:endParaRPr lang="en-US" dirty="0"/>
          </a:p>
        </p:txBody>
      </p:sp>
      <p:sp>
        <p:nvSpPr>
          <p:cNvPr id="3" name="Content Placeholder 2"/>
          <p:cNvSpPr>
            <a:spLocks noGrp="1"/>
          </p:cNvSpPr>
          <p:nvPr>
            <p:ph idx="1"/>
          </p:nvPr>
        </p:nvSpPr>
        <p:spPr>
          <a:xfrm>
            <a:off x="448965" y="1752600"/>
            <a:ext cx="8229600" cy="4988768"/>
          </a:xfrm>
        </p:spPr>
        <p:txBody>
          <a:bodyPr>
            <a:normAutofit/>
          </a:bodyPr>
          <a:lstStyle/>
          <a:p>
            <a:pPr marL="0" indent="0">
              <a:buNone/>
            </a:pPr>
            <a:r>
              <a:rPr lang="en-GB" dirty="0"/>
              <a:t>4 main parts:</a:t>
            </a:r>
          </a:p>
          <a:p>
            <a:r>
              <a:rPr lang="en-GB" dirty="0"/>
              <a:t>Project</a:t>
            </a:r>
          </a:p>
          <a:p>
            <a:r>
              <a:rPr lang="en-GB" dirty="0"/>
              <a:t>Admin</a:t>
            </a:r>
          </a:p>
          <a:p>
            <a:r>
              <a:rPr lang="en-GB" dirty="0"/>
              <a:t>Identity</a:t>
            </a:r>
          </a:p>
          <a:p>
            <a:r>
              <a:rPr lang="en-GB" dirty="0"/>
              <a:t>Settings</a:t>
            </a:r>
          </a:p>
          <a:p>
            <a:endParaRPr lang="en-US" dirty="0"/>
          </a:p>
          <a:p>
            <a:endParaRPr lang="en-US" dirty="0"/>
          </a:p>
        </p:txBody>
      </p:sp>
      <p:pic>
        <p:nvPicPr>
          <p:cNvPr id="5" name="Picture 2" descr="E:\cloud\drive\websites\ppttemplate\ppt\logo-ppttemplate.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5" y="6606315"/>
            <a:ext cx="1167819" cy="251685"/>
          </a:xfrm>
          <a:prstGeom prst="rect">
            <a:avLst/>
          </a:prstGeom>
          <a:noFill/>
          <a:extLst>
            <a:ext uri="{909E8E84-426E-40DD-AFC4-6F175D3DCCD1}">
              <a14:hiddenFill xmlns:a14="http://schemas.microsoft.com/office/drawing/2010/main">
                <a:solidFill>
                  <a:srgbClr val="FFFFFF"/>
                </a:solidFill>
              </a14:hiddenFill>
            </a:ext>
          </a:extLst>
        </p:spPr>
      </p:pic>
      <p:pic>
        <p:nvPicPr>
          <p:cNvPr id="6" name="Kép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54876" y="1988840"/>
            <a:ext cx="4032448" cy="4073934"/>
          </a:xfrm>
          <a:prstGeom prst="rect">
            <a:avLst/>
          </a:prstGeom>
        </p:spPr>
      </p:pic>
    </p:spTree>
    <p:extLst>
      <p:ext uri="{BB962C8B-B14F-4D97-AF65-F5344CB8AC3E}">
        <p14:creationId xmlns:p14="http://schemas.microsoft.com/office/powerpoint/2010/main" val="3877064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Project tab</a:t>
            </a:r>
            <a:endParaRPr lang="hu-HU" dirty="0"/>
          </a:p>
        </p:txBody>
      </p:sp>
      <p:sp>
        <p:nvSpPr>
          <p:cNvPr id="6" name="Tartalom helye 5"/>
          <p:cNvSpPr>
            <a:spLocks noGrp="1"/>
          </p:cNvSpPr>
          <p:nvPr>
            <p:ph idx="1"/>
          </p:nvPr>
        </p:nvSpPr>
        <p:spPr>
          <a:xfrm>
            <a:off x="1905000" y="1473998"/>
            <a:ext cx="7239000" cy="5384002"/>
          </a:xfrm>
        </p:spPr>
        <p:txBody>
          <a:bodyPr>
            <a:normAutofit fontScale="85000" lnSpcReduction="20000"/>
          </a:bodyPr>
          <a:lstStyle/>
          <a:p>
            <a:r>
              <a:rPr lang="en-US" dirty="0"/>
              <a:t>Compute tab</a:t>
            </a:r>
          </a:p>
          <a:p>
            <a:pPr lvl="1"/>
            <a:r>
              <a:rPr lang="en-US" dirty="0"/>
              <a:t>Overview: View reports for the project.</a:t>
            </a:r>
          </a:p>
          <a:p>
            <a:pPr lvl="1"/>
            <a:r>
              <a:rPr lang="en-US" dirty="0"/>
              <a:t>Instances: View, launch, create a snapshot from, stop, pause, or reboot instances, or connect to them through VNC.</a:t>
            </a:r>
          </a:p>
          <a:p>
            <a:pPr lvl="1"/>
            <a:r>
              <a:rPr lang="en-US" dirty="0"/>
              <a:t>Images: View images and instance snapshots created by project users, plus any images that are publicly available. Create, edit, and delete images, and launch instances from images and snapshots.</a:t>
            </a:r>
          </a:p>
          <a:p>
            <a:pPr lvl="1"/>
            <a:r>
              <a:rPr lang="en-US" dirty="0"/>
              <a:t>Key Pairs: View, create, edit, import, and delete key pairs.</a:t>
            </a:r>
          </a:p>
          <a:p>
            <a:r>
              <a:rPr lang="en-US" dirty="0"/>
              <a:t>Volume tab</a:t>
            </a:r>
          </a:p>
          <a:p>
            <a:pPr lvl="1"/>
            <a:r>
              <a:rPr lang="en-US" dirty="0"/>
              <a:t>…</a:t>
            </a:r>
          </a:p>
          <a:p>
            <a:r>
              <a:rPr lang="en-US" dirty="0"/>
              <a:t>Network tab</a:t>
            </a:r>
          </a:p>
          <a:p>
            <a:pPr lvl="1"/>
            <a:r>
              <a:rPr lang="en-US" dirty="0"/>
              <a:t>…</a:t>
            </a:r>
          </a:p>
          <a:p>
            <a:r>
              <a:rPr lang="en-US" dirty="0"/>
              <a:t>Object Store tab</a:t>
            </a:r>
          </a:p>
          <a:p>
            <a:pPr lvl="1"/>
            <a:r>
              <a:rPr lang="en-US" dirty="0"/>
              <a:t>…</a:t>
            </a:r>
            <a:endParaRPr lang="hu-HU" dirty="0"/>
          </a:p>
        </p:txBody>
      </p:sp>
    </p:spTree>
    <p:extLst>
      <p:ext uri="{BB962C8B-B14F-4D97-AF65-F5344CB8AC3E}">
        <p14:creationId xmlns:p14="http://schemas.microsoft.com/office/powerpoint/2010/main" val="2600191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Project tab</a:t>
            </a:r>
            <a:endParaRPr lang="hu-HU" dirty="0"/>
          </a:p>
        </p:txBody>
      </p:sp>
      <p:sp>
        <p:nvSpPr>
          <p:cNvPr id="6" name="Tartalom helye 5"/>
          <p:cNvSpPr>
            <a:spLocks noGrp="1"/>
          </p:cNvSpPr>
          <p:nvPr>
            <p:ph idx="1"/>
          </p:nvPr>
        </p:nvSpPr>
        <p:spPr>
          <a:xfrm>
            <a:off x="1905000" y="1473998"/>
            <a:ext cx="7239000" cy="5384002"/>
          </a:xfrm>
        </p:spPr>
        <p:txBody>
          <a:bodyPr>
            <a:normAutofit fontScale="92500" lnSpcReduction="20000"/>
          </a:bodyPr>
          <a:lstStyle/>
          <a:p>
            <a:r>
              <a:rPr lang="en-US" dirty="0"/>
              <a:t>Compute tab</a:t>
            </a:r>
          </a:p>
          <a:p>
            <a:pPr lvl="1"/>
            <a:r>
              <a:rPr lang="en-US" dirty="0"/>
              <a:t>…</a:t>
            </a:r>
          </a:p>
          <a:p>
            <a:r>
              <a:rPr lang="en-US" dirty="0"/>
              <a:t>Volume tab</a:t>
            </a:r>
          </a:p>
          <a:p>
            <a:pPr lvl="1"/>
            <a:r>
              <a:rPr lang="en-US" dirty="0"/>
              <a:t>Volumes: View, create, edit, and delete volumes.</a:t>
            </a:r>
          </a:p>
          <a:p>
            <a:pPr lvl="1"/>
            <a:r>
              <a:rPr lang="en-US" dirty="0"/>
              <a:t>Backups: View, create, edit, and delete backups.</a:t>
            </a:r>
          </a:p>
          <a:p>
            <a:pPr lvl="1"/>
            <a:r>
              <a:rPr lang="en-US" dirty="0"/>
              <a:t>Snapshots: View, create, edit, and delete volume snapshots.</a:t>
            </a:r>
          </a:p>
          <a:p>
            <a:pPr lvl="1"/>
            <a:r>
              <a:rPr lang="en-US" dirty="0"/>
              <a:t>Consistency Groups: View, create, edit, and delete consistency groups.</a:t>
            </a:r>
          </a:p>
          <a:p>
            <a:pPr lvl="1"/>
            <a:r>
              <a:rPr lang="en-US" dirty="0"/>
              <a:t>Consistency Group Snapshots: View, create, edit, and delete consistency group snapshots.</a:t>
            </a:r>
          </a:p>
          <a:p>
            <a:r>
              <a:rPr lang="en-US" dirty="0"/>
              <a:t>Network tab</a:t>
            </a:r>
          </a:p>
          <a:p>
            <a:pPr lvl="1"/>
            <a:r>
              <a:rPr lang="en-US" dirty="0"/>
              <a:t>…</a:t>
            </a:r>
          </a:p>
          <a:p>
            <a:r>
              <a:rPr lang="en-US" dirty="0"/>
              <a:t>Object Store tab</a:t>
            </a:r>
          </a:p>
          <a:p>
            <a:pPr lvl="1"/>
            <a:r>
              <a:rPr lang="en-US" dirty="0"/>
              <a:t>…</a:t>
            </a:r>
            <a:endParaRPr lang="hu-HU" dirty="0"/>
          </a:p>
        </p:txBody>
      </p:sp>
    </p:spTree>
    <p:extLst>
      <p:ext uri="{BB962C8B-B14F-4D97-AF65-F5344CB8AC3E}">
        <p14:creationId xmlns:p14="http://schemas.microsoft.com/office/powerpoint/2010/main" val="3728685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Project tab</a:t>
            </a:r>
            <a:endParaRPr lang="hu-HU" dirty="0"/>
          </a:p>
        </p:txBody>
      </p:sp>
      <p:sp>
        <p:nvSpPr>
          <p:cNvPr id="6" name="Tartalom helye 5"/>
          <p:cNvSpPr>
            <a:spLocks noGrp="1"/>
          </p:cNvSpPr>
          <p:nvPr>
            <p:ph idx="1"/>
          </p:nvPr>
        </p:nvSpPr>
        <p:spPr>
          <a:xfrm>
            <a:off x="1905000" y="1473998"/>
            <a:ext cx="7239000" cy="5384002"/>
          </a:xfrm>
        </p:spPr>
        <p:txBody>
          <a:bodyPr>
            <a:normAutofit fontScale="92500" lnSpcReduction="20000"/>
          </a:bodyPr>
          <a:lstStyle/>
          <a:p>
            <a:r>
              <a:rPr lang="en-US" dirty="0"/>
              <a:t>Compute tab</a:t>
            </a:r>
          </a:p>
          <a:p>
            <a:pPr lvl="1"/>
            <a:r>
              <a:rPr lang="en-US" dirty="0"/>
              <a:t>…</a:t>
            </a:r>
          </a:p>
          <a:p>
            <a:r>
              <a:rPr lang="en-US" dirty="0"/>
              <a:t>Volume tab</a:t>
            </a:r>
          </a:p>
          <a:p>
            <a:pPr lvl="1"/>
            <a:r>
              <a:rPr lang="en-US" dirty="0"/>
              <a:t>…</a:t>
            </a:r>
          </a:p>
          <a:p>
            <a:r>
              <a:rPr lang="en-US" dirty="0"/>
              <a:t>Network tab</a:t>
            </a:r>
          </a:p>
          <a:p>
            <a:pPr lvl="1"/>
            <a:r>
              <a:rPr lang="en-US" dirty="0"/>
              <a:t>Network Topology: View the network topology.</a:t>
            </a:r>
          </a:p>
          <a:p>
            <a:pPr lvl="1"/>
            <a:r>
              <a:rPr lang="en-US" dirty="0"/>
              <a:t>Networks: Create and manage public and private networks.</a:t>
            </a:r>
          </a:p>
          <a:p>
            <a:pPr lvl="1"/>
            <a:r>
              <a:rPr lang="en-US" dirty="0"/>
              <a:t>Routers: Create and manage routers.</a:t>
            </a:r>
          </a:p>
          <a:p>
            <a:pPr lvl="1"/>
            <a:r>
              <a:rPr lang="en-US" dirty="0"/>
              <a:t>Security Groups: View, create, edit, and delete security groups and security group rules..</a:t>
            </a:r>
          </a:p>
          <a:p>
            <a:pPr lvl="1"/>
            <a:r>
              <a:rPr lang="en-US" dirty="0"/>
              <a:t>Floating IPs: Allocate an IP address to or release it from a project.</a:t>
            </a:r>
          </a:p>
          <a:p>
            <a:r>
              <a:rPr lang="en-US" dirty="0"/>
              <a:t>Object Store tab</a:t>
            </a:r>
          </a:p>
          <a:p>
            <a:pPr lvl="1"/>
            <a:r>
              <a:rPr lang="en-US" dirty="0"/>
              <a:t>Containers: Create and manage containers and objects.</a:t>
            </a:r>
            <a:endParaRPr lang="hu-HU" dirty="0"/>
          </a:p>
        </p:txBody>
      </p:sp>
    </p:spTree>
    <p:extLst>
      <p:ext uri="{BB962C8B-B14F-4D97-AF65-F5344CB8AC3E}">
        <p14:creationId xmlns:p14="http://schemas.microsoft.com/office/powerpoint/2010/main" val="101652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Project tab</a:t>
            </a:r>
            <a:endParaRPr lang="hu-HU" dirty="0"/>
          </a:p>
        </p:txBody>
      </p:sp>
      <p:sp>
        <p:nvSpPr>
          <p:cNvPr id="6" name="Tartalom helye 5"/>
          <p:cNvSpPr>
            <a:spLocks noGrp="1"/>
          </p:cNvSpPr>
          <p:nvPr>
            <p:ph idx="1"/>
          </p:nvPr>
        </p:nvSpPr>
        <p:spPr>
          <a:xfrm>
            <a:off x="1905000" y="1473998"/>
            <a:ext cx="7239000" cy="5384002"/>
          </a:xfrm>
        </p:spPr>
        <p:txBody>
          <a:bodyPr>
            <a:normAutofit fontScale="55000" lnSpcReduction="20000"/>
          </a:bodyPr>
          <a:lstStyle/>
          <a:p>
            <a:r>
              <a:rPr lang="en-US" dirty="0"/>
              <a:t>Compute tab</a:t>
            </a:r>
          </a:p>
          <a:p>
            <a:pPr lvl="1"/>
            <a:r>
              <a:rPr lang="en-US" dirty="0"/>
              <a:t>Overview: View reports for the project.</a:t>
            </a:r>
          </a:p>
          <a:p>
            <a:pPr lvl="1"/>
            <a:r>
              <a:rPr lang="en-US" dirty="0"/>
              <a:t>Instances: View, launch, create a snapshot from, stop, pause, or reboot instances, or connect to them through VNC.</a:t>
            </a:r>
          </a:p>
          <a:p>
            <a:pPr lvl="1"/>
            <a:r>
              <a:rPr lang="en-US" dirty="0"/>
              <a:t>Images: View images and instance snapshots created by project users, plus any images that are publicly available. Create, edit, and delete images, and launch instances from images and snapshots.</a:t>
            </a:r>
          </a:p>
          <a:p>
            <a:pPr lvl="1"/>
            <a:r>
              <a:rPr lang="en-US" dirty="0"/>
              <a:t>Key Pairs: View, create, edit, import, and delete key pairs.</a:t>
            </a:r>
          </a:p>
          <a:p>
            <a:r>
              <a:rPr lang="en-US" dirty="0"/>
              <a:t>Volume tab</a:t>
            </a:r>
          </a:p>
          <a:p>
            <a:pPr lvl="1"/>
            <a:r>
              <a:rPr lang="en-US" dirty="0"/>
              <a:t>Volumes: View, create, edit, and delete volumes.</a:t>
            </a:r>
          </a:p>
          <a:p>
            <a:pPr lvl="1"/>
            <a:r>
              <a:rPr lang="en-US" dirty="0"/>
              <a:t>Backups: View, create, edit, and delete backups.</a:t>
            </a:r>
          </a:p>
          <a:p>
            <a:pPr lvl="1"/>
            <a:r>
              <a:rPr lang="en-US" dirty="0"/>
              <a:t>Snapshots: View, create, edit, and delete volume snapshots.</a:t>
            </a:r>
          </a:p>
          <a:p>
            <a:pPr lvl="1"/>
            <a:r>
              <a:rPr lang="en-US" dirty="0"/>
              <a:t>Consistency Groups: View, create, edit, and delete consistency groups.</a:t>
            </a:r>
          </a:p>
          <a:p>
            <a:pPr lvl="1"/>
            <a:r>
              <a:rPr lang="en-US" dirty="0"/>
              <a:t>Consistency Group Snapshots: View, create, edit, and delete consistency group snapshots.</a:t>
            </a:r>
          </a:p>
          <a:p>
            <a:r>
              <a:rPr lang="en-US" dirty="0"/>
              <a:t>Network tab</a:t>
            </a:r>
          </a:p>
          <a:p>
            <a:pPr lvl="1"/>
            <a:r>
              <a:rPr lang="en-US" dirty="0"/>
              <a:t>Network Topology: View the network topology.</a:t>
            </a:r>
          </a:p>
          <a:p>
            <a:pPr lvl="1"/>
            <a:r>
              <a:rPr lang="en-US" dirty="0"/>
              <a:t>Networks: Create and manage public and private networks.</a:t>
            </a:r>
          </a:p>
          <a:p>
            <a:pPr lvl="1"/>
            <a:r>
              <a:rPr lang="en-US" dirty="0"/>
              <a:t>Routers: Create and manage routers.</a:t>
            </a:r>
          </a:p>
          <a:p>
            <a:pPr lvl="1"/>
            <a:r>
              <a:rPr lang="en-US" dirty="0"/>
              <a:t>Security Groups: View, create, edit, and delete security groups and security group rules..</a:t>
            </a:r>
          </a:p>
          <a:p>
            <a:pPr lvl="1"/>
            <a:r>
              <a:rPr lang="en-US" dirty="0"/>
              <a:t>Floating IPs: Allocate an IP address to or release it from a project.</a:t>
            </a:r>
          </a:p>
          <a:p>
            <a:r>
              <a:rPr lang="en-US" dirty="0"/>
              <a:t>Object Store tab</a:t>
            </a:r>
          </a:p>
          <a:p>
            <a:pPr lvl="1"/>
            <a:r>
              <a:rPr lang="en-US" dirty="0"/>
              <a:t>Containers: Create and manage containers and objects.</a:t>
            </a:r>
            <a:endParaRPr lang="hu-HU" dirty="0"/>
          </a:p>
        </p:txBody>
      </p:sp>
    </p:spTree>
    <p:extLst>
      <p:ext uri="{BB962C8B-B14F-4D97-AF65-F5344CB8AC3E}">
        <p14:creationId xmlns:p14="http://schemas.microsoft.com/office/powerpoint/2010/main" val="1336236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Project tab</a:t>
            </a:r>
            <a:endParaRPr lang="hu-HU" dirty="0"/>
          </a:p>
        </p:txBody>
      </p:sp>
      <p:pic>
        <p:nvPicPr>
          <p:cNvPr id="4" name="Tartalom hely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067497"/>
            <a:ext cx="9217543" cy="5778640"/>
          </a:xfrm>
        </p:spPr>
      </p:pic>
    </p:spTree>
    <p:extLst>
      <p:ext uri="{BB962C8B-B14F-4D97-AF65-F5344CB8AC3E}">
        <p14:creationId xmlns:p14="http://schemas.microsoft.com/office/powerpoint/2010/main" val="3018175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GB" dirty="0"/>
              <a:t>Admin tab</a:t>
            </a:r>
            <a:endParaRPr lang="hu-HU" dirty="0"/>
          </a:p>
        </p:txBody>
      </p:sp>
      <p:sp>
        <p:nvSpPr>
          <p:cNvPr id="6" name="Tartalom helye 5"/>
          <p:cNvSpPr>
            <a:spLocks noGrp="1"/>
          </p:cNvSpPr>
          <p:nvPr>
            <p:ph idx="1"/>
          </p:nvPr>
        </p:nvSpPr>
        <p:spPr>
          <a:xfrm>
            <a:off x="1905000" y="1473998"/>
            <a:ext cx="7239000" cy="5384002"/>
          </a:xfrm>
        </p:spPr>
        <p:txBody>
          <a:bodyPr>
            <a:normAutofit fontScale="70000" lnSpcReduction="20000"/>
          </a:bodyPr>
          <a:lstStyle/>
          <a:p>
            <a:r>
              <a:rPr lang="en-US" dirty="0"/>
              <a:t>Overview tab</a:t>
            </a:r>
          </a:p>
          <a:p>
            <a:pPr lvl="1"/>
            <a:r>
              <a:rPr lang="en-US" dirty="0"/>
              <a:t>Overview: View basic reports.</a:t>
            </a:r>
          </a:p>
          <a:p>
            <a:r>
              <a:rPr lang="en-US" dirty="0"/>
              <a:t>Compute tab</a:t>
            </a:r>
          </a:p>
          <a:p>
            <a:pPr lvl="1"/>
            <a:r>
              <a:rPr lang="en-US" dirty="0"/>
              <a:t>Hypervisors: View the hypervisor summary.</a:t>
            </a:r>
          </a:p>
          <a:p>
            <a:pPr lvl="1"/>
            <a:r>
              <a:rPr lang="en-US" dirty="0"/>
              <a:t>Host Aggregates: View, create, and edit host aggregates. View the list of availability zones.</a:t>
            </a:r>
          </a:p>
          <a:p>
            <a:pPr lvl="1"/>
            <a:r>
              <a:rPr lang="en-US" dirty="0"/>
              <a:t>Instances: View, pause, resume, suspend, migrate, soft or hard reboot, and delete running instances that belong to users of some, but not all, projects. Also, view the log for an instance or access an instance through VNC.</a:t>
            </a:r>
          </a:p>
          <a:p>
            <a:pPr lvl="1"/>
            <a:r>
              <a:rPr lang="en-US" dirty="0"/>
              <a:t>Flavors: View, create, edit, view extra specifications for, and delete flavors. A flavor is the size of an instance.</a:t>
            </a:r>
          </a:p>
          <a:p>
            <a:pPr lvl="1"/>
            <a:r>
              <a:rPr lang="en-US" dirty="0"/>
              <a:t>Images: View, create, edit properties for, and delete custom images.</a:t>
            </a:r>
          </a:p>
          <a:p>
            <a:r>
              <a:rPr lang="en-US" dirty="0"/>
              <a:t>Volume tab</a:t>
            </a:r>
          </a:p>
          <a:p>
            <a:pPr lvl="1"/>
            <a:r>
              <a:rPr lang="en-US" dirty="0"/>
              <a:t>…</a:t>
            </a:r>
          </a:p>
          <a:p>
            <a:r>
              <a:rPr lang="en-US" dirty="0"/>
              <a:t>Network tab</a:t>
            </a:r>
          </a:p>
          <a:p>
            <a:pPr lvl="1"/>
            <a:r>
              <a:rPr lang="en-US" dirty="0"/>
              <a:t>…</a:t>
            </a:r>
          </a:p>
          <a:p>
            <a:r>
              <a:rPr lang="en-US" dirty="0"/>
              <a:t>System tab</a:t>
            </a:r>
          </a:p>
          <a:p>
            <a:pPr lvl="1"/>
            <a:r>
              <a:rPr lang="en-US" dirty="0"/>
              <a:t>…</a:t>
            </a:r>
            <a:endParaRPr lang="hu-HU" dirty="0"/>
          </a:p>
        </p:txBody>
      </p:sp>
    </p:spTree>
    <p:extLst>
      <p:ext uri="{BB962C8B-B14F-4D97-AF65-F5344CB8AC3E}">
        <p14:creationId xmlns:p14="http://schemas.microsoft.com/office/powerpoint/2010/main" val="3679692263"/>
      </p:ext>
    </p:extLst>
  </p:cSld>
  <p:clrMapOvr>
    <a:masterClrMapping/>
  </p:clrMapOvr>
</p:sld>
</file>

<file path=ppt/theme/theme1.xml><?xml version="1.0" encoding="utf-8"?>
<a:theme xmlns:a="http://schemas.openxmlformats.org/drawingml/2006/main" name="20010-market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20005-clouds-ppt-template</Template>
  <TotalTime>0</TotalTime>
  <Words>1715</Words>
  <Application>Microsoft Office PowerPoint</Application>
  <PresentationFormat>On-screen Show (4:3)</PresentationFormat>
  <Paragraphs>269</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Microsoft New Tai Lue</vt:lpstr>
      <vt:lpstr>20010-marketing</vt:lpstr>
      <vt:lpstr>OpenStack-alapú privát felhő üzemeltetés</vt:lpstr>
      <vt:lpstr>Horizon</vt:lpstr>
      <vt:lpstr>Architecture</vt:lpstr>
      <vt:lpstr>Project tab</vt:lpstr>
      <vt:lpstr>Project tab</vt:lpstr>
      <vt:lpstr>Project tab</vt:lpstr>
      <vt:lpstr>Project tab</vt:lpstr>
      <vt:lpstr>Project tab</vt:lpstr>
      <vt:lpstr>Admin tab</vt:lpstr>
      <vt:lpstr>Admin tab</vt:lpstr>
      <vt:lpstr>Admin tab</vt:lpstr>
      <vt:lpstr>Admin tab</vt:lpstr>
      <vt:lpstr>Admin tab</vt:lpstr>
      <vt:lpstr>Identity tab</vt:lpstr>
      <vt:lpstr>Identity tab</vt:lpstr>
      <vt:lpstr>Settings tab</vt:lpstr>
      <vt:lpstr>Settings tab</vt:lpstr>
      <vt:lpstr>Arhitecture</vt:lpstr>
      <vt:lpstr>Arhitecture</vt:lpstr>
      <vt:lpstr>Arhitecture</vt:lpstr>
      <vt:lpstr>Arhitecture</vt:lpstr>
      <vt:lpstr>Config</vt:lpstr>
      <vt:lpstr>Config</vt:lpstr>
      <vt:lpstr>Install</vt:lpstr>
      <vt:lpstr>Doc</vt:lpstr>
      <vt:lpstr>Doc</vt:lpstr>
      <vt:lpstr>Doc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Cloud  Design Patterns</dc:title>
  <dc:creator>Thomas a gőzmozdony</dc:creator>
  <cp:lastModifiedBy>User</cp:lastModifiedBy>
  <cp:revision>29</cp:revision>
  <dcterms:created xsi:type="dcterms:W3CDTF">2018-01-12T09:37:26Z</dcterms:created>
  <dcterms:modified xsi:type="dcterms:W3CDTF">2021-03-18T08:54:59Z</dcterms:modified>
</cp:coreProperties>
</file>