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6"/>
  </p:notesMasterIdLst>
  <p:sldIdLst>
    <p:sldId id="256" r:id="rId3"/>
    <p:sldId id="291" r:id="rId4"/>
    <p:sldId id="387" r:id="rId5"/>
    <p:sldId id="388" r:id="rId6"/>
    <p:sldId id="390" r:id="rId7"/>
    <p:sldId id="391" r:id="rId8"/>
    <p:sldId id="392" r:id="rId9"/>
    <p:sldId id="393" r:id="rId10"/>
    <p:sldId id="394" r:id="rId11"/>
    <p:sldId id="397" r:id="rId12"/>
    <p:sldId id="401" r:id="rId13"/>
    <p:sldId id="402" r:id="rId14"/>
    <p:sldId id="403" r:id="rId15"/>
    <p:sldId id="404" r:id="rId16"/>
    <p:sldId id="405" r:id="rId17"/>
    <p:sldId id="406" r:id="rId18"/>
    <p:sldId id="407" r:id="rId19"/>
    <p:sldId id="408" r:id="rId20"/>
    <p:sldId id="409" r:id="rId21"/>
    <p:sldId id="410" r:id="rId22"/>
    <p:sldId id="395" r:id="rId23"/>
    <p:sldId id="400" r:id="rId24"/>
    <p:sldId id="399" r:id="rId25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43" autoAdjust="0"/>
    <p:restoredTop sz="94469" autoAdjust="0"/>
  </p:normalViewPr>
  <p:slideViewPr>
    <p:cSldViewPr snapToGrid="0">
      <p:cViewPr varScale="1">
        <p:scale>
          <a:sx n="108" d="100"/>
          <a:sy n="108" d="100"/>
        </p:scale>
        <p:origin x="15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hu-H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jegyzetformátum szerkesztéséhez kattintson ide</a:t>
            </a:r>
          </a:p>
        </p:txBody>
      </p:sp>
      <p:sp>
        <p:nvSpPr>
          <p:cNvPr id="134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hu-H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135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hu-H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136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hu-H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137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CA738BC8-191B-4567-B567-52D2562FA50C}" type="slidenum">
              <a:rPr lang="hu-H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hu-H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CustomShape 1"/>
          <p:cNvSpPr/>
          <p:nvPr/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11256BE0-A5D5-4755-B527-B805FA1529ED}" type="slidenum">
              <a:rPr lang="hu-H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6" name="Kép 4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7" name="Kép 4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395280" y="1916280"/>
            <a:ext cx="7489080" cy="12014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8" name="Kép 87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89" name="Kép 88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subTitle"/>
          </p:nvPr>
        </p:nvSpPr>
        <p:spPr>
          <a:xfrm>
            <a:off x="395280" y="1916280"/>
            <a:ext cx="7489080" cy="12014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hu-H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1" hidden="1"/>
          <p:cNvSpPr/>
          <p:nvPr/>
        </p:nvSpPr>
        <p:spPr>
          <a:xfrm>
            <a:off x="0" y="6453360"/>
            <a:ext cx="9143280" cy="403920"/>
          </a:xfrm>
          <a:prstGeom prst="rect">
            <a:avLst/>
          </a:prstGeom>
          <a:solidFill>
            <a:srgbClr val="0022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5" name="Picture 12"/>
          <p:cNvPicPr/>
          <p:nvPr/>
        </p:nvPicPr>
        <p:blipFill>
          <a:blip r:embed="rId14">
            <a:lum bright="70000" contrast="-70000"/>
          </a:blip>
          <a:stretch/>
        </p:blipFill>
        <p:spPr>
          <a:xfrm>
            <a:off x="395280" y="4365720"/>
            <a:ext cx="1367640" cy="1272600"/>
          </a:xfrm>
          <a:prstGeom prst="rect">
            <a:avLst/>
          </a:prstGeom>
          <a:ln>
            <a:noFill/>
          </a:ln>
        </p:spPr>
      </p:pic>
      <p:sp>
        <p:nvSpPr>
          <p:cNvPr id="2" name="CustomShape 2" hidden="1"/>
          <p:cNvSpPr/>
          <p:nvPr/>
        </p:nvSpPr>
        <p:spPr>
          <a:xfrm rot="16200000">
            <a:off x="-873720" y="1681560"/>
            <a:ext cx="2478600" cy="22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0" rIns="90000" bIns="0"/>
          <a:lstStyle/>
          <a:p>
            <a:pPr algn="r">
              <a:lnSpc>
                <a:spcPct val="100000"/>
              </a:lnSpc>
            </a:pPr>
            <a:r>
              <a:rPr lang="hu-HU" sz="1500" b="0" strike="noStrike" spc="-1">
                <a:solidFill>
                  <a:srgbClr val="002285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ＭＳ Ｐゴシック"/>
              </a:rPr>
              <a:t>UNIVERSITY OF SZEGED</a:t>
            </a:r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CustomShape 3" hidden="1"/>
          <p:cNvSpPr/>
          <p:nvPr/>
        </p:nvSpPr>
        <p:spPr>
          <a:xfrm rot="16200000">
            <a:off x="-1066680" y="1914480"/>
            <a:ext cx="3063240" cy="33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0" rIns="90000" bIns="0"/>
          <a:lstStyle/>
          <a:p>
            <a:pPr>
              <a:lnSpc>
                <a:spcPct val="100000"/>
              </a:lnSpc>
            </a:pPr>
            <a:r>
              <a:rPr lang="hu-HU" sz="2200" b="0" i="1" strike="noStrike" spc="-1">
                <a:solidFill>
                  <a:srgbClr val="C091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D</a:t>
            </a:r>
            <a:r>
              <a:rPr lang="hu-HU" sz="1500" b="0" i="1" strike="noStrike" spc="-1">
                <a:solidFill>
                  <a:srgbClr val="C091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epartment of Software Engineering</a:t>
            </a:r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CustomShape 4" hidden="1"/>
          <p:cNvSpPr/>
          <p:nvPr/>
        </p:nvSpPr>
        <p:spPr>
          <a:xfrm rot="16200000">
            <a:off x="-1917360" y="3892680"/>
            <a:ext cx="4250880" cy="22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0" rIns="90000" bIns="0"/>
          <a:lstStyle/>
          <a:p>
            <a:pPr>
              <a:lnSpc>
                <a:spcPct val="100000"/>
              </a:lnSpc>
            </a:pPr>
            <a:r>
              <a:rPr lang="hu-HU" sz="1500" b="0" strike="noStrike" spc="-1">
                <a:solidFill>
                  <a:srgbClr val="002285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UNIVERSITAS SCIENTIARUM SZEGEDIENSIS</a:t>
            </a:r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CustomShape 5" hidden="1"/>
          <p:cNvSpPr/>
          <p:nvPr/>
        </p:nvSpPr>
        <p:spPr>
          <a:xfrm>
            <a:off x="142920" y="333360"/>
            <a:ext cx="124560" cy="124560"/>
          </a:xfrm>
          <a:prstGeom prst="rect">
            <a:avLst/>
          </a:prstGeom>
          <a:solidFill>
            <a:srgbClr val="C09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" name="Picture 13"/>
          <p:cNvPicPr/>
          <p:nvPr/>
        </p:nvPicPr>
        <p:blipFill>
          <a:blip r:embed="rId15">
            <a:lum bright="70000" contrast="-70000"/>
          </a:blip>
          <a:stretch/>
        </p:blipFill>
        <p:spPr>
          <a:xfrm>
            <a:off x="5508720" y="1844640"/>
            <a:ext cx="2952000" cy="2747160"/>
          </a:xfrm>
          <a:prstGeom prst="rect">
            <a:avLst/>
          </a:prstGeom>
          <a:ln>
            <a:noFill/>
          </a:ln>
        </p:spPr>
      </p:pic>
      <p:sp>
        <p:nvSpPr>
          <p:cNvPr id="7" name="CustomShape 6"/>
          <p:cNvSpPr/>
          <p:nvPr/>
        </p:nvSpPr>
        <p:spPr>
          <a:xfrm>
            <a:off x="0" y="6453360"/>
            <a:ext cx="9143280" cy="403920"/>
          </a:xfrm>
          <a:prstGeom prst="rect">
            <a:avLst/>
          </a:prstGeom>
          <a:solidFill>
            <a:srgbClr val="0022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CustomShape 7"/>
          <p:cNvSpPr/>
          <p:nvPr/>
        </p:nvSpPr>
        <p:spPr>
          <a:xfrm>
            <a:off x="266400" y="285840"/>
            <a:ext cx="6154920" cy="33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0" rIns="90000" bIns="0"/>
          <a:lstStyle/>
          <a:p>
            <a:pPr>
              <a:lnSpc>
                <a:spcPct val="100000"/>
              </a:lnSpc>
            </a:pPr>
            <a:r>
              <a:rPr lang="hu-HU" sz="2200" b="0" strike="noStrike" spc="-1">
                <a:solidFill>
                  <a:srgbClr val="002285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UNIVERSITAS SCIENTIARUM SZEGEDIENSIS</a:t>
            </a:r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CustomShape 8"/>
          <p:cNvSpPr/>
          <p:nvPr/>
        </p:nvSpPr>
        <p:spPr>
          <a:xfrm>
            <a:off x="4849920" y="501480"/>
            <a:ext cx="3545640" cy="33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0" rIns="90000" bIns="0"/>
          <a:lstStyle/>
          <a:p>
            <a:pPr algn="r">
              <a:lnSpc>
                <a:spcPct val="100000"/>
              </a:lnSpc>
            </a:pPr>
            <a:r>
              <a:rPr lang="hu-HU" sz="2200" b="0" strike="noStrike" spc="-1">
                <a:solidFill>
                  <a:srgbClr val="002285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ＭＳ Ｐゴシック"/>
              </a:rPr>
              <a:t>UNIVERSITY OF SZEGED</a:t>
            </a:r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CustomShape 9"/>
          <p:cNvSpPr/>
          <p:nvPr/>
        </p:nvSpPr>
        <p:spPr>
          <a:xfrm>
            <a:off x="3999960" y="595440"/>
            <a:ext cx="4400640" cy="48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0" rIns="90000" bIns="0"/>
          <a:lstStyle/>
          <a:p>
            <a:pPr>
              <a:lnSpc>
                <a:spcPct val="100000"/>
              </a:lnSpc>
            </a:pPr>
            <a:r>
              <a:rPr lang="hu-HU" sz="3200" b="0" i="1" strike="noStrike" spc="-1">
                <a:solidFill>
                  <a:srgbClr val="C091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D</a:t>
            </a:r>
            <a:r>
              <a:rPr lang="hu-HU" sz="2200" b="0" i="1" strike="noStrike" spc="-1">
                <a:solidFill>
                  <a:srgbClr val="C091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epartment of Software Engineering</a:t>
            </a:r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CustomShape 10"/>
          <p:cNvSpPr/>
          <p:nvPr/>
        </p:nvSpPr>
        <p:spPr>
          <a:xfrm>
            <a:off x="8604360" y="333360"/>
            <a:ext cx="178560" cy="178560"/>
          </a:xfrm>
          <a:prstGeom prst="rect">
            <a:avLst/>
          </a:prstGeom>
          <a:solidFill>
            <a:srgbClr val="C09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PlaceHolder 11"/>
          <p:cNvSpPr>
            <a:spLocks noGrp="1"/>
          </p:cNvSpPr>
          <p:nvPr>
            <p:ph type="title"/>
          </p:nvPr>
        </p:nvSpPr>
        <p:spPr>
          <a:xfrm>
            <a:off x="395280" y="1916280"/>
            <a:ext cx="7489080" cy="25916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1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Vázlatszöveg formátumának szerkesztése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Második vázlatszint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Harmadik vázlatszint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Negyedik vázlatszint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Ötödik vázlatszint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Hatodik vázlatszint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Hetedik vázlatszint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0" y="6453360"/>
            <a:ext cx="9143280" cy="403920"/>
          </a:xfrm>
          <a:prstGeom prst="rect">
            <a:avLst/>
          </a:prstGeom>
          <a:solidFill>
            <a:srgbClr val="00228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9" name="Picture 12"/>
          <p:cNvPicPr/>
          <p:nvPr/>
        </p:nvPicPr>
        <p:blipFill>
          <a:blip r:embed="rId14">
            <a:lum bright="70000" contrast="-70000"/>
          </a:blip>
          <a:stretch/>
        </p:blipFill>
        <p:spPr>
          <a:xfrm>
            <a:off x="395280" y="4365720"/>
            <a:ext cx="1367640" cy="1272600"/>
          </a:xfrm>
          <a:prstGeom prst="rect">
            <a:avLst/>
          </a:prstGeom>
          <a:ln>
            <a:noFill/>
          </a:ln>
        </p:spPr>
      </p:pic>
      <p:sp>
        <p:nvSpPr>
          <p:cNvPr id="50" name="CustomShape 2"/>
          <p:cNvSpPr/>
          <p:nvPr/>
        </p:nvSpPr>
        <p:spPr>
          <a:xfrm rot="16200000">
            <a:off x="-873720" y="1681560"/>
            <a:ext cx="2478600" cy="22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0" rIns="90000" bIns="0"/>
          <a:lstStyle/>
          <a:p>
            <a:pPr algn="r">
              <a:lnSpc>
                <a:spcPct val="100000"/>
              </a:lnSpc>
            </a:pPr>
            <a:r>
              <a:rPr lang="hu-HU" sz="1500" b="0" strike="noStrike" spc="-1">
                <a:solidFill>
                  <a:srgbClr val="002285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ＭＳ Ｐゴシック"/>
              </a:rPr>
              <a:t>UNIVERSITY OF SZEGED</a:t>
            </a:r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CustomShape 3"/>
          <p:cNvSpPr/>
          <p:nvPr/>
        </p:nvSpPr>
        <p:spPr>
          <a:xfrm rot="16200000">
            <a:off x="-1066680" y="1914480"/>
            <a:ext cx="3063240" cy="33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0" rIns="90000" bIns="0"/>
          <a:lstStyle/>
          <a:p>
            <a:pPr>
              <a:lnSpc>
                <a:spcPct val="100000"/>
              </a:lnSpc>
            </a:pPr>
            <a:r>
              <a:rPr lang="hu-HU" sz="2200" b="0" i="1" strike="noStrike" spc="-1">
                <a:solidFill>
                  <a:srgbClr val="C091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D</a:t>
            </a:r>
            <a:r>
              <a:rPr lang="hu-HU" sz="1500" b="0" i="1" strike="noStrike" spc="-1">
                <a:solidFill>
                  <a:srgbClr val="C091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ＭＳ Ｐゴシック"/>
              </a:rPr>
              <a:t>epartment of Software Engineering</a:t>
            </a:r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CustomShape 4"/>
          <p:cNvSpPr/>
          <p:nvPr/>
        </p:nvSpPr>
        <p:spPr>
          <a:xfrm rot="16200000">
            <a:off x="-1917360" y="3892680"/>
            <a:ext cx="4250880" cy="22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0" rIns="90000" bIns="0"/>
          <a:lstStyle/>
          <a:p>
            <a:pPr>
              <a:lnSpc>
                <a:spcPct val="100000"/>
              </a:lnSpc>
            </a:pPr>
            <a:r>
              <a:rPr lang="hu-HU" sz="1500" b="0" strike="noStrike" spc="-1">
                <a:solidFill>
                  <a:srgbClr val="002285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UNIVERSITAS SCIENTIARUM SZEGEDIENSIS</a:t>
            </a:r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CustomShape 5"/>
          <p:cNvSpPr/>
          <p:nvPr/>
        </p:nvSpPr>
        <p:spPr>
          <a:xfrm>
            <a:off x="142920" y="333360"/>
            <a:ext cx="124560" cy="124560"/>
          </a:xfrm>
          <a:prstGeom prst="rect">
            <a:avLst/>
          </a:prstGeom>
          <a:solidFill>
            <a:srgbClr val="C091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4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hu-H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Címszöveg formátumának szerkesztése</a:t>
            </a:r>
          </a:p>
        </p:txBody>
      </p:sp>
      <p:sp>
        <p:nvSpPr>
          <p:cNvPr id="55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Vázlatszöveg formátumának szerkesztése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Második vázlatszint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Harmadik vázlatszint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u-H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Negyedik vázlatszint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Ötödik vázlatszint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Hatodik vázlatszint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u-H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Hetedik vázlatszint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395280" y="1556640"/>
            <a:ext cx="8352360" cy="25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hu-HU" sz="3600" b="1" dirty="0"/>
              <a:t>Openstack Orchestration</a:t>
            </a:r>
          </a:p>
          <a:p>
            <a:pPr algn="ctr"/>
            <a:r>
              <a:rPr lang="hu-HU" sz="3600" b="1" dirty="0"/>
              <a:t>Heat</a:t>
            </a:r>
          </a:p>
        </p:txBody>
      </p:sp>
      <p:sp>
        <p:nvSpPr>
          <p:cNvPr id="139" name="CustomShape 2"/>
          <p:cNvSpPr/>
          <p:nvPr/>
        </p:nvSpPr>
        <p:spPr>
          <a:xfrm>
            <a:off x="900000" y="4130280"/>
            <a:ext cx="7847640" cy="1746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CustomShape 4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3F364BE2-E49B-444F-B25C-8C6FDE9080B4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CustomShape 5"/>
          <p:cNvSpPr/>
          <p:nvPr/>
        </p:nvSpPr>
        <p:spPr>
          <a:xfrm>
            <a:off x="1908000" y="65977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Heat Orchestration Template (HOT)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Yaml file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Content: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Version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Description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Parameter groups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Parameters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Resources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Outputs (for example IP)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Conditions</a:t>
            </a:r>
          </a:p>
          <a:p>
            <a:pPr marL="1257480" lvl="2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Restrict resources or properties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10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511799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HOT example #1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heat_template_version: 2015-04-30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description: Simple template to deploy a single compute instance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resources: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my_instance: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type: OS::Nova::Server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properties: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key_name: my_key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image: F18-x86_64-cfntools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flavor: m1.small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networks: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- network: private</a:t>
            </a: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11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305730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HOT example #2/1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parameters: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key_name: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type: string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label: Key Name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description: Name of key-pair to be used for compute instance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default: mykey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image_id: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type: string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label: Image ID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description: Image to be used for compute instance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default: cirros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instance_type: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type: string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label: Instance Type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description: Type of instance (flavor) to be used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default: m1.small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...</a:t>
            </a: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12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301947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HOT example #2/2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...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parameters: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network: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type: string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label: Network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description: Network used by the instance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default: private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resources: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my_instance: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type: OS::Nova::Server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properties: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key_name: { get_param: key_name }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image: { get_param: image_id }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flavor: { get_param: instance_type }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r>
              <a:rPr lang="hu-H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networks: [{network: { get_param: network} }]</a:t>
            </a: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13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050154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HOT example #3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outputs:</a:t>
            </a:r>
            <a:endParaRPr lang="en-GB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 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instance_ip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:</a:t>
            </a:r>
            <a:endParaRPr lang="en-GB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   description: The IP address of the deployed instance</a:t>
            </a:r>
            <a:endParaRPr lang="en-GB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   value: {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get_attr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: [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my_instance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GB" sz="1800" b="0" i="0" u="none" strike="noStrike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first_address</a:t>
            </a: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] }</a:t>
            </a:r>
            <a:endParaRPr lang="en-GB" b="0" dirty="0">
              <a:effectLst/>
            </a:endParaRPr>
          </a:p>
          <a:p>
            <a:br>
              <a:rPr lang="en-GB" dirty="0"/>
            </a:b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14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96068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Stack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CLI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GUI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Horizon (from Keystone)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Project / Orchestration / Stacks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Launch Stack</a:t>
            </a:r>
          </a:p>
          <a:p>
            <a:pPr marL="1257480" lvl="2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From file</a:t>
            </a:r>
          </a:p>
          <a:p>
            <a:pPr marL="1257480" lvl="2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From text</a:t>
            </a:r>
          </a:p>
          <a:p>
            <a:pPr marL="1257480" lvl="2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From URL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15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958054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Stack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16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A5C5410-70F8-47C3-9C7B-3AD5A8669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53" y="1589103"/>
            <a:ext cx="8516627" cy="3971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08031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Stack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17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C6B9CBF4-8676-418A-B6CA-5223137C3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569" y="1136342"/>
            <a:ext cx="5691657" cy="534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902669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Stack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18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69430FB1-B022-4CDE-B981-79C11FAC9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795" y="-720"/>
            <a:ext cx="47926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39328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Template generator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19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88113A73-FF21-4853-893B-CDA921B427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39" y="1125106"/>
            <a:ext cx="8373807" cy="4790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07836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Orchestration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800" b="1" dirty="0"/>
              <a:t>The Mission</a:t>
            </a:r>
          </a:p>
          <a:p>
            <a:r>
              <a:rPr lang="en-GB" sz="2800" dirty="0"/>
              <a:t>is to create a human- and machine-accessible service for managing the entire lifecycle of infrastructure and applications within OpenStack clouds.</a:t>
            </a:r>
            <a:endParaRPr lang="hu-HU" sz="2800" dirty="0"/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2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400" dirty="0"/>
              <a:t>https://wiki.openstack.org/wiki/Heat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23440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Template generator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20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1B0900D0-970B-4EF4-822E-876792409C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90800" y="1543050"/>
            <a:ext cx="3962400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1F0B12CC-AF49-4682-B96C-2F2481870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6742" y="1267560"/>
            <a:ext cx="5387538" cy="5128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269684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Heat and DevStack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Heat is fully integrated into DevStack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Enable Heat / Heat Plugin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Icehouse and Juno</a:t>
            </a:r>
          </a:p>
          <a:p>
            <a:pPr marL="1257480" lvl="2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Configured by default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Newer versions:</a:t>
            </a:r>
          </a:p>
          <a:p>
            <a:pPr marL="1257480" lvl="2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Enable in local.conf</a:t>
            </a:r>
          </a:p>
          <a:p>
            <a:pPr marL="1257480" lvl="2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 panose="020B0609020204030204" pitchFamily="49" charset="0"/>
                <a:ea typeface="ＭＳ Ｐゴシック"/>
              </a:rPr>
              <a:t>#Enable heat services</a:t>
            </a:r>
            <a:br>
              <a:rPr lang="hu-H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 panose="020B0609020204030204" pitchFamily="49" charset="0"/>
                <a:ea typeface="ＭＳ Ｐゴシック"/>
              </a:rPr>
            </a:br>
            <a:r>
              <a:rPr lang="hu-H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 panose="020B0609020204030204" pitchFamily="49" charset="0"/>
                <a:ea typeface="ＭＳ Ｐゴシック"/>
              </a:rPr>
              <a:t>enable_service h-eng h-api h-api-cfn h-api-cw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21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CustomShape 2">
            <a:extLst>
              <a:ext uri="{FF2B5EF4-FFF2-40B4-BE49-F238E27FC236}">
                <a16:creationId xmlns:a16="http://schemas.microsoft.com/office/drawing/2014/main" id="{F6471C47-C8A2-438C-8AC6-EF6E26F66CD0}"/>
              </a:ext>
            </a:extLst>
          </p:cNvPr>
          <p:cNvSpPr/>
          <p:nvPr/>
        </p:nvSpPr>
        <p:spPr>
          <a:xfrm>
            <a:off x="1058760" y="5643191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400" dirty="0"/>
              <a:t>*https://docs.openstack.org/heat/latest/getting_started/on_devstack.html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204892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Heat and DevStack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Since Newton release: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Heat DevStack plugin:</a:t>
            </a:r>
          </a:p>
          <a:p>
            <a:pPr marL="1257480" lvl="2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Enable in local.conf</a:t>
            </a:r>
          </a:p>
          <a:p>
            <a:pPr marL="1257480" lvl="2" indent="-342360">
              <a:buClr>
                <a:srgbClr val="C09100"/>
              </a:buClr>
              <a:buFont typeface="Webdings" charset="2"/>
              <a:buChar char=""/>
            </a:pPr>
            <a:r>
              <a:rPr lang="en-GB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 panose="020B0609020204030204" pitchFamily="49" charset="0"/>
                <a:ea typeface="ＭＳ Ｐゴシック"/>
              </a:rPr>
              <a:t>#Enable heat plugin</a:t>
            </a:r>
            <a:br>
              <a:rPr lang="hu-H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 panose="020B0609020204030204" pitchFamily="49" charset="0"/>
                <a:ea typeface="ＭＳ Ｐゴシック"/>
              </a:rPr>
            </a:br>
            <a:r>
              <a:rPr lang="en-GB" sz="20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 panose="020B0609020204030204" pitchFamily="49" charset="0"/>
                <a:ea typeface="ＭＳ Ｐゴシック"/>
              </a:rPr>
              <a:t>enable_plugin</a:t>
            </a:r>
            <a:r>
              <a:rPr lang="en-GB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olas" panose="020B0609020204030204" pitchFamily="49" charset="0"/>
                <a:ea typeface="ＭＳ Ｐゴシック"/>
              </a:rPr>
              <a:t> heat https://opendev.org/openstack/heat stable/newton</a:t>
            </a:r>
            <a:endParaRPr lang="hu-HU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olas" panose="020B0609020204030204" pitchFamily="49" charset="0"/>
              <a:ea typeface="ＭＳ Ｐゴシック"/>
            </a:endParaRP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22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CustomShape 2">
            <a:extLst>
              <a:ext uri="{FF2B5EF4-FFF2-40B4-BE49-F238E27FC236}">
                <a16:creationId xmlns:a16="http://schemas.microsoft.com/office/drawing/2014/main" id="{F6471C47-C8A2-438C-8AC6-EF6E26F66CD0}"/>
              </a:ext>
            </a:extLst>
          </p:cNvPr>
          <p:cNvSpPr/>
          <p:nvPr/>
        </p:nvSpPr>
        <p:spPr>
          <a:xfrm>
            <a:off x="1058760" y="5643191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400" dirty="0"/>
              <a:t>*https://docs.openstack.org/heat/latest/getting_started/on_devstack.html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126768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Extras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Ceilometer DevStack plugin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Profiler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Notifications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Aodh DevStack plugin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Define VM image on local.conf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23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CustomShape 2">
            <a:extLst>
              <a:ext uri="{FF2B5EF4-FFF2-40B4-BE49-F238E27FC236}">
                <a16:creationId xmlns:a16="http://schemas.microsoft.com/office/drawing/2014/main" id="{F6471C47-C8A2-438C-8AC6-EF6E26F66CD0}"/>
              </a:ext>
            </a:extLst>
          </p:cNvPr>
          <p:cNvSpPr/>
          <p:nvPr/>
        </p:nvSpPr>
        <p:spPr>
          <a:xfrm>
            <a:off x="1058760" y="5643191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400" dirty="0"/>
              <a:t>*https://docs.openstack.org/heat/latest/getting_started/on_devstack.html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538768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OpenStack Heat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The main project in the OpenStack Orchestration program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Implements an orchestration engine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To launch multiple composite cloud applications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Based on templates (try to be compatible with AWS CloudFormation*)</a:t>
            </a:r>
            <a:endParaRPr lang="hu-HU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3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755640" y="5643191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400" dirty="0"/>
              <a:t>*https://docs.aws.amazon.com/AWSCloudFormation/latest/APIReference/Welcome.html?r=7078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851154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Heat template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D</a:t>
            </a:r>
            <a:r>
              <a:rPr lang="hu-H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escribes the infrastructure for a cloud application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en-GB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in a text file that is readable and writable by humans</a:t>
            </a:r>
            <a:endParaRPr lang="hu-HU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en-GB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and can be checked into version control, diffed,</a:t>
            </a: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etc.</a:t>
            </a:r>
            <a:endParaRPr lang="hu-HU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4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/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400" dirty="0"/>
              <a:t>https://github.com/openstack/heat-templates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669219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Infrastructure resources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Servers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Floating IPs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Volumes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Security groups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Users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Etc.</a:t>
            </a:r>
            <a:endParaRPr lang="hu-HU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5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017916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Autoscaling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Integrates with Telemetry*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en-GB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collect data on the utilization of the physical and virtual resources</a:t>
            </a:r>
            <a:endParaRPr lang="hu-HU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</a:t>
            </a:r>
            <a:r>
              <a:rPr lang="hu-H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etering, 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M</a:t>
            </a:r>
            <a:r>
              <a:rPr lang="hu-H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onitoring, 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and Alarming</a:t>
            </a:r>
          </a:p>
          <a:p>
            <a:pPr marL="720">
              <a:lnSpc>
                <a:spcPct val="100000"/>
              </a:lnSpc>
              <a:buClr>
                <a:srgbClr val="C09100"/>
              </a:buClr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6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400" dirty="0"/>
              <a:t>*https://wiki.openstack.org/wiki/Telemetry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20803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Releationships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For example: </a:t>
            </a:r>
            <a:r>
              <a:rPr lang="en-GB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this volume is connected to this server</a:t>
            </a: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Create resources in the correct order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Completly launch the application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7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805012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Lifecycle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en-GB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Heat manages the whole lifecycle of the application</a:t>
            </a: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W</a:t>
            </a:r>
            <a:r>
              <a:rPr lang="en-GB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hen you need to change your infrastructure</a:t>
            </a: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simply modify the template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en-GB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knows how to make the necessary changes</a:t>
            </a:r>
            <a:endParaRPr lang="hu-HU" sz="3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ＭＳ Ｐゴシック"/>
            </a:endParaRP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</a:t>
            </a:r>
            <a:r>
              <a:rPr lang="en-GB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t will delete all of the resources</a:t>
            </a: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 too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8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025885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755640" y="260280"/>
            <a:ext cx="8084520" cy="100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u-HU" sz="4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S</a:t>
            </a:r>
            <a:r>
              <a:rPr lang="hu-H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oftware configuration management tools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755640" y="1341360"/>
            <a:ext cx="8084520" cy="5039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Integration between infrastructure and software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Integrates with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Puppet*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Chef**</a:t>
            </a:r>
          </a:p>
          <a:p>
            <a:pPr marL="800280" lvl="1" indent="-342360">
              <a:buClr>
                <a:srgbClr val="C09100"/>
              </a:buClr>
              <a:buFont typeface="Webdings" charset="2"/>
              <a:buChar char=""/>
            </a:pPr>
            <a:r>
              <a:rPr lang="hu-HU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Ansible</a:t>
            </a:r>
          </a:p>
          <a:p>
            <a:pPr marL="343080" indent="-342360">
              <a:lnSpc>
                <a:spcPct val="100000"/>
              </a:lnSpc>
              <a:buClr>
                <a:srgbClr val="C09100"/>
              </a:buClr>
              <a:buFont typeface="Webdings" charset="2"/>
              <a:buChar char=""/>
            </a:pP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6" name="CustomShape 4"/>
          <p:cNvSpPr/>
          <p:nvPr/>
        </p:nvSpPr>
        <p:spPr>
          <a:xfrm>
            <a:off x="-1568978" y="6325020"/>
            <a:ext cx="5326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5"/>
          <p:cNvSpPr/>
          <p:nvPr/>
        </p:nvSpPr>
        <p:spPr>
          <a:xfrm>
            <a:off x="7380360" y="6597720"/>
            <a:ext cx="1762920" cy="25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0"/>
          <a:lstStyle/>
          <a:p>
            <a:pPr algn="r">
              <a:lnSpc>
                <a:spcPct val="100000"/>
              </a:lnSpc>
            </a:pPr>
            <a:fld id="{0E646355-0C1D-432B-ACB7-3CF963E0D256}" type="slidenum">
              <a:rPr lang="hu-HU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ＭＳ Ｐゴシック"/>
              </a:rPr>
              <a:t>9</a:t>
            </a:fld>
            <a:endParaRPr lang="hu-H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CustomShape 2">
            <a:extLst>
              <a:ext uri="{FF2B5EF4-FFF2-40B4-BE49-F238E27FC236}">
                <a16:creationId xmlns:a16="http://schemas.microsoft.com/office/drawing/2014/main" id="{7C4D43B4-CACE-4E39-B50B-757CAE608156}"/>
              </a:ext>
            </a:extLst>
          </p:cNvPr>
          <p:cNvSpPr/>
          <p:nvPr/>
        </p:nvSpPr>
        <p:spPr>
          <a:xfrm>
            <a:off x="755640" y="5915890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CustomShape 2">
            <a:extLst>
              <a:ext uri="{FF2B5EF4-FFF2-40B4-BE49-F238E27FC236}">
                <a16:creationId xmlns:a16="http://schemas.microsoft.com/office/drawing/2014/main" id="{94464000-0517-4ED3-9670-E86F4D6756B5}"/>
              </a:ext>
            </a:extLst>
          </p:cNvPr>
          <p:cNvSpPr/>
          <p:nvPr/>
        </p:nvSpPr>
        <p:spPr>
          <a:xfrm>
            <a:off x="979061" y="5234061"/>
            <a:ext cx="8084520" cy="46510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hu-HU" sz="2400" dirty="0"/>
              <a:t>*https://s3.amazonaws.com/cloudformation-examples/IntegratingAWSCloudFormationWithPuppet.pdf</a:t>
            </a:r>
          </a:p>
          <a:p>
            <a:r>
              <a:rPr lang="hu-HU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**https://www.full360.com/2011/02/27/integrating-aws-cloudformation-and-chef.html</a:t>
            </a:r>
            <a:endParaRPr lang="hu-H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86117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823</Words>
  <Application>Microsoft Office PowerPoint</Application>
  <PresentationFormat>On-screen Show (4:3)</PresentationFormat>
  <Paragraphs>179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Arial</vt:lpstr>
      <vt:lpstr>Arial Black</vt:lpstr>
      <vt:lpstr>Consolas</vt:lpstr>
      <vt:lpstr>Courier New</vt:lpstr>
      <vt:lpstr>Symbol</vt:lpstr>
      <vt:lpstr>Times New Roman</vt:lpstr>
      <vt:lpstr>Webdings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SZTE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subject/>
  <dc:creator>akiss</dc:creator>
  <dc:description/>
  <cp:lastModifiedBy>Pflanzner</cp:lastModifiedBy>
  <cp:revision>642</cp:revision>
  <dcterms:created xsi:type="dcterms:W3CDTF">2007-03-26T14:49:53Z</dcterms:created>
  <dcterms:modified xsi:type="dcterms:W3CDTF">2022-03-31T11:33:25Z</dcterms:modified>
  <dc:language>hu-HU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SZTE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Diavetítés a képernyőre (4:3 oldalarány)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17</vt:i4>
  </property>
</Properties>
</file>