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34" r:id="rId2"/>
    <p:sldId id="420" r:id="rId3"/>
    <p:sldId id="421" r:id="rId4"/>
    <p:sldId id="430" r:id="rId5"/>
    <p:sldId id="431" r:id="rId6"/>
    <p:sldId id="422" r:id="rId7"/>
    <p:sldId id="433" r:id="rId8"/>
    <p:sldId id="434" r:id="rId9"/>
    <p:sldId id="435" r:id="rId10"/>
    <p:sldId id="423" r:id="rId11"/>
    <p:sldId id="424" r:id="rId12"/>
    <p:sldId id="432" r:id="rId13"/>
    <p:sldId id="425" r:id="rId14"/>
    <p:sldId id="436" r:id="rId15"/>
    <p:sldId id="437" r:id="rId16"/>
    <p:sldId id="438" r:id="rId17"/>
    <p:sldId id="439" r:id="rId18"/>
    <p:sldId id="440" r:id="rId19"/>
    <p:sldId id="441" r:id="rId20"/>
    <p:sldId id="442" r:id="rId21"/>
    <p:sldId id="443" r:id="rId22"/>
    <p:sldId id="444" r:id="rId23"/>
    <p:sldId id="445" r:id="rId24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285"/>
    <a:srgbClr val="C09100"/>
    <a:srgbClr val="0041E8"/>
    <a:srgbClr val="BF931E"/>
    <a:srgbClr val="91918E"/>
    <a:srgbClr val="0087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52" autoAdjust="0"/>
    <p:restoredTop sz="94683" autoAdjust="0"/>
  </p:normalViewPr>
  <p:slideViewPr>
    <p:cSldViewPr>
      <p:cViewPr varScale="1">
        <p:scale>
          <a:sx n="111" d="100"/>
          <a:sy n="111" d="100"/>
        </p:scale>
        <p:origin x="145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372CA3F3-AD32-4354-893A-6B663FCAA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79711353-9FC4-4103-BA75-F9EC8E1B77E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griff-black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5508625" y="1844675"/>
            <a:ext cx="2952750" cy="274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1"/>
          <p:cNvSpPr>
            <a:spLocks noChangeArrowheads="1"/>
          </p:cNvSpPr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228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250825" y="285750"/>
            <a:ext cx="61864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hu-HU" sz="2200">
                <a:solidFill>
                  <a:srgbClr val="002285"/>
                </a:solidFill>
              </a:rPr>
              <a:t>UNIVERSITAS SCIENTIARUM SZEGEDIENSIS</a:t>
            </a:r>
          </a:p>
        </p:txBody>
      </p:sp>
      <p:sp>
        <p:nvSpPr>
          <p:cNvPr id="7" name="Text Box 8"/>
          <p:cNvSpPr txBox="1">
            <a:spLocks noChangeArrowheads="1"/>
          </p:cNvSpPr>
          <p:nvPr userDrawn="1"/>
        </p:nvSpPr>
        <p:spPr bwMode="auto">
          <a:xfrm>
            <a:off x="4629150" y="501650"/>
            <a:ext cx="398780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en-US" sz="2200">
                <a:solidFill>
                  <a:srgbClr val="002285"/>
                </a:solidFill>
                <a:latin typeface="Arial Black" pitchFamily="34" charset="0"/>
              </a:rPr>
              <a:t>UNIVERSITY OF SZEGED</a:t>
            </a:r>
          </a:p>
        </p:txBody>
      </p:sp>
      <p:sp>
        <p:nvSpPr>
          <p:cNvPr id="8" name="Text Box 9"/>
          <p:cNvSpPr txBox="1">
            <a:spLocks noChangeArrowheads="1"/>
          </p:cNvSpPr>
          <p:nvPr userDrawn="1"/>
        </p:nvSpPr>
        <p:spPr bwMode="auto">
          <a:xfrm>
            <a:off x="3995738" y="595313"/>
            <a:ext cx="4410075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3200" i="1">
                <a:solidFill>
                  <a:srgbClr val="C09100"/>
                </a:solidFill>
                <a:latin typeface="Times New Roman" pitchFamily="18" charset="0"/>
              </a:rPr>
              <a:t>D</a:t>
            </a:r>
            <a:r>
              <a:rPr lang="en-US" sz="2200" i="1">
                <a:solidFill>
                  <a:srgbClr val="C09100"/>
                </a:solidFill>
                <a:latin typeface="Times New Roman" pitchFamily="18" charset="0"/>
              </a:rPr>
              <a:t>epartment of Software Engineering</a:t>
            </a: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8604250" y="333375"/>
            <a:ext cx="179388" cy="179388"/>
          </a:xfrm>
          <a:prstGeom prst="rect">
            <a:avLst/>
          </a:prstGeom>
          <a:solidFill>
            <a:srgbClr val="C091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916113"/>
            <a:ext cx="7489825" cy="2592387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Mintacím szerkesztése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4652963"/>
            <a:ext cx="6400800" cy="720725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/>
            </a:lvl1pPr>
          </a:lstStyle>
          <a:p>
            <a:r>
              <a:rPr lang="en-US"/>
              <a:t>Alcím mintájának szerkesztése</a:t>
            </a:r>
          </a:p>
        </p:txBody>
      </p:sp>
      <p:sp>
        <p:nvSpPr>
          <p:cNvPr id="10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423F9-2EF0-43E5-A978-4A8F2958EE06}" type="datetime1">
              <a:rPr lang="hu-HU"/>
              <a:pPr>
                <a:defRPr/>
              </a:pPr>
              <a:t>2022. 04. 07.</a:t>
            </a:fld>
            <a:endParaRPr lang="hu-HU"/>
          </a:p>
        </p:txBody>
      </p:sp>
      <p:sp>
        <p:nvSpPr>
          <p:cNvPr id="11" name="Dia számának helye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AF2BD-D9B1-450F-9FD6-E9D248D0B7B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2" name="Élőláb helye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D1A32-6D30-494E-B781-BCA063294620}" type="datetime1">
              <a:rPr lang="hu-HU"/>
              <a:pPr>
                <a:defRPr/>
              </a:pPr>
              <a:t>2022. 04. 07.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A1451-CD7B-4B55-9B83-AF39E6B93C6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2020888" cy="6121400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755650" y="260350"/>
            <a:ext cx="5911850" cy="6121400"/>
          </a:xfrm>
        </p:spPr>
        <p:txBody>
          <a:bodyPr vert="eaVert"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59E61-C4FA-40C4-9C31-C83644526623}" type="datetime1">
              <a:rPr lang="hu-HU"/>
              <a:pPr>
                <a:defRPr/>
              </a:pPr>
              <a:t>2022. 04. 07.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4ECDF-CAC9-4F73-B9B9-A689FE4537D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06E6A-715B-4229-86CC-DC80EB03DFDD}" type="datetime1">
              <a:rPr lang="hu-HU"/>
              <a:pPr>
                <a:defRPr/>
              </a:pPr>
              <a:t>2022. 04. 07.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4B088-07EF-4CB5-8341-5739BBEFA42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6F3BC-F2A7-43EF-B38C-E285B3194228}" type="datetime1">
              <a:rPr lang="hu-HU"/>
              <a:pPr>
                <a:defRPr/>
              </a:pPr>
              <a:t>2022. 04. 07.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2D570-8D7C-4BDA-826D-EA67209FE74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755650" y="1341438"/>
            <a:ext cx="3965575" cy="5040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873625" y="1341438"/>
            <a:ext cx="3967163" cy="5040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192E2-67B0-49EA-BB61-AF12568708F8}" type="datetime1">
              <a:rPr lang="hu-HU"/>
              <a:pPr>
                <a:defRPr/>
              </a:pPr>
              <a:t>2022. 04. 07.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6AB17-4BD8-4A80-8318-1073A3E336B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EAAE2-6051-489C-9405-BA39E37984E9}" type="datetime1">
              <a:rPr lang="hu-HU"/>
              <a:pPr>
                <a:defRPr/>
              </a:pPr>
              <a:t>2022. 04. 07.</a:t>
            </a:fld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B953E-48B0-4BCC-A467-89532225E94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549D2-F13E-448B-B545-73A23FF61C1E}" type="datetime1">
              <a:rPr lang="hu-HU"/>
              <a:pPr>
                <a:defRPr/>
              </a:pPr>
              <a:t>2022. 04. 07.</a:t>
            </a:fld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43AEF-A921-4729-8055-DBD2B8E610A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22BEF-CFA3-4E39-A5A8-679CD312514B}" type="datetime1">
              <a:rPr lang="hu-HU"/>
              <a:pPr>
                <a:defRPr/>
              </a:pPr>
              <a:t>2022. 04. 07.</a:t>
            </a:fld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8727B-D77E-41CA-9841-AA9B1C116CF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21C3B-C8C1-4138-98C6-62C113104D33}" type="datetime1">
              <a:rPr lang="hu-HU"/>
              <a:pPr>
                <a:defRPr/>
              </a:pPr>
              <a:t>2022. 04. 07.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48EE0-5012-43E0-9B9A-3CB2719E5BA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B25F4-4A0B-4383-866B-C6C22B3E6A42}" type="datetime1">
              <a:rPr lang="hu-HU"/>
              <a:pPr>
                <a:defRPr/>
              </a:pPr>
              <a:t>2022. 04. 07.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79C5F-8EC6-44C7-9E92-AA4AE0882DC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00228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1027" name="Picture 12" descr="griff-black"/>
          <p:cNvPicPr>
            <a:picLocks noChangeAspect="1" noChangeArrowheads="1"/>
          </p:cNvPicPr>
          <p:nvPr userDrawn="1"/>
        </p:nvPicPr>
        <p:blipFill>
          <a:blip r:embed="rId13">
            <a:lum bright="70000" contrast="-70000"/>
          </a:blip>
          <a:srcRect/>
          <a:stretch>
            <a:fillRect/>
          </a:stretch>
        </p:blipFill>
        <p:spPr bwMode="auto">
          <a:xfrm>
            <a:off x="395288" y="4365625"/>
            <a:ext cx="1368425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260350"/>
            <a:ext cx="8085138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Mintacím szerkesztése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7650"/>
            <a:ext cx="17637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bg1"/>
                </a:solidFill>
                <a:ea typeface="ＭＳ Ｐゴシック" charset="0"/>
              </a:defRPr>
            </a:lvl1pPr>
          </a:lstStyle>
          <a:p>
            <a:pPr>
              <a:defRPr/>
            </a:pPr>
            <a:fld id="{35DA7EEF-7798-4E67-B601-34277435261F}" type="datetime1">
              <a:rPr lang="hu-HU"/>
              <a:pPr>
                <a:defRPr/>
              </a:pPr>
              <a:t>2022. 04. 07.</a:t>
            </a:fld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8175" y="6597650"/>
            <a:ext cx="53276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algn="ctr">
              <a:defRPr sz="1200" dirty="0">
                <a:solidFill>
                  <a:schemeClr val="bg1"/>
                </a:solidFill>
                <a:ea typeface="+mn-ea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0288" y="6597650"/>
            <a:ext cx="176371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ea typeface="ＭＳ Ｐゴシック" charset="0"/>
              </a:defRPr>
            </a:lvl1pPr>
          </a:lstStyle>
          <a:p>
            <a:pPr>
              <a:defRPr/>
            </a:pPr>
            <a:fld id="{3594B1F6-D6F7-4DF3-A664-C3B9EA8E51F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032" name="Text Box 10"/>
          <p:cNvSpPr txBox="1">
            <a:spLocks noChangeArrowheads="1"/>
          </p:cNvSpPr>
          <p:nvPr userDrawn="1"/>
        </p:nvSpPr>
        <p:spPr bwMode="auto">
          <a:xfrm rot="-5400000">
            <a:off x="-1024731" y="1680369"/>
            <a:ext cx="27797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en-US" sz="1500">
                <a:solidFill>
                  <a:srgbClr val="002285"/>
                </a:solidFill>
                <a:latin typeface="Arial Black" pitchFamily="34" charset="0"/>
              </a:rPr>
              <a:t>UNIVERSITY OF SZEGED</a:t>
            </a:r>
          </a:p>
        </p:txBody>
      </p:sp>
      <p:sp>
        <p:nvSpPr>
          <p:cNvPr id="1033" name="Text Box 11"/>
          <p:cNvSpPr txBox="1">
            <a:spLocks noChangeArrowheads="1"/>
          </p:cNvSpPr>
          <p:nvPr userDrawn="1"/>
        </p:nvSpPr>
        <p:spPr bwMode="auto">
          <a:xfrm rot="-5400000">
            <a:off x="-1067594" y="1913732"/>
            <a:ext cx="306387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2200" i="1">
                <a:solidFill>
                  <a:srgbClr val="C09100"/>
                </a:solidFill>
                <a:latin typeface="Times New Roman" pitchFamily="18" charset="0"/>
              </a:rPr>
              <a:t>D</a:t>
            </a:r>
            <a:r>
              <a:rPr lang="en-US" sz="1500" i="1">
                <a:solidFill>
                  <a:srgbClr val="C09100"/>
                </a:solidFill>
                <a:latin typeface="Times New Roman" pitchFamily="18" charset="0"/>
              </a:rPr>
              <a:t>epartment of Software Engineering</a:t>
            </a:r>
          </a:p>
        </p:txBody>
      </p:sp>
      <p:sp>
        <p:nvSpPr>
          <p:cNvPr id="1034" name="Text Box 9"/>
          <p:cNvSpPr txBox="1">
            <a:spLocks noChangeArrowheads="1"/>
          </p:cNvSpPr>
          <p:nvPr userDrawn="1"/>
        </p:nvSpPr>
        <p:spPr bwMode="auto">
          <a:xfrm rot="-5400000">
            <a:off x="-1931194" y="3891757"/>
            <a:ext cx="42783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hu-HU" sz="1500">
                <a:solidFill>
                  <a:srgbClr val="002285"/>
                </a:solidFill>
              </a:rPr>
              <a:t>UNIVERSITAS SCIENTIARUM SZEGEDIENSIS</a:t>
            </a:r>
          </a:p>
        </p:txBody>
      </p:sp>
      <p:sp>
        <p:nvSpPr>
          <p:cNvPr id="1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341438"/>
            <a:ext cx="8085138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Mintaszöveg szerkesztése</a:t>
            </a:r>
          </a:p>
          <a:p>
            <a:pPr lvl="1"/>
            <a:r>
              <a:rPr lang="en-US"/>
              <a:t>Második szint</a:t>
            </a:r>
          </a:p>
          <a:p>
            <a:pPr lvl="2"/>
            <a:r>
              <a:rPr lang="en-US"/>
              <a:t>Harmadik szint</a:t>
            </a:r>
          </a:p>
          <a:p>
            <a:pPr lvl="3"/>
            <a:r>
              <a:rPr lang="en-US"/>
              <a:t>Negyedik szint</a:t>
            </a:r>
          </a:p>
          <a:p>
            <a:pPr lvl="4"/>
            <a:r>
              <a:rPr lang="en-US"/>
              <a:t>Ötödik szint</a:t>
            </a:r>
          </a:p>
        </p:txBody>
      </p:sp>
      <p:sp>
        <p:nvSpPr>
          <p:cNvPr id="1036" name="Rectangle 19"/>
          <p:cNvSpPr>
            <a:spLocks noChangeArrowheads="1"/>
          </p:cNvSpPr>
          <p:nvPr userDrawn="1"/>
        </p:nvSpPr>
        <p:spPr bwMode="auto">
          <a:xfrm>
            <a:off x="142875" y="333375"/>
            <a:ext cx="125413" cy="125413"/>
          </a:xfrm>
          <a:prstGeom prst="rect">
            <a:avLst/>
          </a:prstGeom>
          <a:solidFill>
            <a:srgbClr val="C091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09100"/>
        </a:buClr>
        <a:buFont typeface="Webdings" pitchFamily="18" charset="2"/>
        <a:buChar char="4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9100"/>
        </a:buClr>
        <a:buFont typeface="Arial" charset="0"/>
        <a:buChar char="■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09100"/>
        </a:buClr>
        <a:buFont typeface="Arial" charset="0"/>
        <a:buChar char="–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09100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09100"/>
        </a:buClr>
        <a:buFont typeface="Arial" charset="0"/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091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091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091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091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openstack/rally/blob/master/doc/user_stories/keystone/authenticate.rst" TargetMode="External"/><Relationship Id="rId2" Type="http://schemas.openxmlformats.org/officeDocument/2006/relationships/hyperlink" Target="https://github.com/openstack/rally/blob/master/doc/user_stories/nova/boot_server.rs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openstack.org/rally/latest/overview/overview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penstack.org/zed/language-bindings.html" TargetMode="External"/><Relationship Id="rId2" Type="http://schemas.openxmlformats.org/officeDocument/2006/relationships/hyperlink" Target="https://docs.openstack.org/python-openstackclient/latest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docs.openstack.org/python-openstackclient/latest/cli/command-list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8662" y="1142984"/>
            <a:ext cx="7489825" cy="2592387"/>
          </a:xfrm>
        </p:spPr>
        <p:txBody>
          <a:bodyPr/>
          <a:lstStyle/>
          <a:p>
            <a:r>
              <a:rPr lang="en-GB" dirty="0"/>
              <a:t>Rally</a:t>
            </a:r>
            <a:endParaRPr lang="hu-HU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5904" y="5286388"/>
            <a:ext cx="1117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7033" y="116632"/>
            <a:ext cx="3409178" cy="5225886"/>
          </a:xfrm>
          <a:prstGeom prst="rect">
            <a:avLst/>
          </a:prstGeom>
        </p:spPr>
      </p:pic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Tests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hu-HU" sz="2800" dirty="0"/>
              <a:t>Example: start and stop a VM</a:t>
            </a:r>
          </a:p>
          <a:p>
            <a:pPr algn="just">
              <a:lnSpc>
                <a:spcPct val="90000"/>
              </a:lnSpc>
            </a:pPr>
            <a:endParaRPr lang="hu-HU" sz="2800" dirty="0"/>
          </a:p>
          <a:p>
            <a:pPr algn="just">
              <a:lnSpc>
                <a:spcPct val="90000"/>
              </a:lnSpc>
            </a:pPr>
            <a:r>
              <a:rPr lang="hu-HU" sz="2800" dirty="0"/>
              <a:t>JSON configuration file</a:t>
            </a:r>
          </a:p>
          <a:p>
            <a:pPr algn="just">
              <a:lnSpc>
                <a:spcPct val="90000"/>
              </a:lnSpc>
            </a:pPr>
            <a:endParaRPr lang="hu-HU" sz="2800" dirty="0"/>
          </a:p>
          <a:p>
            <a:pPr algn="just">
              <a:lnSpc>
                <a:spcPct val="90000"/>
              </a:lnSpc>
            </a:pPr>
            <a:r>
              <a:rPr lang="hu-HU" sz="2800" dirty="0"/>
              <a:t>Start the test: </a:t>
            </a:r>
          </a:p>
          <a:p>
            <a:pPr lvl="1" algn="just">
              <a:lnSpc>
                <a:spcPct val="90000"/>
              </a:lnSpc>
            </a:pPr>
            <a:r>
              <a:rPr lang="hu-HU" dirty="0"/>
              <a:t>rally </a:t>
            </a:r>
            <a:r>
              <a:rPr lang="hu-HU" dirty="0" err="1"/>
              <a:t>task</a:t>
            </a:r>
            <a:r>
              <a:rPr lang="hu-HU" dirty="0"/>
              <a:t> start &lt;</a:t>
            </a:r>
            <a:r>
              <a:rPr lang="hu-HU" dirty="0" err="1"/>
              <a:t>task_config.json</a:t>
            </a:r>
            <a:r>
              <a:rPr lang="hu-HU" dirty="0"/>
              <a:t>&gt;</a:t>
            </a:r>
          </a:p>
          <a:p>
            <a:pPr algn="just">
              <a:lnSpc>
                <a:spcPct val="90000"/>
              </a:lnSpc>
            </a:pPr>
            <a:r>
              <a:rPr lang="hu-HU" sz="2800" dirty="0"/>
              <a:t>Generate report:</a:t>
            </a:r>
          </a:p>
          <a:p>
            <a:pPr lvl="1" algn="just">
              <a:lnSpc>
                <a:spcPct val="90000"/>
              </a:lnSpc>
            </a:pPr>
            <a:r>
              <a:rPr lang="hu-HU" dirty="0"/>
              <a:t>rally </a:t>
            </a:r>
            <a:r>
              <a:rPr lang="hu-HU" dirty="0" err="1"/>
              <a:t>task</a:t>
            </a:r>
            <a:r>
              <a:rPr lang="hu-HU" dirty="0"/>
              <a:t> </a:t>
            </a:r>
            <a:r>
              <a:rPr lang="hu-HU" dirty="0" err="1"/>
              <a:t>report</a:t>
            </a:r>
            <a:endParaRPr lang="hu-HU" dirty="0"/>
          </a:p>
          <a:p>
            <a:pPr algn="just">
              <a:lnSpc>
                <a:spcPct val="90000"/>
              </a:lnSpc>
            </a:pPr>
            <a:endParaRPr lang="hu-HU" sz="2800" dirty="0"/>
          </a:p>
          <a:p>
            <a:pPr algn="just">
              <a:lnSpc>
                <a:spcPct val="90000"/>
              </a:lnSpc>
            </a:pPr>
            <a:r>
              <a:rPr lang="hu-HU" sz="2800" dirty="0"/>
              <a:t>Custom scenarios</a:t>
            </a:r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64741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Rally </a:t>
            </a:r>
            <a:r>
              <a:rPr lang="hu-HU" dirty="0"/>
              <a:t>args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hu-HU" sz="1600" dirty="0"/>
              <a:t>---</a:t>
            </a:r>
          </a:p>
          <a:p>
            <a:pPr algn="just">
              <a:lnSpc>
                <a:spcPct val="90000"/>
              </a:lnSpc>
            </a:pPr>
            <a:r>
              <a:rPr lang="hu-HU" sz="1600" dirty="0"/>
              <a:t>  NovaServers.boot_and_delete_server:	- Name of the test</a:t>
            </a:r>
          </a:p>
          <a:p>
            <a:pPr algn="just">
              <a:lnSpc>
                <a:spcPct val="90000"/>
              </a:lnSpc>
            </a:pPr>
            <a:r>
              <a:rPr lang="hu-HU" sz="1600" dirty="0"/>
              <a:t>    -</a:t>
            </a:r>
          </a:p>
          <a:p>
            <a:pPr algn="just">
              <a:lnSpc>
                <a:spcPct val="90000"/>
              </a:lnSpc>
            </a:pPr>
            <a:r>
              <a:rPr lang="hu-HU" sz="1600" dirty="0"/>
              <a:t>      </a:t>
            </a:r>
            <a:r>
              <a:rPr lang="hu-HU" sz="1600" dirty="0" err="1"/>
              <a:t>args</a:t>
            </a:r>
            <a:r>
              <a:rPr lang="hu-HU" sz="1600" dirty="0"/>
              <a:t>:</a:t>
            </a:r>
          </a:p>
          <a:p>
            <a:pPr algn="just">
              <a:lnSpc>
                <a:spcPct val="90000"/>
              </a:lnSpc>
            </a:pPr>
            <a:r>
              <a:rPr lang="hu-HU" sz="1600" dirty="0"/>
              <a:t>        </a:t>
            </a:r>
            <a:r>
              <a:rPr lang="hu-HU" sz="1600" dirty="0" err="1"/>
              <a:t>flavor</a:t>
            </a:r>
            <a:r>
              <a:rPr lang="hu-HU" sz="1600" dirty="0"/>
              <a:t>:</a:t>
            </a:r>
          </a:p>
          <a:p>
            <a:pPr algn="just">
              <a:lnSpc>
                <a:spcPct val="90000"/>
              </a:lnSpc>
            </a:pPr>
            <a:r>
              <a:rPr lang="hu-HU" sz="1600" dirty="0"/>
              <a:t>            name: "m1.tiny"			- Flavor</a:t>
            </a:r>
          </a:p>
          <a:p>
            <a:pPr algn="just">
              <a:lnSpc>
                <a:spcPct val="90000"/>
              </a:lnSpc>
            </a:pPr>
            <a:r>
              <a:rPr lang="hu-HU" sz="1600" dirty="0"/>
              <a:t>        image:</a:t>
            </a:r>
          </a:p>
          <a:p>
            <a:pPr algn="just">
              <a:lnSpc>
                <a:spcPct val="90000"/>
              </a:lnSpc>
            </a:pPr>
            <a:r>
              <a:rPr lang="hu-HU" sz="1600" dirty="0"/>
              <a:t>            name: "^cirros.*-disk$"		- Image</a:t>
            </a:r>
          </a:p>
          <a:p>
            <a:pPr algn="just">
              <a:lnSpc>
                <a:spcPct val="90000"/>
              </a:lnSpc>
            </a:pPr>
            <a:r>
              <a:rPr lang="hu-HU" sz="1600" dirty="0"/>
              <a:t>      </a:t>
            </a:r>
            <a:r>
              <a:rPr lang="hu-HU" sz="1600" dirty="0" err="1"/>
              <a:t>runner</a:t>
            </a:r>
            <a:r>
              <a:rPr lang="hu-HU" sz="1600" dirty="0"/>
              <a:t>:</a:t>
            </a:r>
          </a:p>
          <a:p>
            <a:pPr algn="just">
              <a:lnSpc>
                <a:spcPct val="90000"/>
              </a:lnSpc>
            </a:pPr>
            <a:r>
              <a:rPr lang="hu-HU" sz="1600" dirty="0"/>
              <a:t>        type: "constant„			- Constant load</a:t>
            </a:r>
          </a:p>
          <a:p>
            <a:pPr algn="just">
              <a:lnSpc>
                <a:spcPct val="90000"/>
              </a:lnSpc>
            </a:pPr>
            <a:r>
              <a:rPr lang="hu-HU" sz="1600" dirty="0"/>
              <a:t>        times: 2				- Repeat</a:t>
            </a:r>
          </a:p>
          <a:p>
            <a:pPr algn="just">
              <a:lnSpc>
                <a:spcPct val="90000"/>
              </a:lnSpc>
            </a:pPr>
            <a:r>
              <a:rPr lang="hu-HU" sz="1600" dirty="0"/>
              <a:t>        concurrency: 1			- Run in parallel</a:t>
            </a:r>
          </a:p>
          <a:p>
            <a:pPr algn="just">
              <a:lnSpc>
                <a:spcPct val="90000"/>
              </a:lnSpc>
            </a:pPr>
            <a:r>
              <a:rPr lang="hu-HU" sz="1600" dirty="0"/>
              <a:t>      context:</a:t>
            </a:r>
          </a:p>
          <a:p>
            <a:pPr algn="just">
              <a:lnSpc>
                <a:spcPct val="90000"/>
              </a:lnSpc>
            </a:pPr>
            <a:r>
              <a:rPr lang="hu-HU" sz="1600" dirty="0"/>
              <a:t>        </a:t>
            </a:r>
            <a:r>
              <a:rPr lang="hu-HU" sz="1600" dirty="0" err="1"/>
              <a:t>users</a:t>
            </a:r>
            <a:r>
              <a:rPr lang="hu-HU" sz="1600" dirty="0"/>
              <a:t>:</a:t>
            </a:r>
          </a:p>
          <a:p>
            <a:pPr algn="just">
              <a:lnSpc>
                <a:spcPct val="90000"/>
              </a:lnSpc>
            </a:pPr>
            <a:r>
              <a:rPr lang="hu-HU" sz="1600" dirty="0"/>
              <a:t>          tenants: 1				- 1 tenant (project) </a:t>
            </a:r>
          </a:p>
          <a:p>
            <a:pPr algn="just">
              <a:lnSpc>
                <a:spcPct val="90000"/>
              </a:lnSpc>
            </a:pPr>
            <a:r>
              <a:rPr lang="hu-HU" sz="1600" dirty="0"/>
              <a:t>          users_per_tenant: 1			- 1 user in the tenant</a:t>
            </a:r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61869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Use case</a:t>
            </a:r>
            <a:endParaRPr lang="en-US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DBCA6-C7DA-4424-8801-69231BD8C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Finding a Keystone bug while testing 20 node HA cloud performance at creating 400 VMs</a:t>
            </a:r>
            <a:br>
              <a:rPr lang="hu-HU" sz="2800" dirty="0"/>
            </a:br>
            <a:r>
              <a:rPr lang="hu-HU" sz="2800" dirty="0">
                <a:hlinkClick r:id="rId2"/>
              </a:rPr>
              <a:t>https://github.com/openstack/rally/blob/master/doc/user_stories/nova/boot_server.rst</a:t>
            </a:r>
            <a:endParaRPr lang="hu-HU" sz="2800" dirty="0"/>
          </a:p>
          <a:p>
            <a:r>
              <a:rPr lang="en-GB" sz="2800" dirty="0"/>
              <a:t>4x performance increase in Keystone inside Apache using the token creation benchmark</a:t>
            </a:r>
            <a:br>
              <a:rPr lang="hu-HU" sz="2800" dirty="0"/>
            </a:br>
            <a:r>
              <a:rPr lang="hu-HU" sz="2800" dirty="0">
                <a:hlinkClick r:id="rId3"/>
              </a:rPr>
              <a:t>https://github.com/openstack/rally/blob/master/doc/user_stories/keystone/authenticate.rst</a:t>
            </a:r>
            <a:endParaRPr lang="hu-HU" sz="2800" dirty="0"/>
          </a:p>
          <a:p>
            <a:r>
              <a:rPr lang="hu-HU" sz="2800" dirty="0"/>
              <a:t>More real-life examples</a:t>
            </a:r>
            <a:br>
              <a:rPr lang="hu-HU" sz="2800" dirty="0"/>
            </a:br>
            <a:r>
              <a:rPr lang="de-DE" sz="2800" dirty="0">
                <a:hlinkClick r:id="rId4"/>
              </a:rPr>
              <a:t>https://docs.openstack.org/rally/latest/overview/overview.html</a:t>
            </a:r>
            <a:endParaRPr lang="hu-HU" sz="2800" dirty="0"/>
          </a:p>
          <a:p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1120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Rally </a:t>
            </a:r>
            <a:r>
              <a:rPr lang="hu-HU" dirty="0"/>
              <a:t>scenarios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hu-HU" sz="2800" dirty="0"/>
              <a:t>CinderVolumes.create_and_attach_volume</a:t>
            </a:r>
            <a:endParaRPr lang="hu-HU" sz="2400" dirty="0"/>
          </a:p>
          <a:p>
            <a:pPr algn="just">
              <a:lnSpc>
                <a:spcPct val="90000"/>
              </a:lnSpc>
            </a:pPr>
            <a:r>
              <a:rPr lang="hu-HU" sz="2800" dirty="0"/>
              <a:t>GlanceImages.create_and_delete_image</a:t>
            </a:r>
            <a:endParaRPr lang="hu-HU" sz="2400" dirty="0"/>
          </a:p>
          <a:p>
            <a:pPr algn="just">
              <a:lnSpc>
                <a:spcPct val="90000"/>
              </a:lnSpc>
            </a:pPr>
            <a:r>
              <a:rPr lang="hu-HU" sz="2800" dirty="0" err="1"/>
              <a:t>NeutronNetworks.create_and_delete_networks</a:t>
            </a:r>
            <a:r>
              <a:rPr lang="hu-HU" sz="2800" dirty="0"/>
              <a:t> </a:t>
            </a:r>
          </a:p>
          <a:p>
            <a:pPr algn="just">
              <a:lnSpc>
                <a:spcPct val="90000"/>
              </a:lnSpc>
            </a:pPr>
            <a:r>
              <a:rPr lang="hu-HU" sz="2800" dirty="0"/>
              <a:t>NeutronNetworks.create_and_delete_subnets </a:t>
            </a:r>
          </a:p>
          <a:p>
            <a:pPr algn="just">
              <a:lnSpc>
                <a:spcPct val="90000"/>
              </a:lnSpc>
            </a:pPr>
            <a:r>
              <a:rPr lang="hu-HU" sz="2800" dirty="0"/>
              <a:t>NovaServers.boot_and_delete_server </a:t>
            </a:r>
          </a:p>
          <a:p>
            <a:pPr algn="just">
              <a:lnSpc>
                <a:spcPct val="90000"/>
              </a:lnSpc>
            </a:pPr>
            <a:r>
              <a:rPr lang="hu-HU" sz="2800" dirty="0"/>
              <a:t>CinderVolumes.create_and_delete_snapshot</a:t>
            </a:r>
          </a:p>
          <a:p>
            <a:pPr algn="just">
              <a:lnSpc>
                <a:spcPct val="90000"/>
              </a:lnSpc>
            </a:pPr>
            <a:endParaRPr lang="hu-HU" sz="2800" dirty="0"/>
          </a:p>
          <a:p>
            <a:pPr algn="just">
              <a:lnSpc>
                <a:spcPct val="90000"/>
              </a:lnSpc>
            </a:pPr>
            <a:endParaRPr lang="hu-HU" sz="2400" dirty="0"/>
          </a:p>
          <a:p>
            <a:pPr algn="just">
              <a:lnSpc>
                <a:spcPct val="90000"/>
              </a:lnSpc>
            </a:pPr>
            <a:endParaRPr lang="hu-HU" sz="2400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13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1338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How to use it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hu-HU" sz="2800" dirty="0"/>
              <a:t>OpenRC authentication</a:t>
            </a:r>
          </a:p>
          <a:p>
            <a:pPr algn="just">
              <a:lnSpc>
                <a:spcPct val="90000"/>
              </a:lnSpc>
            </a:pPr>
            <a:r>
              <a:rPr lang="hu-HU" sz="2000" dirty="0"/>
              <a:t>rally deployment create –fromenv –name=existing</a:t>
            </a:r>
          </a:p>
          <a:p>
            <a:pPr algn="just">
              <a:lnSpc>
                <a:spcPct val="90000"/>
              </a:lnSpc>
            </a:pPr>
            <a:r>
              <a:rPr lang="hu-HU" sz="2800" dirty="0"/>
              <a:t>Configuration file</a:t>
            </a:r>
          </a:p>
          <a:p>
            <a:pPr algn="just">
              <a:lnSpc>
                <a:spcPct val="90000"/>
              </a:lnSpc>
            </a:pPr>
            <a:r>
              <a:rPr lang="hu-HU" sz="2000" dirty="0"/>
              <a:t>rally deployment create –file=existing.json –name=existing</a:t>
            </a:r>
          </a:p>
          <a:p>
            <a:pPr algn="just">
              <a:lnSpc>
                <a:spcPct val="90000"/>
              </a:lnSpc>
            </a:pPr>
            <a:r>
              <a:rPr lang="hu-HU" sz="2800" dirty="0"/>
              <a:t>Deployment check</a:t>
            </a:r>
          </a:p>
          <a:p>
            <a:pPr algn="just">
              <a:lnSpc>
                <a:spcPct val="90000"/>
              </a:lnSpc>
            </a:pPr>
            <a:r>
              <a:rPr lang="hu-HU" sz="2000" dirty="0"/>
              <a:t>rally deployment check</a:t>
            </a:r>
          </a:p>
          <a:p>
            <a:pPr algn="just">
              <a:lnSpc>
                <a:spcPct val="90000"/>
              </a:lnSpc>
            </a:pPr>
            <a:endParaRPr lang="hu-HU" sz="2400" dirty="0"/>
          </a:p>
          <a:p>
            <a:pPr algn="just">
              <a:lnSpc>
                <a:spcPct val="90000"/>
              </a:lnSpc>
            </a:pPr>
            <a:endParaRPr lang="hu-HU" sz="2400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14</a:t>
            </a:fld>
            <a:endParaRPr lang="hu-H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67CB82-8B26-4495-B2F2-2DB78E619D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4692" y="3540171"/>
            <a:ext cx="5010150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431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How to use it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hu-HU" sz="2800" dirty="0"/>
              <a:t>Run a scenario</a:t>
            </a:r>
          </a:p>
          <a:p>
            <a:pPr lvl="1" algn="just">
              <a:lnSpc>
                <a:spcPct val="90000"/>
              </a:lnSpc>
            </a:pPr>
            <a:r>
              <a:rPr lang="hu-HU" sz="1600" dirty="0"/>
              <a:t>Config file</a:t>
            </a:r>
          </a:p>
          <a:p>
            <a:pPr lvl="1" algn="just">
              <a:lnSpc>
                <a:spcPct val="90000"/>
              </a:lnSpc>
            </a:pPr>
            <a:r>
              <a:rPr lang="hu-HU" sz="1600" dirty="0"/>
              <a:t>rally task start nova/boot-and-delete.json</a:t>
            </a:r>
          </a:p>
          <a:p>
            <a:pPr algn="just">
              <a:lnSpc>
                <a:spcPct val="90000"/>
              </a:lnSpc>
            </a:pPr>
            <a:r>
              <a:rPr lang="hu-HU" sz="2800" dirty="0"/>
              <a:t>Generate</a:t>
            </a:r>
            <a:r>
              <a:rPr lang="hu-HU" sz="2000" dirty="0"/>
              <a:t> </a:t>
            </a:r>
            <a:r>
              <a:rPr lang="hu-HU" sz="2800" dirty="0"/>
              <a:t>report</a:t>
            </a:r>
          </a:p>
          <a:p>
            <a:pPr lvl="1" algn="just">
              <a:lnSpc>
                <a:spcPct val="90000"/>
              </a:lnSpc>
            </a:pPr>
            <a:r>
              <a:rPr lang="en-GB" sz="1600" dirty="0"/>
              <a:t>rally task report 6fd9a19f-5cf8-4f76-ab72-2e34bb1d4996 --out output.html</a:t>
            </a:r>
            <a:endParaRPr lang="hu-HU" sz="1600" dirty="0"/>
          </a:p>
          <a:p>
            <a:pPr lvl="1" algn="just">
              <a:lnSpc>
                <a:spcPct val="90000"/>
              </a:lnSpc>
            </a:pPr>
            <a:endParaRPr lang="hu-HU" sz="1600" dirty="0"/>
          </a:p>
          <a:p>
            <a:pPr algn="just">
              <a:lnSpc>
                <a:spcPct val="90000"/>
              </a:lnSpc>
            </a:pPr>
            <a:endParaRPr lang="hu-HU" sz="2400" dirty="0"/>
          </a:p>
          <a:p>
            <a:pPr algn="just">
              <a:lnSpc>
                <a:spcPct val="90000"/>
              </a:lnSpc>
            </a:pPr>
            <a:endParaRPr lang="hu-HU" sz="2400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15</a:t>
            </a:fld>
            <a:endParaRPr lang="hu-H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04E21E-9151-41B5-9A4A-1C96AAEF2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0716" y="188912"/>
            <a:ext cx="2039144" cy="2522247"/>
          </a:xfrm>
          <a:prstGeom prst="rect">
            <a:avLst/>
          </a:prstGeom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id="{F5765722-4871-4C94-ACFD-16FED1A0E9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964" y="3573016"/>
            <a:ext cx="5220072" cy="238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360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How to use it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hu-HU" sz="1800" dirty="0"/>
              <a:t>Multiple subtasks in a single task</a:t>
            </a:r>
          </a:p>
          <a:p>
            <a:pPr algn="just">
              <a:lnSpc>
                <a:spcPct val="90000"/>
              </a:lnSpc>
            </a:pPr>
            <a:r>
              <a:rPr lang="hu-HU" sz="1800" dirty="0"/>
              <a:t>Multiple configurations of the same scenario</a:t>
            </a:r>
          </a:p>
          <a:p>
            <a:pPr algn="just">
              <a:lnSpc>
                <a:spcPct val="90000"/>
              </a:lnSpc>
            </a:pPr>
            <a:endParaRPr lang="hu-HU" sz="2400" dirty="0"/>
          </a:p>
          <a:p>
            <a:pPr algn="just">
              <a:lnSpc>
                <a:spcPct val="90000"/>
              </a:lnSpc>
            </a:pPr>
            <a:endParaRPr lang="hu-HU" sz="2400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16</a:t>
            </a:fld>
            <a:endParaRPr lang="hu-H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BFF42E-3E3F-4F80-88E3-DB544A4E4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7862" y="404664"/>
            <a:ext cx="3316392" cy="56269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EFCCD6B-FCAE-4918-9470-317C71CA23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2492896"/>
            <a:ext cx="2776497" cy="3910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838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OpenStack Client - CLI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hu-HU" sz="2800" dirty="0"/>
              <a:t>Unified CLI</a:t>
            </a:r>
          </a:p>
          <a:p>
            <a:pPr lvl="1" algn="just">
              <a:lnSpc>
                <a:spcPct val="90000"/>
              </a:lnSpc>
            </a:pPr>
            <a:r>
              <a:rPr lang="hu-HU" sz="2400" dirty="0"/>
              <a:t>Compute, Identity, Image, Object storage, Block storage APIs</a:t>
            </a:r>
          </a:p>
          <a:p>
            <a:pPr lvl="1" algn="just">
              <a:lnSpc>
                <a:spcPct val="90000"/>
              </a:lnSpc>
            </a:pPr>
            <a:r>
              <a:rPr lang="hu-HU" sz="2400" dirty="0">
                <a:hlinkClick r:id="rId2"/>
              </a:rPr>
              <a:t>https://docs.openstack.org/python-openstackclient/latest/</a:t>
            </a:r>
            <a:endParaRPr lang="hu-HU" sz="2400" dirty="0"/>
          </a:p>
          <a:p>
            <a:pPr algn="just">
              <a:lnSpc>
                <a:spcPct val="90000"/>
              </a:lnSpc>
            </a:pPr>
            <a:r>
              <a:rPr lang="hu-HU" sz="2400" dirty="0"/>
              <a:t>Individual OpenStack services:</a:t>
            </a:r>
          </a:p>
          <a:p>
            <a:pPr lvl="1" algn="just">
              <a:lnSpc>
                <a:spcPct val="90000"/>
              </a:lnSpc>
            </a:pPr>
            <a:r>
              <a:rPr lang="hu-HU" sz="2000" dirty="0"/>
              <a:t>Compute (nova), Block storage (cinder), ...</a:t>
            </a:r>
          </a:p>
          <a:p>
            <a:pPr lvl="1" algn="just">
              <a:lnSpc>
                <a:spcPct val="90000"/>
              </a:lnSpc>
            </a:pPr>
            <a:r>
              <a:rPr lang="hu-HU" sz="2000" dirty="0"/>
              <a:t>Bare Metal (ironic), Containers (zun), Container management (magnum), Data processing (sahara), ...</a:t>
            </a:r>
          </a:p>
          <a:p>
            <a:pPr lvl="1" algn="just">
              <a:lnSpc>
                <a:spcPct val="90000"/>
              </a:lnSpc>
            </a:pPr>
            <a:r>
              <a:rPr lang="hu-HU" sz="2000" dirty="0">
                <a:hlinkClick r:id="rId3"/>
              </a:rPr>
              <a:t>https://docs.openstack.org/zed/language-bindings.html</a:t>
            </a:r>
            <a:endParaRPr lang="hu-HU" sz="2000" dirty="0"/>
          </a:p>
          <a:p>
            <a:pPr lvl="1" algn="just">
              <a:lnSpc>
                <a:spcPct val="90000"/>
              </a:lnSpc>
            </a:pPr>
            <a:endParaRPr lang="hu-HU" sz="2000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17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03698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OpenStack Client - CLI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hu-HU" sz="2800" dirty="0"/>
              <a:t>Requirements</a:t>
            </a:r>
          </a:p>
          <a:p>
            <a:pPr lvl="1" algn="just">
              <a:lnSpc>
                <a:spcPct val="90000"/>
              </a:lnSpc>
            </a:pPr>
            <a:r>
              <a:rPr lang="hu-HU" sz="2400" dirty="0"/>
              <a:t>Python 2.7 or later</a:t>
            </a:r>
          </a:p>
          <a:p>
            <a:pPr lvl="1" algn="just">
              <a:lnSpc>
                <a:spcPct val="90000"/>
              </a:lnSpc>
            </a:pPr>
            <a:r>
              <a:rPr lang="hu-HU" sz="2400" dirty="0"/>
              <a:t>(pip)</a:t>
            </a:r>
          </a:p>
          <a:p>
            <a:pPr algn="just">
              <a:lnSpc>
                <a:spcPct val="90000"/>
              </a:lnSpc>
            </a:pPr>
            <a:r>
              <a:rPr lang="hu-HU" sz="2800" dirty="0"/>
              <a:t>Install</a:t>
            </a:r>
          </a:p>
          <a:p>
            <a:pPr lvl="1" algn="just">
              <a:lnSpc>
                <a:spcPct val="90000"/>
              </a:lnSpc>
            </a:pPr>
            <a:r>
              <a:rPr lang="hu-HU" sz="2000" dirty="0"/>
              <a:t>Unified client</a:t>
            </a:r>
          </a:p>
          <a:p>
            <a:pPr lvl="2" algn="just">
              <a:lnSpc>
                <a:spcPct val="90000"/>
              </a:lnSpc>
            </a:pPr>
            <a:r>
              <a:rPr lang="hu-HU" sz="1600" dirty="0"/>
              <a:t>pip install python-openstackclient</a:t>
            </a:r>
          </a:p>
          <a:p>
            <a:pPr lvl="2" algn="just">
              <a:lnSpc>
                <a:spcPct val="90000"/>
              </a:lnSpc>
            </a:pPr>
            <a:r>
              <a:rPr lang="hu-HU" sz="1600" dirty="0"/>
              <a:t>apt install python-openstackclient</a:t>
            </a:r>
          </a:p>
          <a:p>
            <a:pPr lvl="1" algn="just">
              <a:lnSpc>
                <a:spcPct val="90000"/>
              </a:lnSpc>
            </a:pPr>
            <a:r>
              <a:rPr lang="hu-HU" sz="2000" dirty="0"/>
              <a:t>PROJECTclient</a:t>
            </a:r>
          </a:p>
          <a:p>
            <a:pPr lvl="2" algn="just">
              <a:lnSpc>
                <a:spcPct val="90000"/>
              </a:lnSpc>
            </a:pPr>
            <a:r>
              <a:rPr lang="hu-HU" sz="1600" dirty="0"/>
              <a:t>pip install python-PROJECTclient</a:t>
            </a:r>
          </a:p>
          <a:p>
            <a:pPr lvl="2" algn="just">
              <a:lnSpc>
                <a:spcPct val="90000"/>
              </a:lnSpc>
            </a:pPr>
            <a:r>
              <a:rPr lang="hu-HU" sz="1600" dirty="0"/>
              <a:t>apt install python-PROJECTcleint</a:t>
            </a:r>
          </a:p>
          <a:p>
            <a:pPr lvl="2" algn="just">
              <a:lnSpc>
                <a:spcPct val="90000"/>
              </a:lnSpc>
            </a:pPr>
            <a:r>
              <a:rPr lang="hu-HU" sz="1600" dirty="0"/>
              <a:t>PROJECT: nova, glance, ..., ceilometer, sahara</a:t>
            </a:r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18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9624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OpenStack Client - CLI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hu-HU" sz="2800" dirty="0"/>
              <a:t>OpenRC</a:t>
            </a:r>
          </a:p>
          <a:p>
            <a:pPr lvl="1" algn="just">
              <a:lnSpc>
                <a:spcPct val="90000"/>
              </a:lnSpc>
            </a:pPr>
            <a:r>
              <a:rPr lang="hu-HU" sz="2400" dirty="0"/>
              <a:t>Environment variables</a:t>
            </a:r>
          </a:p>
          <a:p>
            <a:pPr lvl="2" algn="just">
              <a:lnSpc>
                <a:spcPct val="90000"/>
              </a:lnSpc>
            </a:pPr>
            <a:endParaRPr lang="hu-HU" sz="2000" dirty="0"/>
          </a:p>
          <a:p>
            <a:pPr lvl="2" algn="just">
              <a:lnSpc>
                <a:spcPct val="90000"/>
              </a:lnSpc>
            </a:pPr>
            <a:endParaRPr lang="hu-HU" sz="2000" dirty="0"/>
          </a:p>
          <a:p>
            <a:pPr lvl="2" algn="just">
              <a:lnSpc>
                <a:spcPct val="90000"/>
              </a:lnSpc>
            </a:pPr>
            <a:endParaRPr lang="hu-HU" sz="2000" dirty="0"/>
          </a:p>
          <a:p>
            <a:pPr algn="just">
              <a:lnSpc>
                <a:spcPct val="90000"/>
              </a:lnSpc>
            </a:pPr>
            <a:r>
              <a:rPr lang="hu-HU" sz="2800" dirty="0"/>
              <a:t>Command List:</a:t>
            </a:r>
          </a:p>
          <a:p>
            <a:pPr lvl="1" algn="just">
              <a:lnSpc>
                <a:spcPct val="90000"/>
              </a:lnSpc>
            </a:pPr>
            <a:r>
              <a:rPr lang="hu-HU" sz="2400" dirty="0">
                <a:hlinkClick r:id="rId2"/>
              </a:rPr>
              <a:t>https://docs.openstack.org/python-openstackclient/latest/cli/command-list.html</a:t>
            </a:r>
            <a:endParaRPr lang="hu-HU" sz="2400" dirty="0"/>
          </a:p>
          <a:p>
            <a:pPr lvl="1" algn="just">
              <a:lnSpc>
                <a:spcPct val="90000"/>
              </a:lnSpc>
            </a:pPr>
            <a:endParaRPr lang="hu-HU" sz="2400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19</a:t>
            </a:fld>
            <a:endParaRPr lang="hu-H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09CF3F-D079-46A7-9F04-9C84D9D284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2925" y="1052736"/>
            <a:ext cx="4791075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830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Rally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hu-HU" dirty="0"/>
              <a:t>T</a:t>
            </a:r>
            <a:r>
              <a:rPr lang="en-GB" dirty="0" err="1"/>
              <a:t>esting</a:t>
            </a:r>
            <a:r>
              <a:rPr lang="en-GB" dirty="0"/>
              <a:t> tool </a:t>
            </a:r>
            <a:endParaRPr lang="hu-HU" dirty="0"/>
          </a:p>
          <a:p>
            <a:pPr algn="just">
              <a:lnSpc>
                <a:spcPct val="90000"/>
              </a:lnSpc>
            </a:pPr>
            <a:r>
              <a:rPr lang="en-GB" dirty="0"/>
              <a:t>“How does OpenStack work at scale?”</a:t>
            </a:r>
            <a:endParaRPr lang="hu-HU" dirty="0"/>
          </a:p>
          <a:p>
            <a:pPr algn="just">
              <a:lnSpc>
                <a:spcPct val="90000"/>
              </a:lnSpc>
            </a:pPr>
            <a:r>
              <a:rPr lang="hu-HU" dirty="0"/>
              <a:t>A</a:t>
            </a:r>
            <a:r>
              <a:rPr lang="en-GB" dirty="0" err="1"/>
              <a:t>utomates</a:t>
            </a:r>
            <a:r>
              <a:rPr lang="en-GB" dirty="0"/>
              <a:t> and unifies multi-node OpenStack deployment, cloud verification, testing &amp; profiling</a:t>
            </a:r>
            <a:endParaRPr lang="hu-HU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7872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OpenStack Client - CLI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hu-HU" sz="2800" dirty="0"/>
              <a:t>List images</a:t>
            </a:r>
            <a:endParaRPr lang="hu-HU" sz="2000" dirty="0"/>
          </a:p>
          <a:p>
            <a:pPr lvl="1" algn="just">
              <a:lnSpc>
                <a:spcPct val="90000"/>
              </a:lnSpc>
            </a:pPr>
            <a:endParaRPr lang="hu-HU" sz="2400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20</a:t>
            </a:fld>
            <a:endParaRPr lang="hu-H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26C3C5-EC14-4F5D-9DD7-D9DA88DA40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387" y="2309812"/>
            <a:ext cx="6753225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47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OpenStack Client - CLI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hu-HU" sz="2800" dirty="0"/>
              <a:t>List flavors</a:t>
            </a:r>
          </a:p>
          <a:p>
            <a:pPr lvl="1" algn="just">
              <a:lnSpc>
                <a:spcPct val="90000"/>
              </a:lnSpc>
            </a:pPr>
            <a:r>
              <a:rPr lang="hu-HU" sz="2400" dirty="0"/>
              <a:t>Openstack flavor list </a:t>
            </a:r>
            <a:endParaRPr lang="hu-HU" sz="1600" dirty="0"/>
          </a:p>
          <a:p>
            <a:pPr lvl="1" algn="just">
              <a:lnSpc>
                <a:spcPct val="90000"/>
              </a:lnSpc>
            </a:pPr>
            <a:endParaRPr lang="hu-HU" sz="2400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21</a:t>
            </a:fld>
            <a:endParaRPr lang="hu-H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F5DC6A-F29B-4084-855C-17B910C98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2972594"/>
            <a:ext cx="5524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3198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OpenStack Client - CLI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hu-HU" sz="2800" dirty="0"/>
              <a:t>List flavors</a:t>
            </a:r>
          </a:p>
          <a:p>
            <a:pPr lvl="1" algn="just">
              <a:lnSpc>
                <a:spcPct val="90000"/>
              </a:lnSpc>
            </a:pPr>
            <a:r>
              <a:rPr lang="hu-HU" sz="2400" dirty="0"/>
              <a:t>Openstack flavor list </a:t>
            </a:r>
            <a:endParaRPr lang="hu-HU" sz="1600" dirty="0"/>
          </a:p>
          <a:p>
            <a:pPr lvl="1" algn="just">
              <a:lnSpc>
                <a:spcPct val="90000"/>
              </a:lnSpc>
            </a:pPr>
            <a:endParaRPr lang="hu-HU" sz="2400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22</a:t>
            </a:fld>
            <a:endParaRPr lang="hu-H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F5DC6A-F29B-4084-855C-17B910C98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2972594"/>
            <a:ext cx="5524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2116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OpenStack Client - CLI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hu-HU" sz="2800" dirty="0"/>
              <a:t>Start a VM</a:t>
            </a:r>
          </a:p>
          <a:p>
            <a:pPr lvl="1" algn="just">
              <a:lnSpc>
                <a:spcPct val="90000"/>
              </a:lnSpc>
            </a:pPr>
            <a:r>
              <a:rPr lang="hu-HU" sz="1800" dirty="0"/>
              <a:t>openstack server create –image IMAGE_ID –flavor FLAVOR_ID –network NETWORK_ID –key-name KEY_NAME myserver </a:t>
            </a:r>
          </a:p>
          <a:p>
            <a:pPr lvl="1" algn="just">
              <a:lnSpc>
                <a:spcPct val="90000"/>
              </a:lnSpc>
            </a:pPr>
            <a:endParaRPr lang="hu-HU" sz="2400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23</a:t>
            </a:fld>
            <a:endParaRPr lang="hu-H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F5DC6A-F29B-4084-855C-17B910C98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0" y="3429000"/>
            <a:ext cx="5524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189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Users</a:t>
            </a:r>
            <a:endParaRPr lang="en-US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628800"/>
            <a:ext cx="8570506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467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Workflow</a:t>
            </a:r>
            <a:endParaRPr lang="en-US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pic>
        <p:nvPicPr>
          <p:cNvPr id="1026" name="Picture 2" descr="Rally Architecture">
            <a:extLst>
              <a:ext uri="{FF2B5EF4-FFF2-40B4-BE49-F238E27FC236}">
                <a16:creationId xmlns:a16="http://schemas.microsoft.com/office/drawing/2014/main" id="{9C912A2E-6D0F-4A8F-B32D-DEA0E26EE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33438"/>
            <a:ext cx="8202488" cy="558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4374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pic>
        <p:nvPicPr>
          <p:cNvPr id="2050" name="Picture 2" descr="Rally Use Cases">
            <a:extLst>
              <a:ext uri="{FF2B5EF4-FFF2-40B4-BE49-F238E27FC236}">
                <a16:creationId xmlns:a16="http://schemas.microsoft.com/office/drawing/2014/main" id="{6BF1FED5-191C-4BC3-A326-853C51F5E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4624"/>
            <a:ext cx="6813376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854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Aims to help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GB" b="0" i="0" dirty="0">
                <a:solidFill>
                  <a:srgbClr val="212121"/>
                </a:solidFill>
                <a:effectLst/>
                <a:latin typeface="-apple-system"/>
              </a:rPr>
              <a:t>Automate measuring &amp; profiling focused on how new code changes affect the OpenStack performance</a:t>
            </a:r>
            <a:endParaRPr lang="hu-HU" b="0" i="0" dirty="0">
              <a:solidFill>
                <a:srgbClr val="212121"/>
              </a:solidFill>
              <a:effectLst/>
              <a:latin typeface="-apple-system"/>
            </a:endParaRPr>
          </a:p>
          <a:p>
            <a:pPr algn="just">
              <a:lnSpc>
                <a:spcPct val="90000"/>
              </a:lnSpc>
            </a:pPr>
            <a:r>
              <a:rPr lang="en-GB" b="0" i="0" dirty="0">
                <a:solidFill>
                  <a:srgbClr val="212121"/>
                </a:solidFill>
                <a:effectLst/>
                <a:latin typeface="-apple-system"/>
              </a:rPr>
              <a:t>Using Rally profiler to detect scaling &amp; performance issues</a:t>
            </a:r>
            <a:endParaRPr lang="hu-HU" dirty="0">
              <a:solidFill>
                <a:srgbClr val="212121"/>
              </a:solidFill>
              <a:latin typeface="-apple-system"/>
            </a:endParaRPr>
          </a:p>
          <a:p>
            <a:pPr algn="just">
              <a:lnSpc>
                <a:spcPct val="90000"/>
              </a:lnSpc>
            </a:pPr>
            <a:r>
              <a:rPr lang="en-GB" b="0" i="0" dirty="0">
                <a:solidFill>
                  <a:srgbClr val="212121"/>
                </a:solidFill>
                <a:effectLst/>
                <a:latin typeface="-apple-system"/>
              </a:rPr>
              <a:t>Investigate how different deployments affect the OS performance</a:t>
            </a:r>
            <a:endParaRPr lang="hu-HU" b="0" i="0" dirty="0">
              <a:solidFill>
                <a:srgbClr val="212121"/>
              </a:solidFill>
              <a:effectLst/>
              <a:latin typeface="-apple-system"/>
            </a:endParaRPr>
          </a:p>
          <a:p>
            <a:pPr algn="just">
              <a:lnSpc>
                <a:spcPct val="90000"/>
              </a:lnSpc>
            </a:pPr>
            <a:r>
              <a:rPr lang="en-GB" b="0" i="0" dirty="0">
                <a:solidFill>
                  <a:srgbClr val="212121"/>
                </a:solidFill>
                <a:effectLst/>
                <a:latin typeface="-apple-system"/>
              </a:rPr>
              <a:t>Automate the production cloud specification generation</a:t>
            </a:r>
            <a:endParaRPr lang="hu-HU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52294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Complex scenarios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hu-HU" dirty="0">
                <a:solidFill>
                  <a:srgbClr val="212121"/>
                </a:solidFill>
                <a:latin typeface="-apple-system"/>
              </a:rPr>
              <a:t>Most Rally scenarios are a sequence of atomic actions</a:t>
            </a:r>
          </a:p>
          <a:p>
            <a:pPr algn="just">
              <a:lnSpc>
                <a:spcPct val="90000"/>
              </a:lnSpc>
            </a:pPr>
            <a:r>
              <a:rPr lang="hu-HU" dirty="0">
                <a:solidFill>
                  <a:srgbClr val="212121"/>
                </a:solidFill>
                <a:latin typeface="-apple-system"/>
              </a:rPr>
              <a:t>NovaServers.snapshot:</a:t>
            </a:r>
          </a:p>
          <a:p>
            <a:pPr lvl="1" algn="just">
              <a:lnSpc>
                <a:spcPct val="90000"/>
              </a:lnSpc>
            </a:pPr>
            <a:r>
              <a:rPr lang="hu-HU" dirty="0">
                <a:solidFill>
                  <a:srgbClr val="212121"/>
                </a:solidFill>
                <a:latin typeface="-apple-system"/>
              </a:rPr>
              <a:t>Boot VM</a:t>
            </a:r>
          </a:p>
          <a:p>
            <a:pPr lvl="1" algn="just">
              <a:lnSpc>
                <a:spcPct val="90000"/>
              </a:lnSpc>
            </a:pPr>
            <a:r>
              <a:rPr lang="hu-HU" dirty="0">
                <a:solidFill>
                  <a:srgbClr val="212121"/>
                </a:solidFill>
                <a:latin typeface="-apple-system"/>
              </a:rPr>
              <a:t>Snapshot VM</a:t>
            </a:r>
          </a:p>
          <a:p>
            <a:pPr lvl="1" algn="just">
              <a:lnSpc>
                <a:spcPct val="90000"/>
              </a:lnSpc>
            </a:pPr>
            <a:r>
              <a:rPr lang="hu-HU" dirty="0">
                <a:solidFill>
                  <a:srgbClr val="212121"/>
                </a:solidFill>
                <a:latin typeface="-apple-system"/>
              </a:rPr>
              <a:t>Delete VM</a:t>
            </a:r>
          </a:p>
          <a:p>
            <a:pPr lvl="1" algn="just">
              <a:lnSpc>
                <a:spcPct val="90000"/>
              </a:lnSpc>
            </a:pPr>
            <a:r>
              <a:rPr lang="hu-HU" dirty="0">
                <a:solidFill>
                  <a:srgbClr val="212121"/>
                </a:solidFill>
                <a:latin typeface="-apple-system"/>
              </a:rPr>
              <a:t>Boot VM from snapshot</a:t>
            </a:r>
          </a:p>
          <a:p>
            <a:pPr lvl="1" algn="just">
              <a:lnSpc>
                <a:spcPct val="90000"/>
              </a:lnSpc>
            </a:pPr>
            <a:r>
              <a:rPr lang="hu-HU" dirty="0">
                <a:solidFill>
                  <a:srgbClr val="212121"/>
                </a:solidFill>
                <a:latin typeface="-apple-system"/>
              </a:rPr>
              <a:t>Delete VM</a:t>
            </a:r>
          </a:p>
          <a:p>
            <a:pPr lvl="1" algn="just">
              <a:lnSpc>
                <a:spcPct val="90000"/>
              </a:lnSpc>
            </a:pPr>
            <a:r>
              <a:rPr lang="hu-HU" dirty="0">
                <a:solidFill>
                  <a:srgbClr val="212121"/>
                </a:solidFill>
                <a:latin typeface="-apple-system"/>
              </a:rPr>
              <a:t>Delete Snapshot</a:t>
            </a:r>
            <a:endParaRPr lang="hu-HU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34085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Complex scenarios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0688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GB" dirty="0">
                <a:solidFill>
                  <a:srgbClr val="212121"/>
                </a:solidFill>
                <a:latin typeface="-apple-system"/>
              </a:rPr>
              <a:t>Rally measures not only the performance of the scenario as a whole, but also that of single atomic actions</a:t>
            </a:r>
            <a:endParaRPr lang="hu-HU" dirty="0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61E07480-3DFE-48A8-BFDE-3C7AA1849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722" y="2348880"/>
            <a:ext cx="7620000" cy="406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404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Architecture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hu-HU" dirty="0">
                <a:solidFill>
                  <a:srgbClr val="212121"/>
                </a:solidFill>
                <a:latin typeface="-apple-system"/>
              </a:rPr>
              <a:t>Rally-as-a-Service</a:t>
            </a:r>
          </a:p>
          <a:p>
            <a:pPr lvl="1" algn="just">
              <a:lnSpc>
                <a:spcPct val="90000"/>
              </a:lnSpc>
            </a:pPr>
            <a:r>
              <a:rPr lang="hu-HU" dirty="0">
                <a:solidFill>
                  <a:srgbClr val="212121"/>
                </a:solidFill>
                <a:latin typeface="-apple-system"/>
              </a:rPr>
              <a:t>Web UI (beta)</a:t>
            </a:r>
          </a:p>
          <a:p>
            <a:pPr algn="just">
              <a:lnSpc>
                <a:spcPct val="90000"/>
              </a:lnSpc>
            </a:pPr>
            <a:r>
              <a:rPr lang="hu-HU" dirty="0">
                <a:solidFill>
                  <a:srgbClr val="212121"/>
                </a:solidFill>
                <a:latin typeface="-apple-system"/>
              </a:rPr>
              <a:t>Rally-as-an-App</a:t>
            </a:r>
          </a:p>
          <a:p>
            <a:pPr lvl="1" algn="just">
              <a:lnSpc>
                <a:spcPct val="90000"/>
              </a:lnSpc>
            </a:pPr>
            <a:r>
              <a:rPr lang="hu-HU" dirty="0"/>
              <a:t>CLI</a:t>
            </a:r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380288" y="6597650"/>
            <a:ext cx="1763712" cy="260350"/>
          </a:xfrm>
        </p:spPr>
        <p:txBody>
          <a:bodyPr/>
          <a:lstStyle/>
          <a:p>
            <a:pPr>
              <a:defRPr/>
            </a:pPr>
            <a:fld id="{7064B088-07EF-4CB5-8341-5739BBEFA42C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8BE0DB19-0C71-4DCC-AAB8-038312A47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132856"/>
            <a:ext cx="5480631" cy="436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756182"/>
      </p:ext>
    </p:extLst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749</Words>
  <Application>Microsoft Office PowerPoint</Application>
  <PresentationFormat>On-screen Show (4:3)</PresentationFormat>
  <Paragraphs>146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-apple-system</vt:lpstr>
      <vt:lpstr>Arial</vt:lpstr>
      <vt:lpstr>Arial Black</vt:lpstr>
      <vt:lpstr>Times New Roman</vt:lpstr>
      <vt:lpstr>Webdings</vt:lpstr>
      <vt:lpstr>Alapértelmezett terv</vt:lpstr>
      <vt:lpstr>Rally</vt:lpstr>
      <vt:lpstr>Rally</vt:lpstr>
      <vt:lpstr>Users</vt:lpstr>
      <vt:lpstr>Workflow</vt:lpstr>
      <vt:lpstr>PowerPoint Presentation</vt:lpstr>
      <vt:lpstr>Aims to help</vt:lpstr>
      <vt:lpstr>Complex scenarios</vt:lpstr>
      <vt:lpstr>Complex scenarios</vt:lpstr>
      <vt:lpstr>Architecture</vt:lpstr>
      <vt:lpstr>Tests</vt:lpstr>
      <vt:lpstr>Rally args</vt:lpstr>
      <vt:lpstr>Use case</vt:lpstr>
      <vt:lpstr>Rally scenarios</vt:lpstr>
      <vt:lpstr>How to use it</vt:lpstr>
      <vt:lpstr>How to use it</vt:lpstr>
      <vt:lpstr>How to use it</vt:lpstr>
      <vt:lpstr>OpenStack Client - CLI</vt:lpstr>
      <vt:lpstr>OpenStack Client - CLI</vt:lpstr>
      <vt:lpstr>OpenStack Client - CLI</vt:lpstr>
      <vt:lpstr>OpenStack Client - CLI</vt:lpstr>
      <vt:lpstr>OpenStack Client - CLI</vt:lpstr>
      <vt:lpstr>OpenStack Client - CLI</vt:lpstr>
      <vt:lpstr>OpenStack Client - CLI</vt:lpstr>
    </vt:vector>
  </TitlesOfParts>
  <Company>SZTE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akiss</dc:creator>
  <cp:lastModifiedBy>Pflanzner</cp:lastModifiedBy>
  <cp:revision>572</cp:revision>
  <dcterms:created xsi:type="dcterms:W3CDTF">2007-03-26T14:49:53Z</dcterms:created>
  <dcterms:modified xsi:type="dcterms:W3CDTF">2022-04-07T11:43:54Z</dcterms:modified>
</cp:coreProperties>
</file>