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34" r:id="rId2"/>
    <p:sldId id="338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37" r:id="rId4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85"/>
    <a:srgbClr val="C09100"/>
    <a:srgbClr val="0041E8"/>
    <a:srgbClr val="BF931E"/>
    <a:srgbClr val="91918E"/>
    <a:srgbClr val="008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3" autoAdjust="0"/>
  </p:normalViewPr>
  <p:slideViewPr>
    <p:cSldViewPr>
      <p:cViewPr varScale="1">
        <p:scale>
          <a:sx n="73" d="100"/>
          <a:sy n="73" d="100"/>
        </p:scale>
        <p:origin x="10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72CA3F3-AD32-4354-893A-6B663FCA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79711353-9FC4-4103-BA75-F9EC8E1B77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griff-black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508625" y="1844675"/>
            <a:ext cx="2952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22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250825" y="285750"/>
            <a:ext cx="61864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u-HU" sz="2200" smtClean="0">
                <a:solidFill>
                  <a:srgbClr val="002285"/>
                </a:solidFill>
              </a:rPr>
              <a:t>UNIVERSITAS SCIENTIARUM SZEGEDIENSIS</a:t>
            </a: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4629150" y="501650"/>
            <a:ext cx="39878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2200" smtClean="0">
                <a:solidFill>
                  <a:srgbClr val="002285"/>
                </a:solidFill>
                <a:latin typeface="Arial Black" pitchFamily="34" charset="0"/>
              </a:rPr>
              <a:t>UNIVERSITY OF SZEGED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3995738" y="595313"/>
            <a:ext cx="44100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200" i="1" smtClean="0">
                <a:solidFill>
                  <a:srgbClr val="C09100"/>
                </a:solidFill>
                <a:latin typeface="Times New Roman" pitchFamily="18" charset="0"/>
              </a:rPr>
              <a:t>D</a:t>
            </a:r>
            <a:r>
              <a:rPr lang="en-US" sz="2200" i="1" smtClean="0">
                <a:solidFill>
                  <a:srgbClr val="C09100"/>
                </a:solidFill>
                <a:latin typeface="Times New Roman" pitchFamily="18" charset="0"/>
              </a:rPr>
              <a:t>epartment of Software Engineering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04250" y="333375"/>
            <a:ext cx="179388" cy="179388"/>
          </a:xfrm>
          <a:prstGeom prst="rect">
            <a:avLst/>
          </a:prstGeom>
          <a:solidFill>
            <a:srgbClr val="C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916113"/>
            <a:ext cx="7489825" cy="25923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652963"/>
            <a:ext cx="6400800" cy="720725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r>
              <a:rPr lang="en-US"/>
              <a:t>Alcím mintájának szerkesztése</a:t>
            </a:r>
          </a:p>
        </p:txBody>
      </p:sp>
      <p:sp>
        <p:nvSpPr>
          <p:cNvPr id="10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23F9-2EF0-43E5-A978-4A8F2958EE06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11" name="Dia számának helye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F2BD-D9B1-450F-9FD6-E9D248D0B7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2" name="Élőláb helye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1A32-6D30-494E-B781-BCA063294620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1451-CD7B-4B55-9B83-AF39E6B93C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2020888" cy="6121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55650" y="260350"/>
            <a:ext cx="5911850" cy="6121400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9E61-C4FA-40C4-9C31-C83644526623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4ECDF-CAC9-4F73-B9B9-A689FE4537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6E6A-715B-4229-86CC-DC80EB03DFDD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B088-07EF-4CB5-8341-5739BBEFA4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F3BC-F2A7-43EF-B38C-E285B3194228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D570-8D7C-4BDA-826D-EA67209FE7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96557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3625" y="1341438"/>
            <a:ext cx="39671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92E2-67B0-49EA-BB61-AF12568708F8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AB17-4BD8-4A80-8318-1073A3E336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AAE2-6051-489C-9405-BA39E37984E9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953E-48B0-4BCC-A467-89532225E9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49D2-F13E-448B-B545-73A23FF61C1E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3AEF-A921-4729-8055-DBD2B8E610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2BEF-CFA3-4E39-A5A8-679CD312514B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727B-D77E-41CA-9841-AA9B1C116C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1C3B-C8C1-4138-98C6-62C113104D33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8EE0-5012-43E0-9B9A-3CB2719E5B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25F4-4A0B-4383-866B-C6C22B3E6A42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9C5F-8EC6-44C7-9E92-AA4AE0882D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22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7" name="Picture 12" descr="griff-black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395288" y="4365625"/>
            <a:ext cx="13684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60350"/>
            <a:ext cx="8085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763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35DA7EEF-7798-4E67-B601-34277435261F}" type="datetime1">
              <a:rPr lang="hu-HU"/>
              <a:pPr>
                <a:defRPr/>
              </a:pPr>
              <a:t>2018. 04. 12.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97650"/>
            <a:ext cx="5327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597650"/>
            <a:ext cx="17637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3594B1F6-D6F7-4DF3-A664-C3B9EA8E51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2" name="Text Box 10"/>
          <p:cNvSpPr txBox="1">
            <a:spLocks noChangeArrowheads="1"/>
          </p:cNvSpPr>
          <p:nvPr userDrawn="1"/>
        </p:nvSpPr>
        <p:spPr bwMode="auto">
          <a:xfrm rot="-5400000">
            <a:off x="-1024731" y="1680369"/>
            <a:ext cx="2779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smtClean="0">
                <a:solidFill>
                  <a:srgbClr val="002285"/>
                </a:solidFill>
                <a:latin typeface="Arial Black" pitchFamily="34" charset="0"/>
              </a:rPr>
              <a:t>UNIVERSITY OF SZEGED</a:t>
            </a:r>
          </a:p>
        </p:txBody>
      </p:sp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 rot="-5400000">
            <a:off x="-1067594" y="1913732"/>
            <a:ext cx="30638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200" i="1" smtClean="0">
                <a:solidFill>
                  <a:srgbClr val="C09100"/>
                </a:solidFill>
                <a:latin typeface="Times New Roman" pitchFamily="18" charset="0"/>
              </a:rPr>
              <a:t>D</a:t>
            </a:r>
            <a:r>
              <a:rPr lang="en-US" sz="1500" i="1" smtClean="0">
                <a:solidFill>
                  <a:srgbClr val="C09100"/>
                </a:solidFill>
                <a:latin typeface="Times New Roman" pitchFamily="18" charset="0"/>
              </a:rPr>
              <a:t>epartment of Software Engineering</a:t>
            </a:r>
          </a:p>
        </p:txBody>
      </p:sp>
      <p:sp>
        <p:nvSpPr>
          <p:cNvPr id="1034" name="Text Box 9"/>
          <p:cNvSpPr txBox="1">
            <a:spLocks noChangeArrowheads="1"/>
          </p:cNvSpPr>
          <p:nvPr userDrawn="1"/>
        </p:nvSpPr>
        <p:spPr bwMode="auto">
          <a:xfrm rot="-5400000">
            <a:off x="-1931194" y="3891757"/>
            <a:ext cx="4278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u-HU" sz="1500" smtClean="0">
                <a:solidFill>
                  <a:srgbClr val="002285"/>
                </a:solidFill>
              </a:rPr>
              <a:t>UNIVERSITAS SCIENTIARUM SZEGEDIENSIS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80851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36" name="Rectangle 19"/>
          <p:cNvSpPr>
            <a:spLocks noChangeArrowheads="1"/>
          </p:cNvSpPr>
          <p:nvPr userDrawn="1"/>
        </p:nvSpPr>
        <p:spPr bwMode="auto">
          <a:xfrm>
            <a:off x="142875" y="333375"/>
            <a:ext cx="125413" cy="125413"/>
          </a:xfrm>
          <a:prstGeom prst="rect">
            <a:avLst/>
          </a:prstGeom>
          <a:solidFill>
            <a:srgbClr val="C091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Webdings" pitchFamily="18" charset="2"/>
        <a:buChar char="4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■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091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el-infra.org/#fueldemo" TargetMode="External"/><Relationship Id="rId2" Type="http://schemas.openxmlformats.org/officeDocument/2006/relationships/hyperlink" Target="https://www.mirantis.com/how-to-install-openstac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rantis.com/openstack/fuel/fuel-9.2/mos-planning-guide/fuel-sys-req/sysreq_fuel_mn_hw_reqs.html" TargetMode="External"/><Relationship Id="rId2" Type="http://schemas.openxmlformats.org/officeDocument/2006/relationships/hyperlink" Target="https://docs.openstack.org/arch-design/desig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xrally.xyz/projects/openstack/en/0.10.0/index.html" TargetMode="External"/><Relationship Id="rId4" Type="http://schemas.openxmlformats.org/officeDocument/2006/relationships/hyperlink" Target="http://www.mirantis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1142984"/>
            <a:ext cx="7489825" cy="2592387"/>
          </a:xfrm>
        </p:spPr>
        <p:txBody>
          <a:bodyPr/>
          <a:lstStyle/>
          <a:p>
            <a:r>
              <a:rPr lang="hu-HU" dirty="0" err="1" smtClean="0"/>
              <a:t>Mirantis</a:t>
            </a:r>
            <a:r>
              <a:rPr lang="hu-HU" dirty="0" smtClean="0"/>
              <a:t> </a:t>
            </a:r>
            <a:r>
              <a:rPr lang="hu-HU" dirty="0" err="1"/>
              <a:t>Openstack</a:t>
            </a:r>
            <a:r>
              <a:rPr lang="hu-HU" dirty="0"/>
              <a:t> telepítése egy tesztrendszeren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3786190"/>
            <a:ext cx="6400800" cy="134780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600" b="1" dirty="0" err="1" smtClean="0"/>
              <a:t>Openstack</a:t>
            </a:r>
            <a:r>
              <a:rPr lang="hu-HU" sz="1600" b="1" dirty="0" smtClean="0"/>
              <a:t>-alapú </a:t>
            </a:r>
            <a:r>
              <a:rPr lang="hu-HU" sz="1600" b="1" dirty="0"/>
              <a:t>privát felhő </a:t>
            </a:r>
            <a:r>
              <a:rPr lang="hu-HU" sz="1600" b="1" dirty="0" smtClean="0"/>
              <a:t>üzemeltetés</a:t>
            </a:r>
          </a:p>
          <a:p>
            <a:pPr>
              <a:lnSpc>
                <a:spcPct val="80000"/>
              </a:lnSpc>
            </a:pPr>
            <a:endParaRPr lang="hu-HU" sz="800" b="1" dirty="0" smtClean="0"/>
          </a:p>
          <a:p>
            <a:pPr>
              <a:lnSpc>
                <a:spcPct val="80000"/>
              </a:lnSpc>
            </a:pPr>
            <a:r>
              <a:rPr lang="hu-HU" sz="1600" i="1" dirty="0" smtClean="0"/>
              <a:t>2017/2018 I. félév</a:t>
            </a:r>
          </a:p>
          <a:p>
            <a:pPr>
              <a:lnSpc>
                <a:spcPct val="80000"/>
              </a:lnSpc>
            </a:pPr>
            <a:endParaRPr lang="hu-HU" sz="800" b="1" dirty="0" smtClean="0"/>
          </a:p>
          <a:p>
            <a:pPr>
              <a:lnSpc>
                <a:spcPct val="80000"/>
              </a:lnSpc>
            </a:pPr>
            <a:r>
              <a:rPr lang="hu-HU" sz="1200" dirty="0" smtClean="0">
                <a:cs typeface="Arial" pitchFamily="34" charset="0"/>
              </a:rPr>
              <a:t>SZTE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5904" y="5286388"/>
            <a:ext cx="1117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Általános </a:t>
            </a:r>
            <a:r>
              <a:rPr lang="hu-HU" dirty="0" smtClean="0"/>
              <a:t>i</a:t>
            </a:r>
            <a:r>
              <a:rPr lang="en-US" dirty="0" err="1" smtClean="0"/>
              <a:t>rányelvek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Controller </a:t>
            </a:r>
            <a:r>
              <a:rPr lang="hu-HU" dirty="0" err="1"/>
              <a:t>node</a:t>
            </a:r>
            <a:r>
              <a:rPr lang="hu-HU" dirty="0"/>
              <a:t>-ok: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Használjunk legalább 3 </a:t>
            </a:r>
            <a:r>
              <a:rPr lang="hu-HU" dirty="0" err="1"/>
              <a:t>controller</a:t>
            </a:r>
            <a:r>
              <a:rPr lang="hu-HU" dirty="0"/>
              <a:t> </a:t>
            </a:r>
            <a:r>
              <a:rPr lang="hu-HU" dirty="0" err="1"/>
              <a:t>node</a:t>
            </a:r>
            <a:r>
              <a:rPr lang="hu-HU" dirty="0"/>
              <a:t>-t a magas szintű rendelkezésre álláshoz. Teszteléshez elég lehet 1 </a:t>
            </a:r>
            <a:r>
              <a:rPr lang="hu-HU" dirty="0" err="1"/>
              <a:t>controller</a:t>
            </a:r>
            <a:r>
              <a:rPr lang="hu-HU" dirty="0"/>
              <a:t> </a:t>
            </a:r>
            <a:r>
              <a:rPr lang="hu-HU" dirty="0" err="1"/>
              <a:t>node</a:t>
            </a:r>
            <a:r>
              <a:rPr lang="hu-HU" dirty="0"/>
              <a:t> is, a továbbit később is hozzá lehet adni. A </a:t>
            </a:r>
            <a:r>
              <a:rPr lang="hu-HU" dirty="0" err="1"/>
              <a:t>controller</a:t>
            </a:r>
            <a:r>
              <a:rPr lang="hu-HU" dirty="0"/>
              <a:t> </a:t>
            </a:r>
            <a:r>
              <a:rPr lang="hu-HU" dirty="0" err="1"/>
              <a:t>node</a:t>
            </a:r>
            <a:r>
              <a:rPr lang="hu-HU" dirty="0"/>
              <a:t>-ok összege páratlannak kell lennie minden esetben, hogy a határozatképesség meglegyen.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65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Általános </a:t>
            </a:r>
            <a:r>
              <a:rPr lang="hu-HU" dirty="0" smtClean="0"/>
              <a:t>i</a:t>
            </a:r>
            <a:r>
              <a:rPr lang="en-US" dirty="0" err="1" smtClean="0"/>
              <a:t>rányelvek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Compute </a:t>
            </a:r>
            <a:r>
              <a:rPr lang="hu-HU" sz="2800" dirty="0" err="1"/>
              <a:t>node</a:t>
            </a:r>
            <a:r>
              <a:rPr lang="hu-HU" sz="2800" dirty="0"/>
              <a:t>-ok:</a:t>
            </a:r>
          </a:p>
          <a:p>
            <a:pPr algn="just">
              <a:lnSpc>
                <a:spcPct val="90000"/>
              </a:lnSpc>
            </a:pPr>
            <a:endParaRPr lang="hu-HU" sz="2800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A </a:t>
            </a:r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node</a:t>
            </a:r>
            <a:r>
              <a:rPr lang="hu-HU" dirty="0"/>
              <a:t>-ok száma és hardware konfigurációja a következőktől függ</a:t>
            </a:r>
            <a:r>
              <a:rPr lang="hu-HU" dirty="0" smtClean="0"/>
              <a:t>:</a:t>
            </a:r>
          </a:p>
          <a:p>
            <a:pPr lvl="1"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sz="2800" dirty="0"/>
              <a:t>Virtuális gépek száma</a:t>
            </a:r>
          </a:p>
          <a:p>
            <a:pPr lvl="2" algn="just">
              <a:lnSpc>
                <a:spcPct val="90000"/>
              </a:lnSpc>
            </a:pPr>
            <a:r>
              <a:rPr lang="hu-HU" sz="2800" dirty="0"/>
              <a:t>Alkalmazások, amiket futtatni tervezünk ezeken a virtuális gépeken</a:t>
            </a:r>
          </a:p>
          <a:p>
            <a:pPr lvl="2" algn="just">
              <a:lnSpc>
                <a:spcPct val="90000"/>
              </a:lnSpc>
            </a:pPr>
            <a:r>
              <a:rPr lang="hu-HU" sz="2800" dirty="0"/>
              <a:t>Terhelés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89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Általános </a:t>
            </a:r>
            <a:r>
              <a:rPr lang="hu-HU" dirty="0" err="1" smtClean="0"/>
              <a:t>i</a:t>
            </a:r>
            <a:r>
              <a:rPr lang="en-US" dirty="0" err="1" smtClean="0"/>
              <a:t>rányelvek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Storage </a:t>
            </a:r>
            <a:r>
              <a:rPr lang="hu-HU" sz="2800" dirty="0" err="1"/>
              <a:t>node</a:t>
            </a:r>
            <a:r>
              <a:rPr lang="hu-HU" sz="2800" dirty="0"/>
              <a:t>-ok:</a:t>
            </a:r>
          </a:p>
          <a:p>
            <a:pPr algn="just">
              <a:lnSpc>
                <a:spcPct val="90000"/>
              </a:lnSpc>
            </a:pPr>
            <a:endParaRPr lang="hu-HU" sz="2800" dirty="0"/>
          </a:p>
          <a:p>
            <a:pPr algn="just">
              <a:lnSpc>
                <a:spcPct val="90000"/>
              </a:lnSpc>
            </a:pPr>
            <a:r>
              <a:rPr lang="hu-HU" sz="2800" dirty="0"/>
              <a:t>A </a:t>
            </a:r>
            <a:r>
              <a:rPr lang="hu-HU" sz="2800" dirty="0" err="1"/>
              <a:t>storage</a:t>
            </a:r>
            <a:r>
              <a:rPr lang="hu-HU" sz="2800" dirty="0"/>
              <a:t> </a:t>
            </a:r>
            <a:r>
              <a:rPr lang="hu-HU" sz="2800" dirty="0" err="1"/>
              <a:t>node</a:t>
            </a:r>
            <a:r>
              <a:rPr lang="hu-HU" sz="2800" dirty="0"/>
              <a:t>-ok száma és kapacitása nagyban függ a tárolás típusától, redundanciától, és a </a:t>
            </a:r>
            <a:r>
              <a:rPr lang="hu-HU" sz="2800" dirty="0" err="1"/>
              <a:t>compute</a:t>
            </a:r>
            <a:r>
              <a:rPr lang="hu-HU" sz="2800" dirty="0"/>
              <a:t> </a:t>
            </a:r>
            <a:r>
              <a:rPr lang="hu-HU" sz="2800" dirty="0" err="1"/>
              <a:t>node</a:t>
            </a:r>
            <a:r>
              <a:rPr lang="hu-HU" sz="2800" dirty="0"/>
              <a:t>-okon lévő terheltestől. Ebből adódóan a tárolás konfigurációja nagyban változhat minden estben.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8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Általános </a:t>
            </a:r>
            <a:r>
              <a:rPr lang="hu-HU" dirty="0" smtClean="0"/>
              <a:t>i</a:t>
            </a:r>
            <a:r>
              <a:rPr lang="en-US" dirty="0" err="1" smtClean="0"/>
              <a:t>rányelvek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Telemetry - </a:t>
            </a:r>
            <a:r>
              <a:rPr lang="hu-HU" dirty="0" err="1"/>
              <a:t>MongoDB</a:t>
            </a:r>
            <a:r>
              <a:rPr lang="hu-HU" dirty="0"/>
              <a:t> </a:t>
            </a:r>
            <a:r>
              <a:rPr lang="hu-HU" dirty="0" err="1"/>
              <a:t>node</a:t>
            </a:r>
            <a:r>
              <a:rPr lang="hu-HU" dirty="0"/>
              <a:t>-ok: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sz="3200" dirty="0"/>
              <a:t>3 dedikált </a:t>
            </a:r>
            <a:r>
              <a:rPr lang="hu-HU" sz="3200" dirty="0" err="1"/>
              <a:t>node</a:t>
            </a:r>
            <a:r>
              <a:rPr lang="hu-HU" sz="3200" dirty="0"/>
              <a:t> ajánlott a Telemetry - </a:t>
            </a:r>
            <a:r>
              <a:rPr lang="hu-HU" sz="3200" dirty="0" err="1"/>
              <a:t>MongoDB</a:t>
            </a:r>
            <a:r>
              <a:rPr lang="hu-HU" sz="3200" dirty="0"/>
              <a:t> telepítéséhez, vagy minden </a:t>
            </a:r>
            <a:r>
              <a:rPr lang="hu-HU" sz="3200" dirty="0" err="1"/>
              <a:t>controller</a:t>
            </a:r>
            <a:r>
              <a:rPr lang="hu-HU" sz="3200" dirty="0"/>
              <a:t> </a:t>
            </a:r>
            <a:r>
              <a:rPr lang="hu-HU" sz="3200" dirty="0" err="1"/>
              <a:t>node</a:t>
            </a:r>
            <a:r>
              <a:rPr lang="hu-HU" sz="3200" dirty="0"/>
              <a:t>-hoz hozzárendelhetünk egy Telemetry – </a:t>
            </a:r>
            <a:r>
              <a:rPr lang="hu-HU" sz="3200" dirty="0" err="1"/>
              <a:t>MongoDB</a:t>
            </a:r>
            <a:r>
              <a:rPr lang="hu-HU" sz="3200" dirty="0"/>
              <a:t> </a:t>
            </a:r>
            <a:r>
              <a:rPr lang="hu-HU" sz="3200" dirty="0" err="1"/>
              <a:t>role</a:t>
            </a:r>
            <a:r>
              <a:rPr lang="hu-HU" sz="3200" dirty="0"/>
              <a:t>-t is.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6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Tesztrendszer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hu-HU" sz="24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hu-HU" sz="2400" dirty="0" smtClean="0"/>
              <a:t>2 </a:t>
            </a:r>
            <a:r>
              <a:rPr lang="hu-HU" sz="2400" dirty="0"/>
              <a:t>db:		</a:t>
            </a:r>
          </a:p>
          <a:p>
            <a:pPr algn="just">
              <a:lnSpc>
                <a:spcPct val="90000"/>
              </a:lnSpc>
            </a:pPr>
            <a:endParaRPr lang="hu-HU" sz="2000" kern="1200" dirty="0"/>
          </a:p>
          <a:p>
            <a:pPr algn="just">
              <a:lnSpc>
                <a:spcPct val="90000"/>
              </a:lnSpc>
            </a:pP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hu-HU" sz="2400" dirty="0" smtClean="0"/>
              <a:t>1 </a:t>
            </a:r>
            <a:r>
              <a:rPr lang="hu-HU" sz="2400" dirty="0"/>
              <a:t>db:</a:t>
            </a:r>
          </a:p>
          <a:p>
            <a:pPr algn="just">
              <a:lnSpc>
                <a:spcPct val="90000"/>
              </a:lnSpc>
            </a:pP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hu-HU" sz="2400" dirty="0"/>
              <a:t>3 db: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35" y="1547302"/>
            <a:ext cx="6133108" cy="454191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30205" y="1586606"/>
            <a:ext cx="19106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09100"/>
              </a:buClr>
              <a:buFont typeface="Webdings" pitchFamily="18" charset="2"/>
              <a:buChar char="4"/>
            </a:pPr>
            <a:r>
              <a:rPr lang="hu-HU" sz="2000" dirty="0">
                <a:latin typeface="+mn-lt"/>
                <a:ea typeface="ＭＳ Ｐゴシック" charset="0"/>
              </a:rPr>
              <a:t>Compute, </a:t>
            </a:r>
            <a:r>
              <a:rPr lang="hu-HU" sz="2000" dirty="0" err="1">
                <a:latin typeface="+mn-lt"/>
                <a:ea typeface="ＭＳ Ｐゴシック" charset="0"/>
              </a:rPr>
              <a:t>Ceph</a:t>
            </a:r>
            <a:r>
              <a:rPr lang="hu-HU" sz="2000" dirty="0">
                <a:latin typeface="+mn-lt"/>
                <a:ea typeface="ＭＳ Ｐゴシック" charset="0"/>
              </a:rPr>
              <a:t> OSD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09100"/>
              </a:buClr>
              <a:buFont typeface="Webdings" pitchFamily="18" charset="2"/>
              <a:buChar char="4"/>
            </a:pPr>
            <a:r>
              <a:rPr lang="hu-HU" sz="2000" dirty="0" err="1">
                <a:latin typeface="+mn-lt"/>
                <a:ea typeface="ＭＳ Ｐゴシック" charset="0"/>
              </a:rPr>
              <a:t>Ceph</a:t>
            </a:r>
            <a:r>
              <a:rPr lang="hu-HU" sz="2000" dirty="0">
                <a:latin typeface="+mn-lt"/>
                <a:ea typeface="ＭＳ Ｐゴシック" charset="0"/>
              </a:rPr>
              <a:t> OSD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330205" y="3229827"/>
            <a:ext cx="21239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09100"/>
              </a:buClr>
              <a:buFont typeface="Webdings" pitchFamily="18" charset="2"/>
              <a:buChar char="4"/>
            </a:pPr>
            <a:r>
              <a:rPr lang="hu-HU" sz="2000" dirty="0" smtClean="0">
                <a:latin typeface="+mn-lt"/>
                <a:ea typeface="ＭＳ Ｐゴシック" charset="0"/>
              </a:rPr>
              <a:t>Controller</a:t>
            </a:r>
            <a:r>
              <a:rPr lang="hu-HU" sz="2000" dirty="0">
                <a:latin typeface="+mn-lt"/>
                <a:ea typeface="ＭＳ Ｐゴシック" charset="0"/>
              </a:rPr>
              <a:t>,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09100"/>
              </a:buClr>
              <a:buFont typeface="Webdings" pitchFamily="18" charset="2"/>
              <a:buChar char="4"/>
            </a:pPr>
            <a:r>
              <a:rPr lang="hu-HU" sz="2000" dirty="0">
                <a:latin typeface="+mn-lt"/>
                <a:ea typeface="ＭＳ Ｐゴシック" charset="0"/>
              </a:rPr>
              <a:t>Telemetry – </a:t>
            </a:r>
            <a:r>
              <a:rPr lang="hu-HU" sz="2000" dirty="0" err="1">
                <a:latin typeface="+mn-lt"/>
                <a:ea typeface="ＭＳ Ｐゴシック" charset="0"/>
              </a:rPr>
              <a:t>MongoDB</a:t>
            </a:r>
            <a:endParaRPr lang="hu-HU" sz="2000" dirty="0">
              <a:latin typeface="+mn-lt"/>
              <a:ea typeface="ＭＳ Ｐゴシック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47567" y="4880230"/>
            <a:ext cx="18291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09100"/>
              </a:buClr>
              <a:buFont typeface="Webdings" pitchFamily="18" charset="2"/>
              <a:buChar char="4"/>
            </a:pPr>
            <a:r>
              <a:rPr lang="hu-HU" sz="2000" dirty="0" smtClean="0">
                <a:latin typeface="+mn-lt"/>
                <a:ea typeface="ＭＳ Ｐゴシック" charset="0"/>
              </a:rPr>
              <a:t>2 db </a:t>
            </a:r>
            <a:r>
              <a:rPr lang="hu-HU" sz="2000" dirty="0">
                <a:latin typeface="+mn-lt"/>
                <a:ea typeface="ＭＳ Ｐゴシック" charset="0"/>
              </a:rPr>
              <a:t>Compute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09100"/>
              </a:buClr>
              <a:buFont typeface="Webdings" pitchFamily="18" charset="2"/>
              <a:buChar char="4"/>
            </a:pPr>
            <a:r>
              <a:rPr lang="hu-HU" sz="2000" dirty="0" smtClean="0">
                <a:latin typeface="+mn-lt"/>
                <a:ea typeface="ＭＳ Ｐゴシック" charset="0"/>
              </a:rPr>
              <a:t>Compute</a:t>
            </a:r>
            <a:r>
              <a:rPr lang="hu-HU" sz="2000" dirty="0">
                <a:latin typeface="+mn-lt"/>
                <a:ea typeface="ＭＳ Ｐゴシック" charset="0"/>
              </a:rPr>
              <a:t>, </a:t>
            </a:r>
            <a:r>
              <a:rPr lang="hu-HU" sz="2000" dirty="0" err="1" smtClean="0">
                <a:latin typeface="+mn-lt"/>
                <a:ea typeface="ＭＳ Ｐゴシック" charset="0"/>
              </a:rPr>
              <a:t>Ceph</a:t>
            </a:r>
            <a:r>
              <a:rPr lang="hu-HU" sz="2000" dirty="0" smtClean="0">
                <a:latin typeface="+mn-lt"/>
                <a:ea typeface="ＭＳ Ｐゴシック" charset="0"/>
              </a:rPr>
              <a:t> </a:t>
            </a:r>
            <a:r>
              <a:rPr lang="hu-HU" sz="2000" dirty="0">
                <a:latin typeface="+mn-lt"/>
                <a:ea typeface="ＭＳ Ｐゴシック" charset="0"/>
              </a:rPr>
              <a:t>OSD</a:t>
            </a:r>
          </a:p>
        </p:txBody>
      </p:sp>
    </p:spTree>
    <p:extLst>
      <p:ext uri="{BB962C8B-B14F-4D97-AF65-F5344CB8AC3E}">
        <p14:creationId xmlns:p14="http://schemas.microsoft.com/office/powerpoint/2010/main" val="11561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jellemzői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Hardver felfedezés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Hardverkonfiguráció felhasználói felületen (hálózatok és lemez </a:t>
            </a:r>
            <a:r>
              <a:rPr lang="hu-HU" dirty="0" err="1"/>
              <a:t>partícionálás</a:t>
            </a: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Több OpenStack környezet létrehozása és kezelése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jellemzői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HA OpenStack telepítési konfigurációk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Előtelepítési ellenőrzések és hálózat </a:t>
            </a:r>
            <a:r>
              <a:rPr lang="hu-HU" dirty="0" err="1"/>
              <a:t>validálás</a:t>
            </a:r>
            <a:r>
              <a:rPr lang="hu-HU" dirty="0"/>
              <a:t> 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Telepítést követő ellenőrzések</a:t>
            </a:r>
          </a:p>
          <a:p>
            <a:pPr algn="just">
              <a:lnSpc>
                <a:spcPct val="90000"/>
              </a:lnSpc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51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jellemzői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Valós idejű naplók megtekintése a webes felületen keresztül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marL="0" indent="0" algn="just">
              <a:lnSpc>
                <a:spcPct val="90000"/>
              </a:lnSpc>
              <a:buNone/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 err="1"/>
              <a:t>CentOS</a:t>
            </a:r>
            <a:r>
              <a:rPr lang="hu-HU" dirty="0"/>
              <a:t> és </a:t>
            </a:r>
            <a:r>
              <a:rPr lang="hu-HU" dirty="0" err="1"/>
              <a:t>Ubuntu</a:t>
            </a:r>
            <a:r>
              <a:rPr lang="hu-HU" dirty="0"/>
              <a:t> támogatás (kiterjeszthető más disztribúciókra is)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Több OpenStack disztribúció támogatása</a:t>
            </a:r>
          </a:p>
          <a:p>
            <a:pPr algn="just">
              <a:lnSpc>
                <a:spcPct val="90000"/>
              </a:lnSpc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21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5" y="1844824"/>
            <a:ext cx="8566377" cy="2067352"/>
          </a:xfrm>
          <a:prstGeom prst="rect">
            <a:avLst/>
          </a:prstGeom>
        </p:spPr>
      </p:pic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77072"/>
            <a:ext cx="8075240" cy="259201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Az itt megadott jelszóval tudunk később belépni a FUEL Web UI-re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44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8" y="1916832"/>
            <a:ext cx="8579908" cy="32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Architecture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Az olyan kulcsfontosságú tényezők, amelyek befolyásolhatják a tárolóeszközök kiválasztását egy általános célú OpenStack felhő esetében, a következők: </a:t>
            </a:r>
          </a:p>
          <a:p>
            <a:pPr>
              <a:lnSpc>
                <a:spcPct val="90000"/>
              </a:lnSpc>
            </a:pPr>
            <a:endParaRPr lang="hu-HU" sz="2800" dirty="0"/>
          </a:p>
          <a:p>
            <a:pPr lvl="1">
              <a:lnSpc>
                <a:spcPct val="90000"/>
              </a:lnSpc>
            </a:pPr>
            <a:r>
              <a:rPr lang="hu-HU" dirty="0"/>
              <a:t>Kapacitás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/>
              <a:t>Teljesítmény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r>
              <a:rPr lang="hu-HU" dirty="0"/>
              <a:t>Hibatűrés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Hálózati beállítások: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Interfészek beállítása: név megadása, interfész engedélyezése/tiltása, konfigurálás statikusan vagy DHCP segítségével </a:t>
            </a:r>
          </a:p>
          <a:p>
            <a:pPr lvl="1" algn="just">
              <a:lnSpc>
                <a:spcPct val="90000"/>
              </a:lnSpc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A megadott IP címen érhető el a FUEL Webes UI, illetve a </a:t>
            </a:r>
            <a:r>
              <a:rPr lang="hu-HU" dirty="0" err="1"/>
              <a:t>master</a:t>
            </a:r>
            <a:r>
              <a:rPr lang="hu-HU" dirty="0"/>
              <a:t> </a:t>
            </a:r>
            <a:r>
              <a:rPr lang="hu-HU" dirty="0" err="1"/>
              <a:t>node-ra</a:t>
            </a:r>
            <a:r>
              <a:rPr lang="hu-HU" dirty="0"/>
              <a:t> való SSH során ezt kell megadni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7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0" y="1628800"/>
            <a:ext cx="8401537" cy="284161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4484937"/>
            <a:ext cx="8075240" cy="25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Char char="4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hu-HU" kern="0" dirty="0"/>
              <a:t>SSH korlátozás megadása</a:t>
            </a:r>
          </a:p>
        </p:txBody>
      </p:sp>
    </p:spTree>
    <p:extLst>
      <p:ext uri="{BB962C8B-B14F-4D97-AF65-F5344CB8AC3E}">
        <p14:creationId xmlns:p14="http://schemas.microsoft.com/office/powerpoint/2010/main" val="19708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3" y="2276872"/>
            <a:ext cx="8580018" cy="27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PXE beállítása: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Interfész kiválasztása, ahol a PXE futni fog</a:t>
            </a:r>
          </a:p>
          <a:p>
            <a:pPr lvl="1" algn="just">
              <a:lnSpc>
                <a:spcPct val="90000"/>
              </a:lnSpc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DHCP </a:t>
            </a:r>
            <a:r>
              <a:rPr lang="hu-HU" dirty="0" err="1"/>
              <a:t>Pool</a:t>
            </a:r>
            <a:r>
              <a:rPr lang="hu-HU" dirty="0"/>
              <a:t> beállítása a </a:t>
            </a:r>
            <a:r>
              <a:rPr lang="hu-HU" dirty="0" err="1"/>
              <a:t>node</a:t>
            </a:r>
            <a:r>
              <a:rPr lang="hu-HU" dirty="0"/>
              <a:t>-ok detektálásához</a:t>
            </a:r>
          </a:p>
          <a:p>
            <a:pPr lvl="1" algn="just">
              <a:lnSpc>
                <a:spcPct val="90000"/>
              </a:lnSpc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A DHCP </a:t>
            </a:r>
            <a:r>
              <a:rPr lang="hu-HU" dirty="0" err="1"/>
              <a:t>Pool</a:t>
            </a:r>
            <a:r>
              <a:rPr lang="hu-HU" dirty="0"/>
              <a:t> Start és End közötti IP címek a </a:t>
            </a:r>
            <a:r>
              <a:rPr lang="hu-HU" dirty="0" err="1"/>
              <a:t>node</a:t>
            </a:r>
            <a:r>
              <a:rPr lang="hu-HU" dirty="0"/>
              <a:t>-ok lesznek hozzárendelve.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3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86" y="2276872"/>
            <a:ext cx="8441194" cy="2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DNS &amp; </a:t>
            </a:r>
            <a:r>
              <a:rPr lang="hu-HU" dirty="0" err="1"/>
              <a:t>hostname</a:t>
            </a:r>
            <a:r>
              <a:rPr lang="hu-HU" dirty="0"/>
              <a:t> beállítása: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Internet eléréséhez szükséges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A telepítés során szükséges az egyes </a:t>
            </a:r>
            <a:r>
              <a:rPr lang="hu-HU" dirty="0" err="1"/>
              <a:t>repository</a:t>
            </a:r>
            <a:r>
              <a:rPr lang="hu-HU" dirty="0"/>
              <a:t>-k eléréséhez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68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Lokális gépre is telepíthető:</a:t>
            </a:r>
          </a:p>
          <a:p>
            <a:pPr lvl="1" algn="just">
              <a:lnSpc>
                <a:spcPct val="90000"/>
              </a:lnSpc>
            </a:pP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://www.mirantis.com/how-to-install-openstack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marL="457200" lvl="1" indent="0" algn="just">
              <a:lnSpc>
                <a:spcPct val="90000"/>
              </a:lnSpc>
              <a:buNone/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Demó környezet is rendelkezésre áll:</a:t>
            </a:r>
          </a:p>
          <a:p>
            <a:pPr lvl="1" algn="just">
              <a:lnSpc>
                <a:spcPct val="90000"/>
              </a:lnSpc>
            </a:pPr>
            <a:r>
              <a:rPr lang="hu-HU" dirty="0">
                <a:hlinkClick r:id="rId3"/>
              </a:rPr>
              <a:t>https://www.fuel-infra.org/#fueldemo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5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9" y="1412776"/>
            <a:ext cx="7467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5" y="1294376"/>
            <a:ext cx="80676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268413"/>
            <a:ext cx="83058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Architecture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Kapacitás:</a:t>
            </a:r>
          </a:p>
          <a:p>
            <a:pPr algn="just">
              <a:lnSpc>
                <a:spcPct val="90000"/>
              </a:lnSpc>
            </a:pPr>
            <a:r>
              <a:rPr lang="hu-HU" sz="2000" dirty="0"/>
              <a:t> A kiválasztott hardvereszközöknek alkalmasnak kell lenniük ahhoz, hogy elegendő tárhelyet biztosítsanak a felhőszolgáltatásokhoz. Fontos a kezdeti követelmények meghatározása és egy olyan formatervezés kell biztosítani, mely támogatja a kapacitás további növekedését. Az objektumtárolóhoz kiválasztott hardver </a:t>
            </a:r>
            <a:r>
              <a:rPr lang="hu-HU" sz="2000" dirty="0" err="1"/>
              <a:t>node</a:t>
            </a:r>
            <a:r>
              <a:rPr lang="hu-HU" sz="2000" dirty="0"/>
              <a:t>-oknak támogatniuk kell a nagy mennyiségű olcsó lemezeket a RAID vezérlőkártyák támogatása nélkül. A blokktároláshoz kiválasztott hardver </a:t>
            </a:r>
            <a:r>
              <a:rPr lang="hu-HU" sz="2000" dirty="0" err="1"/>
              <a:t>node</a:t>
            </a:r>
            <a:r>
              <a:rPr lang="hu-HU" sz="2000" dirty="0"/>
              <a:t>-oknak támogatniuk kell a nagysebességű tárolási megoldások kezelését és a RAID vezérlőkártyák támogatását a teljesítmény és redundancia biztosítása érdekében. A RAID-vezérlők, amik automatikusan megjavítják a sérült tömböket, segítenek a tároló eszközök cseréjében és javításában.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94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68413"/>
            <a:ext cx="82962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készítése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9" y="1268413"/>
            <a:ext cx="82677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Web UI - Dashboard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83" y="1052736"/>
            <a:ext cx="607507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Dashboard</a:t>
            </a:r>
            <a:r>
              <a:rPr lang="hu-HU" sz="2400" dirty="0"/>
              <a:t>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/>
              <a:t>Általános információk az OpenStack környezetről</a:t>
            </a:r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/>
              <a:t>Név szerkesztése</a:t>
            </a:r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 err="1"/>
              <a:t>Node</a:t>
            </a:r>
            <a:r>
              <a:rPr lang="hu-HU" sz="2400" dirty="0"/>
              <a:t>-ok hozzáadása</a:t>
            </a:r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/>
              <a:t>Környezet törlése/visszaállítása</a:t>
            </a:r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/>
              <a:t>Sikeres telepítést követően elérhető a </a:t>
            </a:r>
            <a:r>
              <a:rPr lang="hu-HU" sz="2400" dirty="0" err="1"/>
              <a:t>Horizon</a:t>
            </a:r>
            <a:r>
              <a:rPr lang="hu-HU" sz="2400" dirty="0"/>
              <a:t> </a:t>
            </a:r>
            <a:r>
              <a:rPr lang="hu-HU" sz="2400" dirty="0" err="1"/>
              <a:t>dashboard</a:t>
            </a: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/>
          </a:p>
          <a:p>
            <a:pPr algn="just">
              <a:lnSpc>
                <a:spcPct val="90000"/>
              </a:lnSpc>
            </a:pPr>
            <a:endParaRPr lang="hu-HU" sz="2400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81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Web UI - </a:t>
            </a:r>
            <a:r>
              <a:rPr lang="hu-HU" dirty="0" smtClean="0"/>
              <a:t>Nodes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70" y="1052736"/>
            <a:ext cx="5731697" cy="53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</a:t>
            </a:r>
            <a:r>
              <a:rPr lang="en-US" dirty="0" err="1"/>
              <a:t>telepítése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Nodes:</a:t>
            </a:r>
          </a:p>
          <a:p>
            <a:pPr algn="just">
              <a:lnSpc>
                <a:spcPct val="90000"/>
              </a:lnSpc>
            </a:pPr>
            <a:endParaRPr lang="hu-HU" sz="2800" dirty="0"/>
          </a:p>
          <a:p>
            <a:pPr lvl="1" algn="just">
              <a:lnSpc>
                <a:spcPct val="90000"/>
              </a:lnSpc>
            </a:pPr>
            <a:r>
              <a:rPr lang="hu-HU" sz="2400" dirty="0"/>
              <a:t>A </a:t>
            </a:r>
            <a:r>
              <a:rPr lang="hu-HU" sz="2400" dirty="0" err="1"/>
              <a:t>node</a:t>
            </a:r>
            <a:r>
              <a:rPr lang="hu-HU" sz="2400" dirty="0"/>
              <a:t>-ok listája, információk a </a:t>
            </a:r>
            <a:r>
              <a:rPr lang="hu-HU" sz="2400" dirty="0" err="1"/>
              <a:t>node</a:t>
            </a:r>
            <a:r>
              <a:rPr lang="hu-HU" sz="2400" dirty="0"/>
              <a:t>-okról</a:t>
            </a:r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/>
              <a:t>Az egyes </a:t>
            </a:r>
            <a:r>
              <a:rPr lang="hu-HU" sz="2400" dirty="0" err="1"/>
              <a:t>node</a:t>
            </a:r>
            <a:r>
              <a:rPr lang="hu-HU" sz="2400" dirty="0"/>
              <a:t> neveinek szerkesztése</a:t>
            </a:r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 err="1"/>
              <a:t>Node</a:t>
            </a:r>
            <a:r>
              <a:rPr lang="hu-HU" sz="2400" dirty="0"/>
              <a:t>-ok hozzáadása</a:t>
            </a:r>
          </a:p>
          <a:p>
            <a:pPr lvl="1" algn="just">
              <a:lnSpc>
                <a:spcPct val="90000"/>
              </a:lnSpc>
            </a:pPr>
            <a:endParaRPr lang="hu-HU" sz="2400" dirty="0"/>
          </a:p>
          <a:p>
            <a:pPr lvl="1" algn="just">
              <a:lnSpc>
                <a:spcPct val="90000"/>
              </a:lnSpc>
            </a:pPr>
            <a:r>
              <a:rPr lang="hu-HU" sz="2400" dirty="0"/>
              <a:t>Lemez/Interfész konfigurálása</a:t>
            </a:r>
          </a:p>
          <a:p>
            <a:pPr algn="just">
              <a:lnSpc>
                <a:spcPct val="90000"/>
              </a:lnSpc>
            </a:pPr>
            <a:endParaRPr lang="hu-HU" sz="2800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07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Web UI </a:t>
            </a:r>
            <a:r>
              <a:rPr lang="en-US" dirty="0" smtClean="0"/>
              <a:t>– </a:t>
            </a:r>
            <a:r>
              <a:rPr lang="hu-HU" dirty="0" smtClean="0"/>
              <a:t>Hálózat verifikálása</a:t>
            </a: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06" y="1406731"/>
            <a:ext cx="7023025" cy="50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OpenStack környezet funkcionalitásának elemzése.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/>
              <a:t>Automatikus, </a:t>
            </a:r>
            <a:r>
              <a:rPr lang="hu-HU" dirty="0" err="1"/>
              <a:t>Fuel</a:t>
            </a:r>
            <a:r>
              <a:rPr lang="hu-HU" dirty="0"/>
              <a:t> webes felületén </a:t>
            </a:r>
            <a:r>
              <a:rPr lang="hu-HU" dirty="0" smtClean="0"/>
              <a:t>keresztül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2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47" y="1052736"/>
            <a:ext cx="7177543" cy="53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Kategóriák</a:t>
            </a: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sz="3200" dirty="0"/>
              <a:t>Sanity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/>
              <a:t>Functional tests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/>
              <a:t>High-availability tests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/>
              <a:t>Platform services functional tests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/>
              <a:t>Cloud validation tests</a:t>
            </a:r>
          </a:p>
          <a:p>
            <a:pPr lvl="1" algn="just">
              <a:lnSpc>
                <a:spcPct val="90000"/>
              </a:lnSpc>
            </a:pPr>
            <a:r>
              <a:rPr lang="en-US" sz="3200" dirty="0"/>
              <a:t>Configuration tests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</a:pP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93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Architecture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Teljesítmény: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Az objektumtárolási szolgáltatásokra kiválasztott lemezeknek nem szükséges nagy teljesítménnyel rendelkezniük. Javasolt, hogy a legkedvezőbb megoldásokat válasszuk, minél több kapacitás a lehető legolcsóbban. Ezzel ellentétben a blokktárolási szolgáltatásokra kiválasztott lemezek kihasználhatják a teljesítményből adódó előnyöket, így SSD-k vagy </a:t>
            </a:r>
            <a:r>
              <a:rPr lang="hu-HU" sz="2400" dirty="0" err="1"/>
              <a:t>flash</a:t>
            </a:r>
            <a:r>
              <a:rPr lang="hu-HU" sz="2400" dirty="0"/>
              <a:t> tárolók használatát eredményezhetik, ezzel nagy teljesítményű blokktároló készleteket biztosíthatunk.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sz="2400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15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Kategóriák</a:t>
            </a: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Sanity</a:t>
            </a:r>
            <a:endParaRPr lang="hu-HU" dirty="0" smtClean="0"/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2" algn="just">
              <a:lnSpc>
                <a:spcPct val="90000"/>
              </a:lnSpc>
            </a:pP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tesztet</a:t>
            </a:r>
            <a:r>
              <a:rPr lang="en-US" dirty="0"/>
              <a:t> is </a:t>
            </a:r>
            <a:r>
              <a:rPr lang="en-US" dirty="0" err="1"/>
              <a:t>tartalmaz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a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/>
              <a:t>OpenStack </a:t>
            </a:r>
            <a:r>
              <a:rPr lang="en-US" dirty="0" err="1"/>
              <a:t>objektumok</a:t>
            </a:r>
            <a:r>
              <a:rPr lang="en-US" dirty="0"/>
              <a:t>, </a:t>
            </a:r>
            <a:r>
              <a:rPr lang="en-US" dirty="0" err="1"/>
              <a:t>konfigurációk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szolgáltatások</a:t>
            </a:r>
            <a:r>
              <a:rPr lang="en-US" dirty="0"/>
              <a:t> </a:t>
            </a:r>
            <a:r>
              <a:rPr lang="en-US" dirty="0" err="1"/>
              <a:t>listáját</a:t>
            </a:r>
            <a:r>
              <a:rPr lang="en-US" dirty="0"/>
              <a:t> </a:t>
            </a:r>
            <a:r>
              <a:rPr lang="en-US" dirty="0" err="1"/>
              <a:t>kérdezi</a:t>
            </a:r>
            <a:r>
              <a:rPr lang="en-US" dirty="0"/>
              <a:t> le.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lvl="2" algn="just">
              <a:lnSpc>
                <a:spcPct val="90000"/>
              </a:lnSpc>
            </a:pPr>
            <a:r>
              <a:rPr lang="en-US" dirty="0"/>
              <a:t>Pl: flavor, image, instance, </a:t>
            </a:r>
            <a:r>
              <a:rPr lang="en-US" dirty="0" err="1"/>
              <a:t>snapsot</a:t>
            </a:r>
            <a:r>
              <a:rPr lang="en-US" dirty="0"/>
              <a:t>, volume, user, </a:t>
            </a:r>
            <a:r>
              <a:rPr lang="en-US" dirty="0" err="1"/>
              <a:t>stb</a:t>
            </a:r>
            <a:r>
              <a:rPr lang="en-US" dirty="0"/>
              <a:t>. </a:t>
            </a:r>
            <a:r>
              <a:rPr lang="en-US" dirty="0" err="1"/>
              <a:t>listáinak</a:t>
            </a:r>
            <a:r>
              <a:rPr lang="en-US" dirty="0"/>
              <a:t> </a:t>
            </a:r>
            <a:r>
              <a:rPr lang="en-US" dirty="0" err="1"/>
              <a:t>lekérdezése</a:t>
            </a:r>
            <a:endParaRPr lang="en-US" dirty="0"/>
          </a:p>
          <a:p>
            <a:pPr algn="just">
              <a:lnSpc>
                <a:spcPct val="90000"/>
              </a:lnSpc>
            </a:pPr>
            <a:endParaRPr 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9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Kategóriák</a:t>
            </a: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 smtClean="0"/>
              <a:t>Functional tests</a:t>
            </a:r>
            <a:endParaRPr lang="hu-HU" dirty="0" smtClean="0"/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2" algn="just">
              <a:lnSpc>
                <a:spcPct val="90000"/>
              </a:lnSpc>
            </a:pPr>
            <a:r>
              <a:rPr lang="en-US" dirty="0" err="1"/>
              <a:t>Többféle</a:t>
            </a:r>
            <a:r>
              <a:rPr lang="en-US" dirty="0"/>
              <a:t> </a:t>
            </a:r>
            <a:r>
              <a:rPr lang="en-US" dirty="0" err="1"/>
              <a:t>tesztet</a:t>
            </a:r>
            <a:r>
              <a:rPr lang="en-US" dirty="0"/>
              <a:t> is </a:t>
            </a:r>
            <a:r>
              <a:rPr lang="en-US" dirty="0" err="1"/>
              <a:t>tartalmaz</a:t>
            </a:r>
            <a:r>
              <a:rPr lang="en-US" dirty="0"/>
              <a:t>, </a:t>
            </a:r>
            <a:r>
              <a:rPr lang="en-US" dirty="0" err="1"/>
              <a:t>amik</a:t>
            </a:r>
            <a:r>
              <a:rPr lang="en-US" dirty="0"/>
              <a:t> </a:t>
            </a:r>
            <a:r>
              <a:rPr lang="en-US" dirty="0" err="1"/>
              <a:t>különböző</a:t>
            </a:r>
            <a:r>
              <a:rPr lang="en-US" dirty="0"/>
              <a:t> OpenStack </a:t>
            </a:r>
            <a:r>
              <a:rPr lang="en-US" dirty="0" err="1"/>
              <a:t>objektumokat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virtuális</a:t>
            </a:r>
            <a:r>
              <a:rPr lang="en-US" dirty="0"/>
              <a:t> </a:t>
            </a:r>
            <a:r>
              <a:rPr lang="en-US" dirty="0" err="1"/>
              <a:t>példányokat</a:t>
            </a:r>
            <a:r>
              <a:rPr lang="en-US" dirty="0"/>
              <a:t> </a:t>
            </a:r>
            <a:r>
              <a:rPr lang="en-US" dirty="0" err="1"/>
              <a:t>hoznak</a:t>
            </a:r>
            <a:r>
              <a:rPr lang="en-US" dirty="0"/>
              <a:t> </a:t>
            </a:r>
            <a:r>
              <a:rPr lang="en-US" dirty="0" err="1"/>
              <a:t>létre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indítanak</a:t>
            </a:r>
            <a:r>
              <a:rPr lang="en-US" dirty="0"/>
              <a:t> el.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lvl="2" algn="just">
              <a:lnSpc>
                <a:spcPct val="90000"/>
              </a:lnSpc>
            </a:pPr>
            <a:r>
              <a:rPr lang="en-US" dirty="0"/>
              <a:t>Pl: create instance flavor, create volume and boot instance from it, launch instance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8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 smtClean="0"/>
              <a:t>Kategóriák</a:t>
            </a: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 err="1"/>
              <a:t>High-availability</a:t>
            </a:r>
            <a:r>
              <a:rPr lang="hu-HU" dirty="0"/>
              <a:t> </a:t>
            </a:r>
            <a:r>
              <a:rPr lang="hu-HU" dirty="0" err="1" smtClean="0"/>
              <a:t>tests</a:t>
            </a:r>
            <a:endParaRPr lang="hu-HU" dirty="0" smtClean="0"/>
          </a:p>
          <a:p>
            <a:pPr lvl="1"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/>
              <a:t>Olyan teszteket tartalmaz, amelyek verifikáljál, hogy a különböző összetevők, például a </a:t>
            </a:r>
            <a:r>
              <a:rPr lang="hu-HU" dirty="0" err="1"/>
              <a:t>RabbitMQ</a:t>
            </a:r>
            <a:r>
              <a:rPr lang="hu-HU" dirty="0"/>
              <a:t>, a Pacemaker, a </a:t>
            </a:r>
            <a:r>
              <a:rPr lang="hu-HU" dirty="0" err="1"/>
              <a:t>Galera</a:t>
            </a:r>
            <a:r>
              <a:rPr lang="hu-HU" dirty="0"/>
              <a:t> </a:t>
            </a:r>
            <a:r>
              <a:rPr lang="hu-HU" dirty="0" err="1"/>
              <a:t>cluster</a:t>
            </a:r>
            <a:r>
              <a:rPr lang="hu-HU" dirty="0"/>
              <a:t> magas rendelkezésre </a:t>
            </a:r>
            <a:r>
              <a:rPr lang="hu-HU" dirty="0" err="1"/>
              <a:t>állásuak</a:t>
            </a:r>
            <a:r>
              <a:rPr lang="hu-HU" dirty="0"/>
              <a:t> (HA) és működőképesek.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 err="1"/>
              <a:t>Pl</a:t>
            </a:r>
            <a:r>
              <a:rPr lang="hu-HU" dirty="0"/>
              <a:t>: </a:t>
            </a:r>
            <a:r>
              <a:rPr lang="hu-HU" dirty="0" err="1"/>
              <a:t>check</a:t>
            </a:r>
            <a:r>
              <a:rPr lang="hu-HU" dirty="0"/>
              <a:t> pacemaker status, </a:t>
            </a:r>
            <a:r>
              <a:rPr lang="hu-HU" dirty="0" err="1"/>
              <a:t>RabbitMQ</a:t>
            </a:r>
            <a:r>
              <a:rPr lang="hu-HU" dirty="0"/>
              <a:t> </a:t>
            </a:r>
            <a:r>
              <a:rPr lang="hu-HU" dirty="0" err="1"/>
              <a:t>availability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18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 smtClean="0"/>
              <a:t>Kategóriák</a:t>
            </a: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/>
              <a:t>Platform </a:t>
            </a:r>
            <a:r>
              <a:rPr lang="hu-HU" dirty="0" err="1"/>
              <a:t>services</a:t>
            </a:r>
            <a:r>
              <a:rPr lang="hu-HU" dirty="0"/>
              <a:t> </a:t>
            </a:r>
            <a:r>
              <a:rPr lang="hu-HU" dirty="0" err="1"/>
              <a:t>functional</a:t>
            </a:r>
            <a:r>
              <a:rPr lang="hu-HU" dirty="0"/>
              <a:t> </a:t>
            </a:r>
            <a:r>
              <a:rPr lang="hu-HU" dirty="0" err="1"/>
              <a:t>tests</a:t>
            </a: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/>
              <a:t>Több tesztet is tartalmaz, amelyek ellenőrzik a további OpenStack összetevőket. Néhány szolgáltatás, például a Sahara és a Murano, további előkészületet igényel a teszt lefolytatása előtt.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 err="1"/>
              <a:t>Pl</a:t>
            </a:r>
            <a:r>
              <a:rPr lang="hu-HU" dirty="0"/>
              <a:t>: </a:t>
            </a:r>
            <a:r>
              <a:rPr lang="hu-HU" dirty="0" err="1"/>
              <a:t>check</a:t>
            </a:r>
            <a:r>
              <a:rPr lang="hu-HU" dirty="0"/>
              <a:t> </a:t>
            </a:r>
            <a:r>
              <a:rPr lang="hu-HU" dirty="0" err="1"/>
              <a:t>stack</a:t>
            </a:r>
            <a:r>
              <a:rPr lang="hu-HU" dirty="0"/>
              <a:t> </a:t>
            </a:r>
            <a:r>
              <a:rPr lang="hu-HU" dirty="0" err="1"/>
              <a:t>autoscaling</a:t>
            </a:r>
            <a:r>
              <a:rPr lang="hu-HU" dirty="0"/>
              <a:t>, </a:t>
            </a:r>
            <a:r>
              <a:rPr lang="hu-HU" dirty="0" err="1"/>
              <a:t>check</a:t>
            </a:r>
            <a:r>
              <a:rPr lang="hu-HU" dirty="0"/>
              <a:t> </a:t>
            </a:r>
            <a:r>
              <a:rPr lang="hu-HU" dirty="0" err="1"/>
              <a:t>stack</a:t>
            </a:r>
            <a:r>
              <a:rPr lang="hu-HU" dirty="0"/>
              <a:t> rollback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69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 smtClean="0"/>
              <a:t>Kategóriák</a:t>
            </a: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validation</a:t>
            </a:r>
            <a:r>
              <a:rPr lang="hu-HU" dirty="0"/>
              <a:t> </a:t>
            </a:r>
            <a:r>
              <a:rPr lang="hu-HU" dirty="0" err="1"/>
              <a:t>tests</a:t>
            </a: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/>
              <a:t>Ezek a tesztek ellenőrzik, hogy a </a:t>
            </a:r>
            <a:r>
              <a:rPr lang="hu-HU" dirty="0" err="1"/>
              <a:t>node</a:t>
            </a:r>
            <a:r>
              <a:rPr lang="hu-HU" dirty="0"/>
              <a:t>-ok elegendő szabad területet tartalmaznak-e, valamint különböző felhőbeállításokat (log </a:t>
            </a:r>
            <a:r>
              <a:rPr lang="hu-HU" dirty="0" err="1"/>
              <a:t>rotation</a:t>
            </a:r>
            <a:r>
              <a:rPr lang="hu-HU" dirty="0"/>
              <a:t>)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 err="1"/>
              <a:t>Pl</a:t>
            </a:r>
            <a:r>
              <a:rPr lang="hu-HU" dirty="0"/>
              <a:t>: </a:t>
            </a:r>
            <a:r>
              <a:rPr lang="hu-HU" dirty="0" err="1"/>
              <a:t>check</a:t>
            </a:r>
            <a:r>
              <a:rPr lang="hu-HU" dirty="0"/>
              <a:t> </a:t>
            </a:r>
            <a:r>
              <a:rPr lang="hu-HU" dirty="0" err="1"/>
              <a:t>disk</a:t>
            </a:r>
            <a:r>
              <a:rPr lang="hu-HU" dirty="0"/>
              <a:t> </a:t>
            </a:r>
            <a:r>
              <a:rPr lang="hu-HU" dirty="0" err="1"/>
              <a:t>space</a:t>
            </a:r>
            <a:r>
              <a:rPr lang="hu-HU" dirty="0"/>
              <a:t> </a:t>
            </a:r>
            <a:r>
              <a:rPr lang="hu-HU" dirty="0" err="1"/>
              <a:t>outage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controller</a:t>
            </a:r>
            <a:r>
              <a:rPr lang="hu-HU" dirty="0"/>
              <a:t> and </a:t>
            </a:r>
            <a:r>
              <a:rPr lang="hu-HU" dirty="0" err="1"/>
              <a:t>compute</a:t>
            </a:r>
            <a:r>
              <a:rPr lang="hu-HU" dirty="0"/>
              <a:t> </a:t>
            </a:r>
            <a:r>
              <a:rPr lang="hu-HU" dirty="0" err="1"/>
              <a:t>nodes</a:t>
            </a:r>
            <a:r>
              <a:rPr lang="hu-HU" dirty="0"/>
              <a:t>, </a:t>
            </a:r>
            <a:r>
              <a:rPr lang="hu-HU" dirty="0" err="1"/>
              <a:t>Check</a:t>
            </a:r>
            <a:r>
              <a:rPr lang="hu-HU" dirty="0"/>
              <a:t> log </a:t>
            </a:r>
            <a:r>
              <a:rPr lang="hu-HU" dirty="0" err="1"/>
              <a:t>rotation</a:t>
            </a:r>
            <a:r>
              <a:rPr lang="hu-HU" dirty="0"/>
              <a:t> </a:t>
            </a:r>
            <a:r>
              <a:rPr lang="hu-HU" dirty="0" err="1"/>
              <a:t>configuration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nodes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45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HealthCheck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 smtClean="0"/>
              <a:t>Kategóriák</a:t>
            </a:r>
            <a:endParaRPr lang="hu-HU" dirty="0"/>
          </a:p>
          <a:p>
            <a:pPr lvl="1" algn="just">
              <a:lnSpc>
                <a:spcPct val="90000"/>
              </a:lnSpc>
            </a:pPr>
            <a:r>
              <a:rPr lang="hu-HU" dirty="0" err="1" smtClean="0"/>
              <a:t>Configuration</a:t>
            </a:r>
            <a:r>
              <a:rPr lang="hu-HU" dirty="0" smtClean="0"/>
              <a:t> </a:t>
            </a:r>
            <a:r>
              <a:rPr lang="hu-HU" dirty="0" err="1"/>
              <a:t>tests</a:t>
            </a:r>
            <a:endParaRPr lang="hu-HU" dirty="0"/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/>
              <a:t>Ellenőrizi az alapértelmezett hitelesítő adatok használatát a </a:t>
            </a:r>
            <a:r>
              <a:rPr lang="hu-HU" dirty="0" err="1"/>
              <a:t>root</a:t>
            </a:r>
            <a:r>
              <a:rPr lang="hu-HU" dirty="0"/>
              <a:t> felhasználónál és az OpenStack környezet </a:t>
            </a:r>
            <a:r>
              <a:rPr lang="hu-HU" dirty="0" err="1"/>
              <a:t>admin</a:t>
            </a:r>
            <a:r>
              <a:rPr lang="hu-HU" dirty="0"/>
              <a:t> felhasználójánál. Alapértelmezett jelszó esetén a tesz sikertelen.</a:t>
            </a:r>
          </a:p>
          <a:p>
            <a:pPr algn="just">
              <a:lnSpc>
                <a:spcPct val="90000"/>
              </a:lnSpc>
            </a:pPr>
            <a:endParaRPr lang="hu-HU" dirty="0"/>
          </a:p>
          <a:p>
            <a:pPr lvl="2" algn="just">
              <a:lnSpc>
                <a:spcPct val="90000"/>
              </a:lnSpc>
            </a:pPr>
            <a:r>
              <a:rPr lang="hu-HU" dirty="0" err="1"/>
              <a:t>Pl</a:t>
            </a:r>
            <a:r>
              <a:rPr lang="hu-HU" dirty="0"/>
              <a:t>: </a:t>
            </a:r>
            <a:r>
              <a:rPr lang="hu-HU" dirty="0" err="1"/>
              <a:t>check</a:t>
            </a:r>
            <a:r>
              <a:rPr lang="hu-HU" dirty="0"/>
              <a:t> </a:t>
            </a:r>
            <a:r>
              <a:rPr lang="hu-HU" dirty="0" err="1"/>
              <a:t>usage</a:t>
            </a:r>
            <a:r>
              <a:rPr lang="hu-HU" dirty="0"/>
              <a:t> of </a:t>
            </a:r>
            <a:r>
              <a:rPr lang="hu-HU" dirty="0" err="1"/>
              <a:t>default</a:t>
            </a:r>
            <a:r>
              <a:rPr lang="hu-HU" dirty="0"/>
              <a:t> </a:t>
            </a:r>
            <a:r>
              <a:rPr lang="hu-HU" dirty="0" err="1"/>
              <a:t>credentials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master</a:t>
            </a:r>
            <a:r>
              <a:rPr lang="hu-HU" dirty="0"/>
              <a:t> </a:t>
            </a:r>
            <a:r>
              <a:rPr lang="hu-HU" dirty="0" err="1"/>
              <a:t>node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90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Referenciák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 dirty="0"/>
              <a:t>OpenStack </a:t>
            </a:r>
            <a:r>
              <a:rPr lang="hu-HU" sz="2000" dirty="0" err="1"/>
              <a:t>Architecture</a:t>
            </a:r>
            <a:r>
              <a:rPr lang="hu-HU" sz="2000" dirty="0"/>
              <a:t> Design </a:t>
            </a:r>
            <a:r>
              <a:rPr lang="hu-HU" sz="2000" dirty="0" err="1" smtClean="0"/>
              <a:t>Guide</a:t>
            </a:r>
            <a:r>
              <a:rPr lang="hu-HU" sz="20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hu-HU" sz="1600" u="sng" dirty="0" smtClean="0">
                <a:hlinkClick r:id="rId2"/>
              </a:rPr>
              <a:t>https</a:t>
            </a:r>
            <a:r>
              <a:rPr lang="hu-HU" sz="1600" u="sng" dirty="0">
                <a:hlinkClick r:id="rId2"/>
              </a:rPr>
              <a:t>://docs.openstack.org/arch-design/design.html</a:t>
            </a:r>
            <a:endParaRPr lang="hu-HU" sz="1600" dirty="0" smtClean="0"/>
          </a:p>
          <a:p>
            <a:pPr>
              <a:lnSpc>
                <a:spcPct val="90000"/>
              </a:lnSpc>
            </a:pPr>
            <a:r>
              <a:rPr lang="hu-HU" sz="2000" dirty="0" err="1" smtClean="0"/>
              <a:t>Fuel</a:t>
            </a:r>
            <a:r>
              <a:rPr lang="hu-HU" sz="2000" dirty="0" smtClean="0"/>
              <a:t> </a:t>
            </a:r>
            <a:r>
              <a:rPr lang="hu-HU" sz="2000" dirty="0"/>
              <a:t>Master </a:t>
            </a:r>
            <a:r>
              <a:rPr lang="hu-HU" sz="2000" dirty="0" err="1"/>
              <a:t>node</a:t>
            </a:r>
            <a:r>
              <a:rPr lang="hu-HU" sz="2000" dirty="0"/>
              <a:t> hardware </a:t>
            </a:r>
            <a:r>
              <a:rPr lang="hu-HU" sz="2000" dirty="0" err="1" smtClean="0"/>
              <a:t>requirements</a:t>
            </a:r>
            <a:r>
              <a:rPr lang="hu-HU" sz="2000" dirty="0"/>
              <a:t>:</a:t>
            </a:r>
            <a:endParaRPr lang="hu-HU" sz="2000" dirty="0" smtClean="0"/>
          </a:p>
          <a:p>
            <a:pPr lvl="1">
              <a:lnSpc>
                <a:spcPct val="90000"/>
              </a:lnSpc>
            </a:pPr>
            <a:r>
              <a:rPr lang="hu-HU" sz="2000" dirty="0" smtClean="0">
                <a:hlinkClick r:id="rId3"/>
              </a:rPr>
              <a:t>https</a:t>
            </a:r>
            <a:r>
              <a:rPr lang="hu-HU" sz="2000" dirty="0">
                <a:hlinkClick r:id="rId3"/>
              </a:rPr>
              <a:t>://</a:t>
            </a:r>
            <a:r>
              <a:rPr lang="hu-HU" sz="2000" dirty="0" smtClean="0">
                <a:hlinkClick r:id="rId3"/>
              </a:rPr>
              <a:t>docs.mirantis.com/openstack/fuel/fuel-9.2/mos-planning-guide/fuel-sys-req/sysreq_fuel_mn_hw_reqs.html</a:t>
            </a:r>
            <a:endParaRPr lang="hu-HU" sz="2000" dirty="0" smtClean="0"/>
          </a:p>
          <a:p>
            <a:pPr>
              <a:lnSpc>
                <a:spcPct val="90000"/>
              </a:lnSpc>
            </a:pPr>
            <a:r>
              <a:rPr lang="hu-HU" sz="2000" dirty="0" err="1"/>
              <a:t>Fuel</a:t>
            </a:r>
            <a:r>
              <a:rPr lang="hu-HU" sz="2000" dirty="0"/>
              <a:t> </a:t>
            </a:r>
            <a:r>
              <a:rPr lang="hu-HU" sz="2000" dirty="0" smtClean="0"/>
              <a:t>Slave </a:t>
            </a:r>
            <a:r>
              <a:rPr lang="hu-HU" sz="2000" dirty="0" err="1"/>
              <a:t>node</a:t>
            </a:r>
            <a:r>
              <a:rPr lang="hu-HU" sz="2000" dirty="0"/>
              <a:t> hardware </a:t>
            </a:r>
            <a:r>
              <a:rPr lang="hu-HU" sz="2000" dirty="0" err="1" smtClean="0"/>
              <a:t>requirements</a:t>
            </a:r>
            <a:r>
              <a:rPr lang="hu-HU" sz="2000" dirty="0" smtClean="0"/>
              <a:t>:</a:t>
            </a:r>
            <a:endParaRPr lang="hu-HU" sz="2000" dirty="0"/>
          </a:p>
          <a:p>
            <a:pPr lvl="1">
              <a:lnSpc>
                <a:spcPct val="90000"/>
              </a:lnSpc>
            </a:pPr>
            <a:r>
              <a:rPr lang="hu-HU" sz="2000" dirty="0" smtClean="0">
                <a:hlinkClick r:id="rId3"/>
              </a:rPr>
              <a:t>https</a:t>
            </a:r>
            <a:r>
              <a:rPr lang="hu-HU" sz="2000" dirty="0">
                <a:hlinkClick r:id="rId3"/>
              </a:rPr>
              <a:t>://</a:t>
            </a:r>
            <a:r>
              <a:rPr lang="hu-HU" sz="2000" dirty="0" smtClean="0">
                <a:hlinkClick r:id="rId3"/>
              </a:rPr>
              <a:t>docs.mirantis.com/openstack/fuel/fuel-9.2/mos-planning-guide/fuel-sys-req/sysreq_fuel_mn_hw_reqs.html</a:t>
            </a:r>
            <a:endParaRPr lang="hu-HU" sz="2000" dirty="0" smtClean="0"/>
          </a:p>
          <a:p>
            <a:pPr>
              <a:lnSpc>
                <a:spcPct val="90000"/>
              </a:lnSpc>
            </a:pPr>
            <a:r>
              <a:rPr lang="hu-HU" sz="2000" dirty="0" err="1"/>
              <a:t>Mirantis</a:t>
            </a:r>
            <a:r>
              <a:rPr lang="hu-HU" sz="2000" dirty="0"/>
              <a:t> weboldal:</a:t>
            </a:r>
          </a:p>
          <a:p>
            <a:pPr lvl="1">
              <a:lnSpc>
                <a:spcPct val="90000"/>
              </a:lnSpc>
            </a:pPr>
            <a:r>
              <a:rPr lang="hu-HU" sz="2000" dirty="0" smtClean="0">
                <a:hlinkClick r:id="rId4"/>
              </a:rPr>
              <a:t>www.mirantis.com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Rally </a:t>
            </a:r>
            <a:r>
              <a:rPr lang="en-US" sz="2000" dirty="0" smtClean="0"/>
              <a:t>docs:</a:t>
            </a:r>
            <a:endParaRPr lang="hu-HU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://docs.xrally.xyz/projects/openstack/en/0.10.0/index.html</a:t>
            </a:r>
            <a:endParaRPr lang="hu-HU" sz="2000" dirty="0" smtClean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01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Architecture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Hibatűrés:</a:t>
            </a:r>
          </a:p>
          <a:p>
            <a:pPr algn="just">
              <a:lnSpc>
                <a:spcPct val="90000"/>
              </a:lnSpc>
            </a:pPr>
            <a:r>
              <a:rPr lang="hu-HU" sz="2800" dirty="0"/>
              <a:t>Az objektumtárolásra kiválasztott </a:t>
            </a:r>
            <a:r>
              <a:rPr lang="hu-HU" sz="2800" dirty="0" err="1"/>
              <a:t>node</a:t>
            </a:r>
            <a:r>
              <a:rPr lang="hu-HU" sz="2800" dirty="0"/>
              <a:t>-oknak nincsenek követelményeik ilyen téren. Nem szükséges megtervezni a hibatűrést az objektumtároló hardveren belül. A blokk tároló/számítási/kontroller </a:t>
            </a:r>
            <a:r>
              <a:rPr lang="hu-HU" sz="2800" dirty="0" err="1"/>
              <a:t>node</a:t>
            </a:r>
            <a:r>
              <a:rPr lang="hu-HU" sz="2800" dirty="0"/>
              <a:t>-oknak, mind hardveres szinten hibatűrő képességgel kell rendelkezniük, mind a hardveres RAID-vezérlők és a különböző RAID-konfigurációk szintjén. A kiválasztott RAID szintnek összhangban kell lennie a felhő teljesítményével és rendelkezésre állási követelményeivel.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9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OpenStack Architecture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800" dirty="0"/>
              <a:t>Hálózati hardverkövetelmények:</a:t>
            </a:r>
          </a:p>
          <a:p>
            <a:pPr algn="just">
              <a:lnSpc>
                <a:spcPct val="90000"/>
              </a:lnSpc>
            </a:pPr>
            <a:r>
              <a:rPr lang="hu-HU" sz="2400" dirty="0"/>
              <a:t>Egy számításra fókuszált architektúra esetén javasolt a hálózati architektúrát egy skálázható hálózati modell segítségével tervezni, ezzel könnyítve a kapacitás és a sávszélesség növelését. Egy ilyen modell jó példája a „</a:t>
            </a:r>
            <a:r>
              <a:rPr lang="hu-HU" sz="2400" dirty="0" err="1"/>
              <a:t>leaf-spine</a:t>
            </a:r>
            <a:r>
              <a:rPr lang="hu-HU" sz="2400" dirty="0"/>
              <a:t>” modell. Az ilyen típusú hálózat kialakításánál további sávszélesség bővítésének lehetőségét kell megcélozni. Fontos olyan hálózati hardvereket választani, amelyek lehetővé teszik a jövőbeli fejlesztéseket, mivel a munkaterhelési igények növekedhetnek. A hálózati architektúrában fontos megbecsülni, hogy hol biztosítsunk redundanciát.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91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</a:t>
            </a:r>
            <a:r>
              <a:rPr lang="en-US" dirty="0" err="1"/>
              <a:t>követelmények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400" dirty="0"/>
              <a:t> </a:t>
            </a:r>
            <a:r>
              <a:rPr lang="hu-HU" sz="2400" dirty="0" err="1"/>
              <a:t>Fuel</a:t>
            </a:r>
            <a:r>
              <a:rPr lang="hu-HU" sz="2400" dirty="0"/>
              <a:t> Master </a:t>
            </a:r>
            <a:r>
              <a:rPr lang="hu-HU" sz="2400" dirty="0" err="1"/>
              <a:t>Node</a:t>
            </a:r>
            <a:r>
              <a:rPr lang="hu-HU" sz="2400" dirty="0"/>
              <a:t> minimum hardware követelményei: </a:t>
            </a:r>
          </a:p>
          <a:p>
            <a:pPr lvl="1" algn="just">
              <a:lnSpc>
                <a:spcPct val="90000"/>
              </a:lnSpc>
            </a:pPr>
            <a:r>
              <a:rPr lang="hu-HU" sz="2400" dirty="0"/>
              <a:t>Egy valós környezet esetén: </a:t>
            </a:r>
          </a:p>
          <a:p>
            <a:pPr lvl="2" algn="just">
              <a:lnSpc>
                <a:spcPct val="90000"/>
              </a:lnSpc>
            </a:pPr>
            <a:r>
              <a:rPr lang="hu-HU" dirty="0" err="1"/>
              <a:t>Quad-core</a:t>
            </a:r>
            <a:r>
              <a:rPr lang="hu-HU" dirty="0"/>
              <a:t> CPU</a:t>
            </a:r>
          </a:p>
          <a:p>
            <a:pPr lvl="2" algn="just">
              <a:lnSpc>
                <a:spcPct val="90000"/>
              </a:lnSpc>
            </a:pPr>
            <a:r>
              <a:rPr lang="hu-HU" dirty="0"/>
              <a:t>4 GB RAM</a:t>
            </a:r>
          </a:p>
          <a:p>
            <a:pPr lvl="2" algn="just">
              <a:lnSpc>
                <a:spcPct val="90000"/>
              </a:lnSpc>
            </a:pPr>
            <a:r>
              <a:rPr lang="hu-HU" dirty="0"/>
              <a:t>10 Gigabit </a:t>
            </a:r>
            <a:r>
              <a:rPr lang="hu-HU" dirty="0" err="1"/>
              <a:t>network</a:t>
            </a:r>
            <a:r>
              <a:rPr lang="hu-HU" dirty="0"/>
              <a:t> port</a:t>
            </a:r>
          </a:p>
          <a:p>
            <a:pPr lvl="2" algn="just">
              <a:lnSpc>
                <a:spcPct val="90000"/>
              </a:lnSpc>
            </a:pPr>
            <a:r>
              <a:rPr lang="hu-HU" dirty="0"/>
              <a:t>IPMI hozzáférés egy független management hálózaton keresztül</a:t>
            </a:r>
          </a:p>
          <a:p>
            <a:pPr lvl="2" algn="just">
              <a:lnSpc>
                <a:spcPct val="90000"/>
              </a:lnSpc>
            </a:pPr>
            <a:r>
              <a:rPr lang="hu-HU" dirty="0"/>
              <a:t>50 GB (függ a </a:t>
            </a:r>
            <a:r>
              <a:rPr lang="hu-HU" dirty="0" err="1"/>
              <a:t>node</a:t>
            </a:r>
            <a:r>
              <a:rPr lang="hu-HU" dirty="0"/>
              <a:t>-ok számától) Minden </a:t>
            </a:r>
            <a:r>
              <a:rPr lang="hu-HU" dirty="0" err="1"/>
              <a:t>node</a:t>
            </a:r>
            <a:r>
              <a:rPr lang="hu-HU" dirty="0"/>
              <a:t> naplófájlokat küld a </a:t>
            </a:r>
            <a:r>
              <a:rPr lang="hu-HU" dirty="0" err="1"/>
              <a:t>Fuel</a:t>
            </a:r>
            <a:r>
              <a:rPr lang="hu-HU" dirty="0"/>
              <a:t> Master </a:t>
            </a:r>
            <a:r>
              <a:rPr lang="hu-HU" dirty="0" err="1"/>
              <a:t>nodenak</a:t>
            </a:r>
            <a:r>
              <a:rPr lang="hu-HU" dirty="0"/>
              <a:t>. Egy ajánlás szerint a következőképp számíthatjuk ki a minimum lemezméretet: 20 x </a:t>
            </a:r>
            <a:r>
              <a:rPr lang="hu-HU" dirty="0" err="1"/>
              <a:t>node</a:t>
            </a:r>
            <a:r>
              <a:rPr lang="hu-HU" dirty="0"/>
              <a:t>-ok száma x 2.5 (pl.: 10 </a:t>
            </a:r>
            <a:r>
              <a:rPr lang="hu-HU" dirty="0" err="1"/>
              <a:t>node</a:t>
            </a:r>
            <a:r>
              <a:rPr lang="hu-HU" dirty="0"/>
              <a:t> esetén 20 x 10 x 2.5 = 500 GB)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</a:t>
            </a:r>
            <a:r>
              <a:rPr lang="en-US" dirty="0" err="1"/>
              <a:t>követelmények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dirty="0"/>
              <a:t> </a:t>
            </a:r>
            <a:r>
              <a:rPr lang="hu-HU" dirty="0" err="1"/>
              <a:t>Fuel</a:t>
            </a:r>
            <a:r>
              <a:rPr lang="hu-HU" dirty="0"/>
              <a:t> Master </a:t>
            </a:r>
            <a:r>
              <a:rPr lang="hu-HU" dirty="0" err="1"/>
              <a:t>Node</a:t>
            </a:r>
            <a:r>
              <a:rPr lang="hu-HU" dirty="0"/>
              <a:t> minimum hardware követelményei: </a:t>
            </a:r>
          </a:p>
          <a:p>
            <a:pPr lvl="1" algn="just">
              <a:lnSpc>
                <a:spcPct val="90000"/>
              </a:lnSpc>
            </a:pPr>
            <a:r>
              <a:rPr lang="hu-HU" sz="3200" dirty="0"/>
              <a:t>Egy teszt környezet estén: </a:t>
            </a:r>
          </a:p>
          <a:p>
            <a:pPr lvl="2" algn="just">
              <a:lnSpc>
                <a:spcPct val="90000"/>
              </a:lnSpc>
            </a:pPr>
            <a:r>
              <a:rPr lang="hu-HU" sz="3200" dirty="0" err="1"/>
              <a:t>Dual-core</a:t>
            </a:r>
            <a:r>
              <a:rPr lang="hu-HU" sz="3200" dirty="0"/>
              <a:t> CPU</a:t>
            </a:r>
          </a:p>
          <a:p>
            <a:pPr lvl="2" algn="just">
              <a:lnSpc>
                <a:spcPct val="90000"/>
              </a:lnSpc>
            </a:pPr>
            <a:r>
              <a:rPr lang="hu-HU" sz="3200" dirty="0"/>
              <a:t>2 GB RAM </a:t>
            </a:r>
          </a:p>
          <a:p>
            <a:pPr lvl="2" algn="just">
              <a:lnSpc>
                <a:spcPct val="90000"/>
              </a:lnSpc>
            </a:pPr>
            <a:r>
              <a:rPr lang="hu-HU" sz="3200" dirty="0"/>
              <a:t>1 Gigabit </a:t>
            </a:r>
            <a:r>
              <a:rPr lang="hu-HU" sz="3200" dirty="0" err="1"/>
              <a:t>network</a:t>
            </a:r>
            <a:r>
              <a:rPr lang="hu-HU" sz="3200" dirty="0"/>
              <a:t> port</a:t>
            </a:r>
          </a:p>
          <a:p>
            <a:pPr lvl="2" algn="just">
              <a:lnSpc>
                <a:spcPct val="90000"/>
              </a:lnSpc>
            </a:pPr>
            <a:r>
              <a:rPr lang="hu-HU" sz="3200" dirty="0"/>
              <a:t>50 GB </a:t>
            </a:r>
            <a:r>
              <a:rPr lang="hu-HU" sz="3200" dirty="0" err="1"/>
              <a:t>disk</a:t>
            </a:r>
            <a:endParaRPr lang="hu-HU" sz="3200" dirty="0"/>
          </a:p>
          <a:p>
            <a:pPr lvl="2" algn="just">
              <a:lnSpc>
                <a:spcPct val="90000"/>
              </a:lnSpc>
            </a:pPr>
            <a:r>
              <a:rPr lang="hu-HU" sz="3200" dirty="0"/>
              <a:t>Fizikai konzol elérés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35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</a:t>
            </a:r>
            <a:r>
              <a:rPr lang="en-US" dirty="0" err="1"/>
              <a:t>követelmények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hu-HU" dirty="0"/>
          </a:p>
          <a:p>
            <a:pPr algn="just">
              <a:lnSpc>
                <a:spcPct val="90000"/>
              </a:lnSpc>
            </a:pPr>
            <a:r>
              <a:rPr lang="hu-HU" dirty="0" err="1"/>
              <a:t>Fuel</a:t>
            </a:r>
            <a:r>
              <a:rPr lang="hu-HU" dirty="0"/>
              <a:t> Slave </a:t>
            </a:r>
            <a:r>
              <a:rPr lang="hu-HU" dirty="0" err="1"/>
              <a:t>node</a:t>
            </a:r>
            <a:r>
              <a:rPr lang="hu-HU" dirty="0"/>
              <a:t>-ok hardware követelményei függ a </a:t>
            </a:r>
            <a:r>
              <a:rPr lang="hu-HU" dirty="0" err="1"/>
              <a:t>node</a:t>
            </a:r>
            <a:r>
              <a:rPr lang="hu-HU" dirty="0"/>
              <a:t> típusától, a tervezett terheléstől. Tipikusan két CPU foglalatos szerver szükséges a projekt követelményeihez megfelelő CPU-val, memóriával, és merevlemezzel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380288" y="6597650"/>
            <a:ext cx="1763712" cy="260350"/>
          </a:xfrm>
        </p:spPr>
        <p:txBody>
          <a:bodyPr/>
          <a:lstStyle/>
          <a:p>
            <a:pPr>
              <a:defRPr/>
            </a:pPr>
            <a:fld id="{7064B088-07EF-4CB5-8341-5739BBEFA42C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27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6634</TotalTime>
  <Words>1278</Words>
  <Application>Microsoft Office PowerPoint</Application>
  <PresentationFormat>Diavetítés a képernyőre (4:3 oldalarány)</PresentationFormat>
  <Paragraphs>285</Paragraphs>
  <Slides>46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2" baseType="lpstr">
      <vt:lpstr>ＭＳ Ｐゴシック</vt:lpstr>
      <vt:lpstr>Arial</vt:lpstr>
      <vt:lpstr>Arial Black</vt:lpstr>
      <vt:lpstr>Times New Roman</vt:lpstr>
      <vt:lpstr>Webdings</vt:lpstr>
      <vt:lpstr>Alapértelmezett terv</vt:lpstr>
      <vt:lpstr>Mirantis Openstack telepítése egy tesztrendszeren</vt:lpstr>
      <vt:lpstr>OpenStack Architecture Design</vt:lpstr>
      <vt:lpstr>OpenStack Architecture Design</vt:lpstr>
      <vt:lpstr>OpenStack Architecture Design</vt:lpstr>
      <vt:lpstr>OpenStack Architecture Design</vt:lpstr>
      <vt:lpstr>OpenStack Architecture Design</vt:lpstr>
      <vt:lpstr>Hardware követelmények</vt:lpstr>
      <vt:lpstr>Hardware követelmények</vt:lpstr>
      <vt:lpstr>Hardware követelmények</vt:lpstr>
      <vt:lpstr>Általános irányelvek</vt:lpstr>
      <vt:lpstr>Általános irányelvek</vt:lpstr>
      <vt:lpstr>Általános irányelvek</vt:lpstr>
      <vt:lpstr>Általános irányelvek</vt:lpstr>
      <vt:lpstr>Tesztrendszer</vt:lpstr>
      <vt:lpstr>Fuel jellemzői</vt:lpstr>
      <vt:lpstr>Fuel jellemzői</vt:lpstr>
      <vt:lpstr>Fuel jellemzői</vt:lpstr>
      <vt:lpstr>Fuel telepítése</vt:lpstr>
      <vt:lpstr>Fuel telepítése</vt:lpstr>
      <vt:lpstr>Fuel telepítése</vt:lpstr>
      <vt:lpstr>Fuel telepítése</vt:lpstr>
      <vt:lpstr>Fuel telepítése</vt:lpstr>
      <vt:lpstr>Fuel telepítése</vt:lpstr>
      <vt:lpstr>Fuel telepítése</vt:lpstr>
      <vt:lpstr>Fuel telepítése</vt:lpstr>
      <vt:lpstr>Fuel telepítése</vt:lpstr>
      <vt:lpstr>OpenStack környezet készítése</vt:lpstr>
      <vt:lpstr>OpenStack környezet készítése</vt:lpstr>
      <vt:lpstr>OpenStack környezet készítése</vt:lpstr>
      <vt:lpstr>OpenStack környezet készítése</vt:lpstr>
      <vt:lpstr>OpenStack környezet készítése</vt:lpstr>
      <vt:lpstr>Fuel Web UI - Dashboard</vt:lpstr>
      <vt:lpstr>Fuel telepítése</vt:lpstr>
      <vt:lpstr>Fuel Web UI - Nodes</vt:lpstr>
      <vt:lpstr>Fuel telepítése</vt:lpstr>
      <vt:lpstr>Fuel Web UI – Hálózat verifikálása</vt:lpstr>
      <vt:lpstr>HealthCheck</vt:lpstr>
      <vt:lpstr>HealthCheck</vt:lpstr>
      <vt:lpstr>HealthCheck</vt:lpstr>
      <vt:lpstr>HealthCheck</vt:lpstr>
      <vt:lpstr>HealthCheck</vt:lpstr>
      <vt:lpstr>HealthCheck</vt:lpstr>
      <vt:lpstr>HealthCheck</vt:lpstr>
      <vt:lpstr>HealthCheck</vt:lpstr>
      <vt:lpstr>HealthCheck</vt:lpstr>
      <vt:lpstr>Referenciák</vt:lpstr>
    </vt:vector>
  </TitlesOfParts>
  <Company>SZTE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akiss</dc:creator>
  <cp:lastModifiedBy>Kertész Attila</cp:lastModifiedBy>
  <cp:revision>564</cp:revision>
  <dcterms:created xsi:type="dcterms:W3CDTF">2007-03-26T14:49:53Z</dcterms:created>
  <dcterms:modified xsi:type="dcterms:W3CDTF">2018-04-12T05:48:30Z</dcterms:modified>
</cp:coreProperties>
</file>