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5"/>
  </p:notesMasterIdLst>
  <p:handoutMasterIdLst>
    <p:handoutMasterId r:id="rId16"/>
  </p:handoutMasterIdLst>
  <p:sldIdLst>
    <p:sldId id="285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54" autoAdjust="0"/>
    <p:restoredTop sz="94660"/>
  </p:normalViewPr>
  <p:slideViewPr>
    <p:cSldViewPr>
      <p:cViewPr varScale="1">
        <p:scale>
          <a:sx n="125" d="100"/>
          <a:sy n="125" d="100"/>
        </p:scale>
        <p:origin x="61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39277F69-C376-45AA-8B05-4FCDFB11275D}" type="datetimeFigureOut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DD13A24-DFBA-4B7A-9D03-4939321812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C3B156-DDA3-497C-BD7E-EC3BAEFE2B53}" type="datetimeFigureOut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71869541-9967-48A6-939C-9AA3F55EF26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iakép hely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Jegyzetek helye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u-HU" altLang="hu-HU" smtClean="0"/>
          </a:p>
        </p:txBody>
      </p:sp>
      <p:sp>
        <p:nvSpPr>
          <p:cNvPr id="17412" name="Dia számának hely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6722CA-476E-42CE-A4DE-DDC2645A1393}" type="slidenum">
              <a:rPr lang="hu-HU" altLang="hu-HU" smtClean="0">
                <a:latin typeface="Calibri" panose="020F0502020204030204" pitchFamily="34" charset="0"/>
              </a:rPr>
              <a:pPr/>
              <a:t>1</a:t>
            </a:fld>
            <a:endParaRPr lang="hu-HU" altLang="hu-HU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61A278-1943-4DF1-96C7-E3E663224393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26C6CD8-36CE-4CE3-A706-8AEA3FBD66A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905836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88B56-9271-4586-BD3F-571C889E3E76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652F8-A2B0-4171-B209-727FF6B2573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50802785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A275C-2BF7-4F42-A2A1-608147653D5E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D8620-75F0-413C-9145-58294A5CC3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85635119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4495800" y="3886200"/>
            <a:ext cx="43434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185217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2A25-E47B-4E74-8C2E-177DD6F85A06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9EEB3-6CC0-494C-9B1B-5287E7803B1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408740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75726-557E-41DD-B147-59D293FBADEA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4D552727-3E33-4ADA-BE7E-109755FB170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1890356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86F6-9357-4524-B719-D0F824A642ED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2A0EF-631F-47FA-AFED-9B932F706EC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801522923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D054E-6E2E-45CA-85B6-741DD79C2926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E0EC0-E1AC-49D9-B576-E0BAE8E5470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695658774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FBC1F-391B-44DD-BFDF-CAB6AD342974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1672E-6A6D-45E3-BED1-9563ED4B045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27729336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D413B-A6BF-4EDF-A1E1-B166A873B037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ABB9-99EE-41B4-9F5F-3F4078DD5B9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1085133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1E0D0-CFFA-4F5A-B258-DBF3F679FB13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B1401-3DFD-48CA-BC72-AC33F93656E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81897779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448A4-1055-4BC3-95C9-5CE65C967A2C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2581AC-85B9-4C99-ABC9-4099DBABC23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26001115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793931EB-CF5E-4D32-8591-7F259DF445BB}" type="datetime1">
              <a:rPr lang="hu-HU"/>
              <a:pPr>
                <a:defRPr/>
              </a:pPr>
              <a:t>2019. 09. 11.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pPr>
              <a:defRPr/>
            </a:pPr>
            <a:fld id="{7B8BA022-7243-4AD9-B9C9-D5A75DF6F49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7" r:id="rId1"/>
    <p:sldLayoutId id="2147484168" r:id="rId2"/>
    <p:sldLayoutId id="2147484169" r:id="rId3"/>
    <p:sldLayoutId id="2147484170" r:id="rId4"/>
    <p:sldLayoutId id="2147484171" r:id="rId5"/>
    <p:sldLayoutId id="2147484172" r:id="rId6"/>
    <p:sldLayoutId id="2147484173" r:id="rId7"/>
    <p:sldLayoutId id="2147484174" r:id="rId8"/>
    <p:sldLayoutId id="2147484175" r:id="rId9"/>
    <p:sldLayoutId id="2147484176" r:id="rId10"/>
    <p:sldLayoutId id="2147484177" r:id="rId11"/>
    <p:sldLayoutId id="2147484178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9.w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20.wmf"/><Relationship Id="rId4" Type="http://schemas.openxmlformats.org/officeDocument/2006/relationships/oleObject" Target="../embeddings/oleObject4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2988" y="1412875"/>
            <a:ext cx="6769100" cy="1439863"/>
          </a:xfrm>
        </p:spPr>
        <p:txBody>
          <a:bodyPr/>
          <a:lstStyle/>
          <a:p>
            <a:pPr>
              <a:defRPr/>
            </a:pPr>
            <a:r>
              <a:rPr lang="hu-HU" dirty="0" smtClean="0"/>
              <a:t>Neuronháló ÉS mély </a:t>
            </a:r>
            <a:r>
              <a:rPr lang="hu-HU" dirty="0" err="1" smtClean="0"/>
              <a:t>nEuronháló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1"/>
          <p:cNvSpPr>
            <a:spLocks noGrp="1"/>
          </p:cNvSpPr>
          <p:nvPr>
            <p:ph idx="1"/>
          </p:nvPr>
        </p:nvSpPr>
        <p:spPr>
          <a:xfrm>
            <a:off x="395288" y="1556792"/>
            <a:ext cx="8424862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megkaptuk X input esetén a hálózat (o</a:t>
            </a:r>
            <a:r>
              <a:rPr lang="hu-HU" altLang="hu-H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,…,o</a:t>
            </a:r>
            <a:r>
              <a:rPr lang="hu-HU" altLang="hu-H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kimeneti értékeit, akkor szeretnénk egy mérőszámot, hogy a kimenet mennyire jó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Osztályozási feladatnál mérhetjük az osztályozási hibát: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kimenetek közül megkeressük a maximális értékűt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 az indexe megegyezik X osztálycímkéjével, a hiba 0, különben 1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 X vektor esetén a fenti hibák átlagaként kapunk egy 0-1 közti értéket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Ezt százzal szorozva százalékban is kifejezhetjük az osztályozási hibát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Másrészt a hiba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számszerűsítésére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szolgálnak a hibafüggvények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Ezek az elvárt és a kapott kimeneti értékek közti eltérést mérik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Osztályozási feladat esetén az elvárt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vektor: (0,…,1,….0)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(ne feledjük, hogy valószínűségi értékeket várunk a hálótól!)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1-es a helyes osztályhoz tartozó pozíción áll, 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az ún. „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one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-hot </a:t>
            </a:r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encoding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avagy 1-of-N kódolás</a:t>
            </a:r>
          </a:p>
          <a:p>
            <a:pPr lvl="2" eaLnBrk="1" hangingPunct="1"/>
            <a:r>
              <a:rPr lang="hu-HU" altLang="hu-H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Tensorflow-ban</a:t>
            </a: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külön függvény van a címkék  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(0,…,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hu-HU" altLang="hu-HU" sz="18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,….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konverziójára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335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ím 8"/>
          <p:cNvSpPr>
            <a:spLocks noGrp="1"/>
          </p:cNvSpPr>
          <p:nvPr>
            <p:ph type="title"/>
          </p:nvPr>
        </p:nvSpPr>
        <p:spPr>
          <a:xfrm>
            <a:off x="590550" y="18415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A hiba mérése</a:t>
            </a:r>
            <a:endParaRPr lang="hu-HU" altLang="hu-HU" sz="4000" dirty="0" smtClean="0">
              <a:solidFill>
                <a:schemeClr val="bg1"/>
              </a:solidFill>
            </a:endParaRP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06977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1"/>
          <p:cNvSpPr>
            <a:spLocks noGrp="1"/>
          </p:cNvSpPr>
          <p:nvPr>
            <p:ph idx="1"/>
          </p:nvPr>
        </p:nvSpPr>
        <p:spPr>
          <a:xfrm>
            <a:off x="395288" y="1700808"/>
            <a:ext cx="8424862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leggyakoribb hibafüggvények (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cost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function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az MSE hiba és a CE hiba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átlagos négyzetes hiba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squared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error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MSE): </a:t>
            </a: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ahol D inputvektorok egy N elemű halmaza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MSE hibafüggvény mindig nemnegatív értéket ad, 0-t akkor és csak akkor ha a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target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(t) és output (o) vektorok tökéletesen megegyeznek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MSE hibafüggvény ettől eltekintve nem feltételez semmit a t és o vektorok értékeiről, tehát nem csak osztályozási feladatnál használható, hanem annál általánosabban is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Viszont azt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mondtuk, hogy osztályozási feladatnál a háló kimeneteit az osztályokhoz tartozás valószínűségének becsléseként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értelmezzük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Ilyen esetben érdemesebb speciális hibafüggvényt, a keresztentrópia hibafüggvényt alkalmazni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335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ím 8"/>
          <p:cNvSpPr>
            <a:spLocks noGrp="1"/>
          </p:cNvSpPr>
          <p:nvPr>
            <p:ph type="title"/>
          </p:nvPr>
        </p:nvSpPr>
        <p:spPr>
          <a:xfrm>
            <a:off x="590550" y="18415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Az MSE hibafüggvény</a:t>
            </a:r>
            <a:endParaRPr lang="hu-HU" altLang="hu-HU" sz="4000" dirty="0" smtClean="0">
              <a:solidFill>
                <a:schemeClr val="bg1"/>
              </a:solidFill>
            </a:endParaRP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1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2930234"/>
              </p:ext>
            </p:extLst>
          </p:nvPr>
        </p:nvGraphicFramePr>
        <p:xfrm>
          <a:off x="2699792" y="2780928"/>
          <a:ext cx="2822575" cy="58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4" imgW="2095200" imgH="431640" progId="Equation.3">
                  <p:embed/>
                </p:oleObj>
              </mc:Choice>
              <mc:Fallback>
                <p:oleObj name="Equation" r:id="rId4" imgW="2095200" imgH="431640" progId="Equation.3">
                  <p:embed/>
                  <p:pic>
                    <p:nvPicPr>
                      <p:cNvPr id="1537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780928"/>
                        <a:ext cx="2822575" cy="58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26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1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5041429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keresztentrópia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cross-entropy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CE) hibafüggvényt diszkrét eloszlások eltérésének mérésére találták ki: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Vegyük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észre, hogy 1-of-N kódolás esetén t értéke csak 0 vagy 1 lehet,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így a célfüggvény az alábbi módon egyszerűsödik:</a:t>
            </a: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akkor lesz minimális, ha a helyes osztályhoz tartozó kimenet minél inkább 1-hez közelít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softmax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függvény révén a kimenetek össze vannak kötve, ez csak úgy lehetséges, ha az összes többi osztályhoz tartozó kimenet értéke 0-hoz közelít</a:t>
            </a: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5363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ím 8"/>
          <p:cNvSpPr>
            <a:spLocks noGrp="1"/>
          </p:cNvSpPr>
          <p:nvPr>
            <p:ph type="title"/>
          </p:nvPr>
        </p:nvSpPr>
        <p:spPr>
          <a:xfrm>
            <a:off x="543719" y="2254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A keresztentrópia hibafüggvény</a:t>
            </a:r>
            <a:endParaRPr lang="hu-HU" altLang="hu-HU" sz="3600" dirty="0" smtClean="0">
              <a:solidFill>
                <a:schemeClr val="bg1"/>
              </a:solidFill>
            </a:endParaRPr>
          </a:p>
        </p:txBody>
      </p:sp>
      <p:sp>
        <p:nvSpPr>
          <p:cNvPr id="15365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6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8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9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graphicFrame>
        <p:nvGraphicFramePr>
          <p:cNvPr id="15370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5891592"/>
              </p:ext>
            </p:extLst>
          </p:nvPr>
        </p:nvGraphicFramePr>
        <p:xfrm>
          <a:off x="2843808" y="2326159"/>
          <a:ext cx="2462213" cy="585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4" imgW="1828800" imgH="431800" progId="Equation.3">
                  <p:embed/>
                </p:oleObj>
              </mc:Choice>
              <mc:Fallback>
                <p:oleObj name="Equation" r:id="rId4" imgW="1828800" imgH="431800" progId="Equation.3">
                  <p:embed/>
                  <p:pic>
                    <p:nvPicPr>
                      <p:cNvPr id="1537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326159"/>
                        <a:ext cx="2462213" cy="585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7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317791"/>
              </p:ext>
            </p:extLst>
          </p:nvPr>
        </p:nvGraphicFramePr>
        <p:xfrm>
          <a:off x="3275856" y="3702285"/>
          <a:ext cx="2336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1625600" imgH="419100" progId="Equation.3">
                  <p:embed/>
                </p:oleObj>
              </mc:Choice>
              <mc:Fallback>
                <p:oleObj name="Equation" r:id="rId6" imgW="1625600" imgH="419100" progId="Equation.3">
                  <p:embed/>
                  <p:pic>
                    <p:nvPicPr>
                      <p:cNvPr id="1537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702285"/>
                        <a:ext cx="2336800" cy="606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6624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ontent Placeholder 11"/>
          <p:cNvSpPr>
            <a:spLocks noGrp="1"/>
          </p:cNvSpPr>
          <p:nvPr>
            <p:ph idx="1"/>
          </p:nvPr>
        </p:nvSpPr>
        <p:spPr>
          <a:xfrm>
            <a:off x="468313" y="1484784"/>
            <a:ext cx="8229600" cy="5041429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Neuronok rétegeit egymásra pakolva többrétegű hálót kapunk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Ez sokkal rugalmasabb döntési felületeket le tud írni, mint egyetlen neuron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Sok réteg esetén mély hálóról beszélünk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Ezek a gyakorlatban még hatékonyabbak, de problémás őket betanítani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Adott X input esetén a háló lentről fölfele lépkedve kiértékelhető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Több x inputvektor esetén ezek hatékonyan, egyidőben kiértékelhetők mátrixműveletekkel (pl. GPU célhardveren)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Ha ismerjük az elvárt outputot, ki tudjuk számolni ennek a hibát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Osztályozási hiba az eltévesztett példák számát (egész szám, vagy %)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egy folytonos hibafüggvényt is definiálhatunk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Osztályozási feladathoz a keresztentrópia hibafüggvényt használjuk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Ennek kiszámolásához az osztálycímkéket „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-hot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encoding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 alakra kell hozni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pic>
        <p:nvPicPr>
          <p:cNvPr id="1536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15888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Cím 8"/>
          <p:cNvSpPr>
            <a:spLocks noGrp="1"/>
          </p:cNvSpPr>
          <p:nvPr>
            <p:ph type="title"/>
          </p:nvPr>
        </p:nvSpPr>
        <p:spPr>
          <a:xfrm>
            <a:off x="543719" y="2254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bg1"/>
                </a:solidFill>
              </a:rPr>
              <a:t>Összegzés</a:t>
            </a:r>
            <a:endParaRPr lang="hu-HU" altLang="hu-HU" sz="3600" dirty="0" smtClean="0">
              <a:solidFill>
                <a:schemeClr val="bg1"/>
              </a:solidFill>
            </a:endParaRPr>
          </a:p>
        </p:txBody>
      </p:sp>
      <p:sp>
        <p:nvSpPr>
          <p:cNvPr id="15365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6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7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8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5369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9750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68313" y="16541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Egyetlen neuron működése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lineáris osztályozásként értelmezhető </a:t>
            </a:r>
            <a:b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 teret két féltérre bontja egy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hipersíkkal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értelmezhető 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valószínűségi becslésként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(</a:t>
            </a:r>
            <a:r>
              <a:rPr lang="hu-HU" altLang="hu-H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megfelelő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aktivációs függvény esetén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neuronháló feladata egy X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P(C</a:t>
            </a:r>
            <a:r>
              <a:rPr lang="en-US" altLang="hu-HU" sz="2200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|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r>
              <a:rPr lang="en-US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üggvény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becslése, ahol X a jellemzővektorok tere,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hu-HU" altLang="hu-HU" sz="22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pedig az egyes osztályok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becsült valószínűségi értékek alapján mindig a legvalószínűbb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osztályt választjuk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Bayes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döntési szabály)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Többosztályos feladat esetén több neuronra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lesz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szükség, ahol 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Inputok száma = jellemzők száma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(kimenő) neuronok száma = osztályok száma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(kimenő) neuronokon a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softmax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aktivációs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függvényt érdemes alkalmazni</a:t>
            </a: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31763"/>
            <a:ext cx="776288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ím 3"/>
          <p:cNvSpPr txBox="1">
            <a:spLocks/>
          </p:cNvSpPr>
          <p:nvPr/>
        </p:nvSpPr>
        <p:spPr bwMode="auto">
          <a:xfrm>
            <a:off x="1403350" y="117475"/>
            <a:ext cx="72009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639763" indent="-246063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indent="-246063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187450" indent="-20955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1462088" indent="-20955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19192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3764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28336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290888" indent="-20955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hu-HU" altLang="hu-HU" sz="4400" dirty="0" smtClean="0">
                <a:solidFill>
                  <a:schemeClr val="bg1"/>
                </a:solidFill>
                <a:latin typeface="Calibri" panose="020F0502020204030204" pitchFamily="34" charset="0"/>
              </a:rPr>
              <a:t>Emlékeztető</a:t>
            </a:r>
            <a:endParaRPr lang="hu-HU" altLang="hu-HU" sz="4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073" y="5013176"/>
            <a:ext cx="2219325" cy="123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41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1"/>
          <p:cNvSpPr>
            <a:spLocks noGrp="1"/>
          </p:cNvSpPr>
          <p:nvPr>
            <p:ph idx="1"/>
          </p:nvPr>
        </p:nvSpPr>
        <p:spPr>
          <a:xfrm>
            <a:off x="460375" y="1516063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 egyes neuronok továbbra is csak lineáris osztályozást tudnak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 tanulási képességének növelése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építsünk hálózatot!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Klasszikus struktúra: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Multilayer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feedforward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network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neuronok rétegekbe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layer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rendezve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Minden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réteg az alatta lévő rétegtől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kapja az inputját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rétegek között 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full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connection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”: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minden neuron minden neuronnal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Csak előremutató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kapcsolatok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újdonság a rejtett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hidden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réteg(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ek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megjelenése (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sigmoid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aktivációval)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Viszonylag ritkán szokás, de:</a:t>
            </a:r>
          </a:p>
          <a:p>
            <a:pPr lvl="1" eaLnBrk="1" hangingPunct="1"/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Fully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connected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helyett ritka („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sparse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”) hálót is lehet csinálni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Rétegek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átugró kapcsolatok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szintén viszonylag könnyen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megoldhatóak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Visszacsatolt (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rekurrens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 struktúra is lehetséges,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nehéz tanítani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158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Cím 8"/>
          <p:cNvSpPr>
            <a:spLocks noGrp="1"/>
          </p:cNvSpPr>
          <p:nvPr>
            <p:ph type="title"/>
          </p:nvPr>
        </p:nvSpPr>
        <p:spPr>
          <a:xfrm>
            <a:off x="425450" y="217488"/>
            <a:ext cx="8229600" cy="568325"/>
          </a:xfrm>
        </p:spPr>
        <p:txBody>
          <a:bodyPr/>
          <a:lstStyle/>
          <a:p>
            <a:pPr algn="ctr"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Neuron helyett neuronháló</a:t>
            </a:r>
          </a:p>
        </p:txBody>
      </p:sp>
      <p:sp>
        <p:nvSpPr>
          <p:cNvPr id="10245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6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7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8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9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2852936"/>
            <a:ext cx="1980233" cy="256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0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1"/>
          <p:cNvSpPr>
            <a:spLocks noGrp="1"/>
          </p:cNvSpPr>
          <p:nvPr>
            <p:ph idx="1"/>
          </p:nvPr>
        </p:nvSpPr>
        <p:spPr>
          <a:xfrm>
            <a:off x="460375" y="1484784"/>
            <a:ext cx="8434387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Mennyire képes egy osztályt elválasztani a többitől?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Konvex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térrész körbekerítése: 1 rejtett réteg elég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rejtett réteg egyes neuronjai reprezentálnak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1-1 határoló egyenest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kimeneti neuron ÉS műveletet végez: ott jelez, 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ahol a rejtett neuronok mindegyike jelez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Tetszőleges (akár non-konvex, nem összefüggő) térrész megtanulása:</a:t>
            </a:r>
            <a:b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 rejtett réteg elég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Az első rejtett réteg neuronjai egyeneseket húznak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második réteg neuronjai ÉS művelettel konvex</a:t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térrészeket jelölnek ki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kimeneti neuron VAGY művelettel ezeket non-konvex, nem összefüggő térrészeké is össze tudja kapcsolni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Elvben 2 rejtett réteggel minden gyakorlati tanulási feladat megoldható</a:t>
            </a: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 tetszőleges pontossághoz végtelen sok neuron, végtelen sok tanító adat és tökéletes (globális optimumot adó) tanító algoritmus kellene…</a:t>
            </a:r>
          </a:p>
        </p:txBody>
      </p:sp>
      <p:pic>
        <p:nvPicPr>
          <p:cNvPr id="11267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13652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ím 8"/>
          <p:cNvSpPr>
            <a:spLocks noGrp="1"/>
          </p:cNvSpPr>
          <p:nvPr>
            <p:ph type="title"/>
          </p:nvPr>
        </p:nvSpPr>
        <p:spPr>
          <a:xfrm>
            <a:off x="827088" y="239713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A neuronháló reprezentációs ereje</a:t>
            </a:r>
          </a:p>
        </p:txBody>
      </p:sp>
      <p:sp>
        <p:nvSpPr>
          <p:cNvPr id="11269" name="AutoShape 2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0" name="AutoShape 4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1" name="AutoShape 6" descr="Képtalálat a következ&amp;odblac;re: „multilayer perceptron”"/>
          <p:cNvSpPr>
            <a:spLocks noChangeAspect="1" noChangeArrowheads="1"/>
          </p:cNvSpPr>
          <p:nvPr/>
        </p:nvSpPr>
        <p:spPr bwMode="auto">
          <a:xfrm>
            <a:off x="155575" y="-1500188"/>
            <a:ext cx="4457700" cy="313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2" name="AutoShape 8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3" name="AutoShape 10" descr="https://www.researchgate.net/profile/Abdelazim_Negm/publication/273768094/figure/fig2/AS:294800436809735@1447297309947/Figure-4-A-hypothetical-example-of-Multilayer-Perceptron-Network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2049462"/>
            <a:ext cx="1571625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132" y="3861048"/>
            <a:ext cx="1428750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8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11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80-as évek óta használnak neuronhálókat  1-2 rejtett réteggel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Miben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különbözik a hagyományos és a mély neuronháló?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Strukturálisan annyi a különbség, hogy jóval több rejtett réteg van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(1-2 helyett 5-10, de újabban akár 100-150 is)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Egyszerűnek hangzik - miért csak most??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hálók tanításához új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algoritmusok kellettek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Legelső ilyen: DBN-előtanítás, 2006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 előnyei igazából csak sok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tanító adat esetén mutatkoznak meg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se volt meg a 80-as években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 tanítása számításigényes</a:t>
            </a:r>
          </a:p>
          <a:p>
            <a:pPr lvl="2" eaLnBrk="1" hangingPunct="1"/>
            <a:r>
              <a:rPr lang="hu-HU" altLang="hu-H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Erre megoldás a GPU használata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hálók jelenlegi sikeréhez az új algoritmusok, a sok tanító adat és a számítási kapacitás szerencsés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együttállása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kellett</a:t>
            </a: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43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335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Cím 8"/>
          <p:cNvSpPr>
            <a:spLocks noGrp="1"/>
          </p:cNvSpPr>
          <p:nvPr>
            <p:ph type="title"/>
          </p:nvPr>
        </p:nvSpPr>
        <p:spPr>
          <a:xfrm>
            <a:off x="755650" y="23812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smtClean="0">
                <a:solidFill>
                  <a:schemeClr val="bg1"/>
                </a:solidFill>
              </a:rPr>
              <a:t>Hagyományos és mély neuronhálók</a:t>
            </a:r>
          </a:p>
        </p:txBody>
      </p:sp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024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025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795532"/>
            <a:ext cx="1441450" cy="13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293096"/>
            <a:ext cx="28082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66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Korábban láttunk egy elvi bizonyítást arra, hogy két rejtett réteggel minden feladat megoldható</a:t>
            </a:r>
          </a:p>
          <a:p>
            <a:pPr lvl="1" eaLnBrk="1" hangingPunct="1"/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Azonban ez csak akkor igaz, ha végtelen nagy neuronhálónk, végtelen sok tanító adatunk és globális optimumot adó tanító algoritmusunk van</a:t>
            </a:r>
          </a:p>
          <a:p>
            <a:pPr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Adott véges neuronszám mellett hatékonyabb, ha a neuronokat 1-2 „széles” réteg helyett sok több „keskenyebb” rétegbe rendezzük</a:t>
            </a:r>
          </a:p>
          <a:p>
            <a:pPr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Így a háló hierarchikusan tudja feldolgozni az adatokat</a:t>
            </a:r>
          </a:p>
          <a:p>
            <a:pPr lvl="1" eaLnBrk="1" hangingPunct="1"/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Képi alakfelismerési feladatokon jól látszik, hogy a </a:t>
            </a:r>
            <a:b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magasabb rétegek egyre komplexebb, egyre absztraktabb </a:t>
            </a:r>
            <a:b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fogalmakat tanulnak meg</a:t>
            </a:r>
          </a:p>
          <a:p>
            <a:pPr lvl="2" eaLnBrk="1" hangingPunct="1"/>
            <a:r>
              <a:rPr lang="hu-HU" altLang="hu-HU" sz="1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r>
              <a:rPr lang="en-US" altLang="hu-HU" sz="1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altLang="hu-HU" sz="15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él, </a:t>
            </a:r>
            <a:r>
              <a:rPr lang="en-US" altLang="hu-HU" sz="150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szem, orr arc…</a:t>
            </a:r>
            <a:endParaRPr lang="hu-HU" altLang="hu-HU" sz="15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267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03188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Cím 8"/>
          <p:cNvSpPr>
            <a:spLocks noGrp="1"/>
          </p:cNvSpPr>
          <p:nvPr>
            <p:ph type="title"/>
          </p:nvPr>
        </p:nvSpPr>
        <p:spPr>
          <a:xfrm>
            <a:off x="927100" y="236538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smtClean="0">
                <a:solidFill>
                  <a:schemeClr val="bg1"/>
                </a:solidFill>
              </a:rPr>
              <a:t>Miért hatékonyabb a mély </a:t>
            </a:r>
            <a:r>
              <a:rPr lang="en-US" altLang="hu-HU" sz="3600" smtClean="0">
                <a:solidFill>
                  <a:schemeClr val="bg1"/>
                </a:solidFill>
              </a:rPr>
              <a:t>neuronh</a:t>
            </a:r>
            <a:r>
              <a:rPr lang="hu-HU" altLang="hu-HU" sz="3600" smtClean="0">
                <a:solidFill>
                  <a:schemeClr val="bg1"/>
                </a:solidFill>
              </a:rPr>
              <a:t>áló?</a:t>
            </a:r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127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12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716338"/>
            <a:ext cx="165735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0338" y="3860800"/>
            <a:ext cx="224790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4221163"/>
            <a:ext cx="40005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4292600"/>
            <a:ext cx="323850" cy="23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47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1"/>
          <p:cNvSpPr>
            <a:spLocks noGrp="1"/>
          </p:cNvSpPr>
          <p:nvPr>
            <p:ph idx="1"/>
          </p:nvPr>
        </p:nvSpPr>
        <p:spPr>
          <a:xfrm>
            <a:off x="395288" y="1700808"/>
            <a:ext cx="8424862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mély hálók tanítása sajnos nehezebb, mint a hagyományos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hálóé</a:t>
            </a:r>
          </a:p>
          <a:p>
            <a:pPr lvl="1" eaLnBrk="1" hangingPunct="1"/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neuron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több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paraméter  nagyobb műveletigény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 neuron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több paraméter  több tanítóadat kell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tanításkor ki fogjuk számolni a kimeneti neuronok hibáját (az elvárt és a kapott output eltérését), a rejtett neuronok hibáját fentről lefele haladva fogjuk megbecsülni (ez lesz a </a:t>
            </a:r>
            <a:r>
              <a:rPr lang="hu-HU" altLang="hu-HU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backpropagation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algoritmus)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Minél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 réteget megyünk visszafele, annál nagyobb az esélye, hogy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 a visszaterjesztéssel becsült hibaérték inkorrekt lesz</a:t>
            </a:r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gyakorlatban ez azt eredményezi, hogy a mély háló egyre mélyebben levő rétegei egyre kevésbé tanulnak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Azaz hiába adunk újabb rétegeket a hálóhoz, az eredmények nem javulnak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(sőt esetleg romlanak is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Ezért a mély hálók készítéséhez újabb rétegek hozzáadásán kívül új tanítóalgoritmusokra / egyéb módosításokra is szükség lesz</a:t>
            </a:r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335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ím 8"/>
          <p:cNvSpPr>
            <a:spLocks noGrp="1"/>
          </p:cNvSpPr>
          <p:nvPr>
            <p:ph type="title"/>
          </p:nvPr>
        </p:nvSpPr>
        <p:spPr>
          <a:xfrm>
            <a:off x="590550" y="18415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Miért nehéz a mély </a:t>
            </a:r>
            <a:r>
              <a:rPr lang="hu-HU" altLang="hu-HU" sz="4000" dirty="0" smtClean="0">
                <a:solidFill>
                  <a:schemeClr val="bg1"/>
                </a:solidFill>
              </a:rPr>
              <a:t>háló tanítása</a:t>
            </a: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889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1"/>
          <p:cNvSpPr>
            <a:spLocks noGrp="1"/>
          </p:cNvSpPr>
          <p:nvPr>
            <p:ph idx="1"/>
          </p:nvPr>
        </p:nvSpPr>
        <p:spPr>
          <a:xfrm>
            <a:off x="395288" y="1700808"/>
            <a:ext cx="8424862" cy="4479925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Tegyük fel, hogy adott egy X inputvektor és a neuronháló W súlyai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 akarjuk számolni a háló kimeneti értékeit az adott X inputra</a:t>
            </a:r>
          </a:p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Mivel a magasabban levő rétegek az alattuk lévőktől függnek, a számolást az input rétegtől az output réteg fele haladva tudjuk elvégezni</a:t>
            </a:r>
          </a:p>
          <a:p>
            <a:pPr marL="273050" lvl="1" indent="-273050" eaLnBrk="1" hangingPunct="1">
              <a:buClr>
                <a:srgbClr val="0BD0D9"/>
              </a:buClr>
              <a:buSzPct val="95000"/>
            </a:pP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neuron aktivációjának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kiszámítása: </a:t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vektor-vektor szorzás</a:t>
            </a:r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291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3335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2" name="Cím 8"/>
          <p:cNvSpPr>
            <a:spLocks noGrp="1"/>
          </p:cNvSpPr>
          <p:nvPr>
            <p:ph type="title"/>
          </p:nvPr>
        </p:nvSpPr>
        <p:spPr>
          <a:xfrm>
            <a:off x="590550" y="184150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A neuronháló kiértékelése</a:t>
            </a:r>
            <a:endParaRPr lang="hu-HU" altLang="hu-HU" sz="4000" dirty="0" smtClean="0">
              <a:solidFill>
                <a:schemeClr val="bg1"/>
              </a:solidFill>
            </a:endParaRPr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1229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356992"/>
            <a:ext cx="2879725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3673"/>
              </p:ext>
            </p:extLst>
          </p:nvPr>
        </p:nvGraphicFramePr>
        <p:xfrm>
          <a:off x="2108746" y="3861048"/>
          <a:ext cx="1325562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5" imgW="1130040" imgH="431640" progId="Equation.3">
                  <p:embed/>
                </p:oleObj>
              </mc:Choice>
              <mc:Fallback>
                <p:oleObj name="Equation" r:id="rId5" imgW="1130040" imgH="431640" progId="Equation.3">
                  <p:embed/>
                  <p:pic>
                    <p:nvPicPr>
                      <p:cNvPr id="245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8746" y="3861048"/>
                        <a:ext cx="1325562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Jobbra nyíl 1"/>
          <p:cNvSpPr/>
          <p:nvPr/>
        </p:nvSpPr>
        <p:spPr>
          <a:xfrm>
            <a:off x="4705350" y="5733256"/>
            <a:ext cx="238693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90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ontent Placeholder 11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</p:spPr>
        <p:txBody>
          <a:bodyPr/>
          <a:lstStyle/>
          <a:p>
            <a:pPr eaLnBrk="1" hangingPunct="1"/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Miért hatékonyabb a neuronhálókat GPU-n 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kiértékelni/tanítani</a:t>
            </a:r>
            <a:r>
              <a:rPr lang="hu-HU" altLang="hu-H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Egy neuron aktivációjának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kiszámítása: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vektor-vektor szorzás</a:t>
            </a:r>
            <a:endParaRPr lang="en-US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az adott réteg neuronjainak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aktivációját párhuzamosan is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kiszámolhatjuk!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=m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átrix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-vektor szorzás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ugyanezt párhuzamosan 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elvégezhetjük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több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 vektorra is!</a:t>
            </a:r>
            <a:b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=m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trix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mátrix szorzás</a:t>
            </a:r>
          </a:p>
          <a:p>
            <a:pPr lvl="1"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GPU-k a szorzatmátrix egyes celláinak értékét párhuzamosan tudják számolni – 30-40-szer gyorsabb, mint ha egyetlen CPU-n végeznénk</a:t>
            </a:r>
          </a:p>
          <a:p>
            <a:pPr lvl="4" eaLnBrk="1" hangingPunct="1">
              <a:buFont typeface="Wingdings 2" panose="05020102010507070707" pitchFamily="18" charset="2"/>
              <a:buNone/>
            </a:pP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 eaLnBrk="1" hangingPunct="1"/>
            <a:endParaRPr lang="hu-HU" altLang="hu-H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12" descr="szte_cimer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14300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Cím 8"/>
          <p:cNvSpPr>
            <a:spLocks noGrp="1"/>
          </p:cNvSpPr>
          <p:nvPr>
            <p:ph type="title"/>
          </p:nvPr>
        </p:nvSpPr>
        <p:spPr>
          <a:xfrm>
            <a:off x="684213" y="219075"/>
            <a:ext cx="8229600" cy="566738"/>
          </a:xfrm>
        </p:spPr>
        <p:txBody>
          <a:bodyPr/>
          <a:lstStyle/>
          <a:p>
            <a:pPr algn="ctr" eaLnBrk="1" hangingPunct="1"/>
            <a:r>
              <a:rPr lang="hu-HU" altLang="hu-HU" sz="4000" dirty="0" smtClean="0">
                <a:solidFill>
                  <a:schemeClr val="bg1"/>
                </a:solidFill>
              </a:rPr>
              <a:t>Kiértékelés </a:t>
            </a:r>
            <a:r>
              <a:rPr lang="hu-HU" altLang="hu-HU" sz="4000" dirty="0" smtClean="0">
                <a:solidFill>
                  <a:schemeClr val="bg1"/>
                </a:solidFill>
              </a:rPr>
              <a:t>GPU-n</a:t>
            </a: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458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458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45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458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45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458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sp>
        <p:nvSpPr>
          <p:cNvPr id="2458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hu-HU" altLang="hu-HU"/>
          </a:p>
        </p:txBody>
      </p:sp>
      <p:pic>
        <p:nvPicPr>
          <p:cNvPr id="2458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349500"/>
            <a:ext cx="2879725" cy="217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4590" name="Object 6"/>
          <p:cNvGraphicFramePr>
            <a:graphicFrameLocks noChangeAspect="1"/>
          </p:cNvGraphicFramePr>
          <p:nvPr/>
        </p:nvGraphicFramePr>
        <p:xfrm>
          <a:off x="2555875" y="2492375"/>
          <a:ext cx="833438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710891" imgH="431613" progId="Equation.3">
                  <p:embed/>
                </p:oleObj>
              </mc:Choice>
              <mc:Fallback>
                <p:oleObj name="Equation" r:id="rId5" imgW="710891" imgH="431613" progId="Equation.3">
                  <p:embed/>
                  <p:pic>
                    <p:nvPicPr>
                      <p:cNvPr id="2459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492375"/>
                        <a:ext cx="833438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59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4652963"/>
            <a:ext cx="3762375" cy="100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635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14889</TotalTime>
  <Words>789</Words>
  <Application>Microsoft Office PowerPoint</Application>
  <PresentationFormat>Diavetítés a képernyőre (4:3 oldalarány)</PresentationFormat>
  <Paragraphs>138</Paragraphs>
  <Slides>13</Slides>
  <Notes>1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</vt:lpstr>
      <vt:lpstr>Wingdings 2</vt:lpstr>
      <vt:lpstr>Áramlás</vt:lpstr>
      <vt:lpstr>Microsoft Equation 3.0</vt:lpstr>
      <vt:lpstr>Neuronháló ÉS mély nEuronháló</vt:lpstr>
      <vt:lpstr>PowerPoint-bemutató</vt:lpstr>
      <vt:lpstr>Neuron helyett neuronháló</vt:lpstr>
      <vt:lpstr>A neuronháló reprezentációs ereje</vt:lpstr>
      <vt:lpstr>Hagyományos és mély neuronhálók</vt:lpstr>
      <vt:lpstr>Miért hatékonyabb a mély neuronháló?</vt:lpstr>
      <vt:lpstr>Miért nehéz a mély háló tanítása</vt:lpstr>
      <vt:lpstr>A neuronháló kiértékelése</vt:lpstr>
      <vt:lpstr>Kiértékelés GPU-n</vt:lpstr>
      <vt:lpstr>A hiba mérése</vt:lpstr>
      <vt:lpstr>Az MSE hibafüggvény</vt:lpstr>
      <vt:lpstr>A keresztentrópia hibafüggvény</vt:lpstr>
      <vt:lpstr>Összegzés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684</cp:revision>
  <dcterms:created xsi:type="dcterms:W3CDTF">2011-08-30T15:18:14Z</dcterms:created>
  <dcterms:modified xsi:type="dcterms:W3CDTF">2019-09-11T09:54:48Z</dcterms:modified>
</cp:coreProperties>
</file>