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1" r:id="rId3"/>
    <p:sldId id="280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4660"/>
  </p:normalViewPr>
  <p:slideViewPr>
    <p:cSldViewPr>
      <p:cViewPr varScale="1">
        <p:scale>
          <a:sx n="125" d="100"/>
          <a:sy n="125" d="100"/>
        </p:scale>
        <p:origin x="5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4EC5DCC-6AD2-43D5-B6CC-1A3FB035902F}" type="datetimeFigureOut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A522061-0A73-4C95-BAE8-371F659A6A6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C9E1D4-69CF-4A15-BD62-279D6296567E}" type="datetimeFigureOut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hu-H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DD81709D-B61D-47E0-AED2-21059CFF7E8B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49564-DE40-42A4-B64B-1824335B4479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5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E9B829AB-074C-47E4-8EC5-7EBFE800CBC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75418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AAAA8-F6FE-40F8-928D-35A5AE3884BF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FF6C5-69AA-430F-8F77-3084186AD2AE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78894551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9A972-E753-4D30-8509-5A615B500E43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82E6B-4F59-4718-A4AE-97A6268DFE2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83402419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3DD0F-E52C-44F0-AEE8-89BE8391FE90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5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8B6BF-E366-432A-850D-34B79889A28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3671186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66EE4-2AE4-4EE2-A08A-342DEF978330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9F436322-CD5C-48A8-A621-98067E2F743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62719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F5807-DAEA-4D81-A265-B6A957B6D4E8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DA865D-5C7C-44FF-B512-D77D3B31140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9510783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427C2-6C6B-4513-A318-108DD0A3B720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8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F1CFD-484B-44D8-9E45-E5027DEEAB8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91567521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F468D-F9B5-46E0-AD69-24BE1DECE706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4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FADD4A-6BFB-45A8-89C2-0FB577596FF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35730550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2ECDC-236E-41B9-AC3C-C90CF011C813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3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CD83B-3C70-44B7-B8C4-8D976E0234C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6413266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4A8F5-83AC-4ED0-97E8-9FD49C0A38DA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6" name="Élőláb hely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FD3E9-70DB-4912-A7B2-A41987F8913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74723891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gy sarkán kerekítve levágott téglalap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Derékszögű háromszög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Szabadkézi sokszög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u-HU" noProof="0"/>
              <a:t>Kép beszúrásához kattintson az ikonra</a:t>
            </a:r>
            <a:endParaRPr lang="en-US" noProof="0" dirty="0"/>
          </a:p>
        </p:txBody>
      </p:sp>
      <p:sp>
        <p:nvSpPr>
          <p:cNvPr id="9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488A8-A055-497E-AC5E-046454789148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10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1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DB8F4B52-FF9B-4D99-AC32-C4CFA322D11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50559554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Cím hely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  <a:endParaRPr lang="en-US" altLang="hu-HU"/>
          </a:p>
        </p:txBody>
      </p:sp>
      <p:sp>
        <p:nvSpPr>
          <p:cNvPr id="1029" name="Szöveg hely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  <a:endParaRPr lang="en-US" altLang="hu-HU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07AE34A-622D-4DEC-B1B5-5BDF02A3D36B}" type="datetime1">
              <a:rPr lang="hu-HU"/>
              <a:pPr>
                <a:defRPr/>
              </a:pPr>
              <a:t>2020. 11. 13.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fld id="{2319844B-F395-4097-A726-583772F839E1}" type="slidenum">
              <a:rPr lang="hu-HU" altLang="hu-HU"/>
              <a:pPr/>
              <a:t>‹#›</a:t>
            </a:fld>
            <a:endParaRPr lang="hu-HU" altLang="hu-HU"/>
          </a:p>
        </p:txBody>
      </p:sp>
      <p:grpSp>
        <p:nvGrpSpPr>
          <p:cNvPr id="1033" name="Csoportba foglalás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33" r:id="rId2"/>
    <p:sldLayoutId id="2147484042" r:id="rId3"/>
    <p:sldLayoutId id="2147484034" r:id="rId4"/>
    <p:sldLayoutId id="2147484035" r:id="rId5"/>
    <p:sldLayoutId id="2147484036" r:id="rId6"/>
    <p:sldLayoutId id="2147484037" r:id="rId7"/>
    <p:sldLayoutId id="2147484038" r:id="rId8"/>
    <p:sldLayoutId id="2147484043" r:id="rId9"/>
    <p:sldLayoutId id="2147484039" r:id="rId10"/>
    <p:sldLayoutId id="214748404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11"/>
          <p:cNvSpPr>
            <a:spLocks noGrp="1"/>
          </p:cNvSpPr>
          <p:nvPr>
            <p:ph idx="1"/>
          </p:nvPr>
        </p:nvSpPr>
        <p:spPr>
          <a:xfrm>
            <a:off x="457200" y="2924175"/>
            <a:ext cx="8229600" cy="3400425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sz="2400" dirty="0">
              <a:latin typeface="Verdan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sz="2400" dirty="0">
              <a:latin typeface="Verdan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hu-HU" altLang="hu-HU" sz="2400" dirty="0">
                <a:latin typeface="Verdana" panose="020B0604030504040204" pitchFamily="34" charset="0"/>
              </a:rPr>
              <a:t>Tóth László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hu-HU" altLang="hu-HU" sz="2400" dirty="0">
                <a:latin typeface="Verdana" panose="020B0604030504040204" pitchFamily="34" charset="0"/>
              </a:rPr>
              <a:t>Számítógépes Algoritmusok és Mesterséges Intelligencia Tanszék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sz="2400" dirty="0">
              <a:latin typeface="Verdan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dirty="0">
              <a:latin typeface="Sentinel Book"/>
            </a:endParaRPr>
          </a:p>
          <a:p>
            <a:pPr eaLnBrk="1" hangingPunct="1"/>
            <a:endParaRPr lang="hu-HU" altLang="hu-HU" dirty="0">
              <a:latin typeface="Sentinel Book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5124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Cím 8"/>
          <p:cNvSpPr>
            <a:spLocks noGrp="1"/>
          </p:cNvSpPr>
          <p:nvPr>
            <p:ph type="title"/>
          </p:nvPr>
        </p:nvSpPr>
        <p:spPr>
          <a:xfrm>
            <a:off x="468313" y="1844675"/>
            <a:ext cx="8229600" cy="649288"/>
          </a:xfrm>
        </p:spPr>
        <p:txBody>
          <a:bodyPr/>
          <a:lstStyle/>
          <a:p>
            <a:pPr algn="ctr" eaLnBrk="1" hangingPunct="1"/>
            <a:r>
              <a:rPr lang="hu-HU" altLang="hu-HU" sz="3200" dirty="0" smtClean="0"/>
              <a:t>Statisztikai alapú </a:t>
            </a:r>
            <a:br>
              <a:rPr lang="hu-HU" altLang="hu-HU" sz="3200" dirty="0" smtClean="0"/>
            </a:br>
            <a:r>
              <a:rPr lang="hu-HU" altLang="hu-HU" sz="3200" dirty="0" smtClean="0"/>
              <a:t>természetes nyelvi modellezés</a:t>
            </a:r>
            <a:endParaRPr lang="hu-HU" altLang="hu-H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349758" cy="4479925"/>
          </a:xfrm>
        </p:spPr>
        <p:txBody>
          <a:bodyPr/>
          <a:lstStyle/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 már precízebben definiált, ezért </a:t>
            </a:r>
            <a:r>
              <a:rPr lang="hu-HU" altLang="hu-H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nyelvtechnológiailag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hasznosabb fogalom, mint a szavak száma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Rögzítsünk egy </a:t>
            </a:r>
            <a:r>
              <a:rPr lang="hu-HU" alt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szótárat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 szóval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Vegyünk egy jó nagy szöveges adatbázist M szövegszóval (M a „szó-pozíciók” száma, azaz a különböző helyeken levő szavak különböző szónak számítanak akkor is, ha maga a szóalak ugyanaz)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lefedés (</a:t>
            </a:r>
            <a:r>
              <a:rPr lang="hu-HU" alt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covering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azt mutatja meg, hogy egy adott szöveges adatbázis </a:t>
            </a:r>
            <a:r>
              <a:rPr lang="hu-HU" alt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szövegszavainak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hány százaléka van benne az adott szótárban</a:t>
            </a: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Példák: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Shakespeare összes műveiben kb. 29000 szó fordul elő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 régi vizsgálatban egy cég belső levelezését vizsgálták, a leggyakoribb </a:t>
            </a:r>
            <a:b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5-20 ezer szóval 90-98%-is lefedést értek el (angol!)</a:t>
            </a: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Azaz angolban 5-20 ezer szó egy átlagos kommunikációhoz lényegében elég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Viszont ez az 5000 szó rendkívüli módon „</a:t>
            </a:r>
            <a:r>
              <a:rPr lang="hu-HU" alt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domain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(tematika) függő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 orvosi könyv 5000 leggyakoribb szava nagyon el fog térni egy informatikai</a:t>
            </a:r>
            <a:b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könyv 5000 leggyakoribb </a:t>
            </a:r>
            <a:r>
              <a:rPr lang="hu-HU" alt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szavától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Lefedés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83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1194" y="1316038"/>
            <a:ext cx="8277750" cy="4479925"/>
          </a:xfrm>
        </p:spPr>
        <p:txBody>
          <a:bodyPr/>
          <a:lstStyle/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Kicsit finomítunk a lefedési vizsgálaton: dinamikus </a:t>
            </a:r>
            <a:r>
              <a:rPr lang="hu-HU" altLang="hu-H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szótárat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készítünk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szöveget szóról szóra haladva dolgozzuk fel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dinamikus </a:t>
            </a:r>
            <a:r>
              <a:rPr lang="hu-HU" alt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szótárat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készítünk, ami mindig az eddig feldolgozott szöveg legutóbbi L különböző szavát tartalmazza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mindig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azt nézzük, hogy a következő szó benne van-e a szótárban vagy 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</a:p>
          <a:p>
            <a:pPr lvl="2" eaLnBrk="1" hangingPunct="1"/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 nincs benne, beletesszük, a legrégebben látott szót pedig kidobjuk</a:t>
            </a:r>
            <a:endParaRPr lang="hu-HU" altLang="hu-H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dinamikus lefedést az így kapott 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lefedési értékek (0,1) átlagaként definiáljuk</a:t>
            </a: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Dinamikus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lefedési értékek (</a:t>
            </a:r>
            <a:r>
              <a:rPr lang="hu-HU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Jelinek) egy cég belső levelezése alapján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needed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reach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coverage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„:  átlagosan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mekkora szöveghossz kell az 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különböző szó összeszedéséhez (a legrégebbi szó milyen régen fordult elő). </a:t>
            </a:r>
            <a:endParaRPr lang="hu-HU" altLang="hu-H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érték a szótár méretével nem lineárisan nő, ami arra utal, 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hogy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szavak eloszlása a szövegben nagyon egyenetlen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41194" y="541338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Dinamikus lefedés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pic>
        <p:nvPicPr>
          <p:cNvPr id="6" name="Kép 5" descr="jelinektabla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0433" y="3933056"/>
            <a:ext cx="4975823" cy="149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313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1194" y="1316038"/>
            <a:ext cx="8277750" cy="4479925"/>
          </a:xfrm>
        </p:spPr>
        <p:txBody>
          <a:bodyPr/>
          <a:lstStyle/>
          <a:p>
            <a:pPr eaLnBrk="1" hangingPunct="1"/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lég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nagy 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szövegkorpusz esetén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szavak gyakoriságának eloszlását is 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kirajzolhatjuk (kék oszlopok). 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tengely: gyakorisági index (leggyakoribb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második 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leggyakoribb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harmadik leggyakoribb,…)</a:t>
            </a:r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tengely: 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gyakoriság (hányszor fordult elő)</a:t>
            </a:r>
          </a:p>
          <a:p>
            <a:pPr eaLnBrk="1" hangingPunct="1"/>
            <a:r>
              <a:rPr lang="hu-HU" alt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Zipf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törvénye: a kapott eloszlás közelítőleg</a:t>
            </a:r>
            <a:b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1/x alakú (fekete 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görbe)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Azaz x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· 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≈ konstans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u-HU" altLang="hu-H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”, „</a:t>
            </a:r>
            <a:r>
              <a:rPr lang="hu-HU" altLang="hu-H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long-tail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Durva közelítéssel: van kevés szó, amelyik</a:t>
            </a:r>
            <a:b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nagyon gyakori, és rengeteg szó, amelyik nagyon ritka (narancssárga dobozok)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gyakorlatban kb. a szavak fele egyetlen egyszer fordul elő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eloszlás skála-invariáns, azaz nagyobb adatbázist használva sem javul a helyzet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(megmarad a „hosszú farok”: felbukkannak egyre ritkább szavak egy-egy előfordulással)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statisztikai modellezés szempontjából nagyon rossz hír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statisztikai nyelvi modellezésben kifejezetten érvényes a „</a:t>
            </a:r>
            <a:r>
              <a:rPr lang="hu-HU" altLang="hu-H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no </a:t>
            </a:r>
            <a:r>
              <a:rPr lang="hu-HU" altLang="hu-H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hu-HU" altLang="hu-H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elve</a:t>
            </a:r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41194" y="541338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A szavak gyakorisági eloszlása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1844824"/>
            <a:ext cx="3307259" cy="2488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13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1194" y="1316038"/>
            <a:ext cx="8277750" cy="4479925"/>
          </a:xfrm>
        </p:spPr>
        <p:txBody>
          <a:bodyPr/>
          <a:lstStyle/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Lefedési eredmények magyar, német és angol esetén 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1-3 millió szövegszavas adatbázisokra, a BME cikke alapján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angol, 1 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német 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és 2 magyar adatbázist néztek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Függőleges tengely: lefedés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Vízszintes tengely: szótár mérete (a leggyakoribb szavak kigyűjtésével kapott szótár)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(vigyázz, logaritmikus skála!)</a:t>
            </a: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41194" y="541338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Mi a helyzet magyar nyelv esetén?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692" y="3264446"/>
            <a:ext cx="7035692" cy="2904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81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1194" y="1316038"/>
            <a:ext cx="8277750" cy="4479925"/>
          </a:xfrm>
        </p:spPr>
        <p:txBody>
          <a:bodyPr/>
          <a:lstStyle/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Néhány érték az előző ábrából kiemelve (adott százalékú lefedéshez hány szó kell):</a:t>
            </a:r>
          </a:p>
          <a:p>
            <a:pPr eaLnBrk="1" hangingPunct="1"/>
            <a:endParaRPr lang="hu-HU" alt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Konklúzió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az angolhoz képest a németben </a:t>
            </a:r>
            <a:r>
              <a:rPr lang="hu-HU" altLang="hu-H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kb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4x, a magyarban kb. 20x akkora korpuszra van szükség ugyanakkora lefedési százalék 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eléréséhez</a:t>
            </a:r>
          </a:p>
          <a:p>
            <a:pPr lvl="1" eaLnBrk="1" hangingPunct="1"/>
            <a:r>
              <a:rPr lang="hu-HU" altLang="hu-H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 feltehetően a toldalékolásnak köszönhető </a:t>
            </a:r>
          </a:p>
          <a:p>
            <a:pPr lvl="2" eaLnBrk="1" hangingPunct="1"/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rdekes lenne megnézni, hogy mi történne, ha szóalakok helyett ugyanezt a vizsgálatot a szótövekre végeznénk el (azaz ha minden szóalak helyére a szótövet írnánk be, mennyire kapnánk meg az angol nyelv görbéjét)</a:t>
            </a:r>
          </a:p>
          <a:p>
            <a:pPr lvl="2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Vajon igaz-e, hogy egy szónak átlagosan 20 féle szóalakja fordul elő?</a:t>
            </a: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Magyar nyelvre a statisztikai modellezés tehát még nehezebb, mint angolra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Érdemes lehet morfológiai elemzést végezni a szavakon (in </a:t>
            </a:r>
            <a:r>
              <a:rPr lang="hu-HU" altLang="hu-H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house – </a:t>
            </a:r>
            <a:r>
              <a:rPr lang="hu-HU" altLang="hu-H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ház+am+ban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41194" y="541338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Lefedés magyar nyelvre 2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  <p:pic>
        <p:nvPicPr>
          <p:cNvPr id="8" name="Kép 7" descr="Nemeth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1916832"/>
            <a:ext cx="3168352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523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229600" cy="4479925"/>
          </a:xfrm>
        </p:spPr>
        <p:txBody>
          <a:bodyPr/>
          <a:lstStyle/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Formális nyelvi modellen a formális nyelvek tantárgyból ismert nyelvtanokon alapuló leírást fogom érteni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generatív nyelvtanok, Chomsky-féle nyelvhierarchia, automaták, környezetfüggetlen nyelvtan, …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generatív nyelvtanok vizsgálata a 60-as évektől kezdve a nyelvészet sok területét forradalmasította</a:t>
            </a:r>
          </a:p>
          <a:p>
            <a:pPr lvl="1" eaLnBrk="1" hangingPunct="1"/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idő </a:t>
            </a:r>
            <a:r>
              <a:rPr lang="hu-HU" alt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előrehaladtával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viszont egyre több kritikai is éri</a:t>
            </a: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Itt most nem fogok a nyelvészeti, kognitív pszichológiai, filozófiai,… szempontokkal foglalkozni, csakis a gyakorlati, nyelvtechnológiai használhatósággal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Ilyen szempontból viszont a formális nyelvek nem tűnnek alkalmasnak a nyelv modellezésére - néhány ilyen érvet sorolok fel a következő diákon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Formális nyelvi modellek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01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229600" cy="4479925"/>
          </a:xfrm>
        </p:spPr>
        <p:txBody>
          <a:bodyPr/>
          <a:lstStyle/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Még egyetlen természetes nyelvhez sem született olyan formális nyelvtan, amely a teljes nyelvet leírná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Még a nyelv egy pici szeletének a leírása is rendkívül nehéz</a:t>
            </a:r>
          </a:p>
          <a:p>
            <a:pPr eaLnBrk="1" hangingPunct="1"/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generatív nyelvtanok a nyelv egy adott állapotát igyekeznek leírni, nem veszik figyelembe a nyelv 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változását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definíció szerint, „a terminálisok (esetünkben szavak) halmaza adott”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természetes nyelvekben folyamatosan kerülnek új szavak - a legtriviálisabb példa a tulajdonnevek halmazának bővülése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 emberek egy ismeretlen tulajdonnév esetén többnyire tudjuk értelmezni a mondatot, pl. : „Tegnap hetes erősségű földrengés volt az olaszországi Bergamóban” – a szövegkörnyezetből ki tudjuk találni, hogy az ismeretlen szó valószínűleg egy tulajdonnév, egy város neve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 formális nyelvtan viszont ismeretlen szó esetén az egész mondatot elvetné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Márpedig egy természeten nyelvi alkalmazást lehetetlen a világ összes tulajdonnevére felkészíteni (a tulajdonnevek kezelése amúgy is a természetes nyelvi feldolgozás egyik legnehezebb területe)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Formális nyelvi modellek hátrányai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93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229600" cy="4479925"/>
          </a:xfrm>
        </p:spPr>
        <p:txBody>
          <a:bodyPr/>
          <a:lstStyle/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Spontán kommunikációban meglepően sok </a:t>
            </a:r>
            <a:r>
              <a:rPr lang="hu-HU" altLang="hu-H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szintaktikailag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hibás mondatot használunk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 beszélgetésekre (spontán társalgás) is igaz: hibás mondatok, félbehagyott szavak, szóismétlések, nyelvbotlások, hezitálás, </a:t>
            </a:r>
            <a:r>
              <a:rPr lang="hu-HU" alt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stb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Illetve írott kommunikációra (blogok, chat, szociális média) is igaz: hibás mondatok, elütések, rövidítések, stb. 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Mivel sokáig ellenőrzött hanganyagokon és szövegeken (pl. könyvek vagy felolvasott szövegek ) folytak a kutatások, ez a tény a nyelvészekben is viszonylag sokára tudatosult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Érdekes módon nekünk, embereknek ez fel sem tűnik, nem tudatosul (csak ha már tényleg értelemzavaróan sok a hiba)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 formális nyelvtan viszont ezeket a hibás mondatokat nem fogadná el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Formális nyelvi modellek hátrányai 2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97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229600" cy="4479925"/>
          </a:xfrm>
        </p:spPr>
        <p:txBody>
          <a:bodyPr/>
          <a:lstStyle/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formális nyelvtanok a mondat szintaxisát modellezik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És azt is csak két „fokozaton”: egy mondat vagy eleme a nyelvnek, vagy nem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 foglalkoznak a szemantikával és a nyelvhasználattal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 két mondat nyelvtanilag helyes, akkor nem képesek különbséget tenni, ha az egyik az adott szituációban </a:t>
            </a:r>
            <a:r>
              <a:rPr lang="hu-HU" altLang="hu-H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nyelvhasználatilag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„helyesebb”, mint a másik</a:t>
            </a:r>
          </a:p>
          <a:p>
            <a:pPr lvl="2" eaLnBrk="1" hangingPunct="1"/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„Viszont látásra, professzor úr” vagy „Na csákó, kicsi szívem”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Avagy a jelentése miatt ez egyik mondat elhangzása valószínűbb, mint a másiké</a:t>
            </a:r>
          </a:p>
          <a:p>
            <a:pPr lvl="2" eaLnBrk="1" hangingPunct="1"/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„A veréb felrepült a fára” vagy „A véreb felrepült a fára”</a:t>
            </a: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beszédfelismerő megtámogatására hasznosabb lenne, ha 0-1 helyett egy rugalmasabb (pl. 0-1 közti) értéket adna a nyelvi modell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Például az akusztikus modell bizonytalansága esetén segítene dönteni (lásd veréb vagy véreb)</a:t>
            </a: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korábban felírt </a:t>
            </a:r>
            <a:r>
              <a:rPr lang="hu-HU" altLang="hu-H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Bayes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döntéselméleti szabály is egy valószínűségi alapú nyelvi modellt feltételez, azaz P(w</a:t>
            </a:r>
            <a:r>
              <a:rPr lang="hu-HU" altLang="hu-HU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hu-HU" altLang="hu-H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hu-HU" altLang="hu-HU" sz="20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)-re van szüksége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fenti okok miatt statisztika alapú nyelvi modelleket fogunk használni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Formális nyelvi modellek hátrányai 3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08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42722" y="1520825"/>
            <a:ext cx="8229600" cy="4479925"/>
          </a:xfrm>
        </p:spPr>
        <p:txBody>
          <a:bodyPr/>
          <a:lstStyle/>
          <a:p>
            <a:pPr eaLnBrk="1" hangingPunct="1"/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 a módszerek a 70-80-as 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évektől </a:t>
            </a:r>
            <a:r>
              <a:rPr lang="hu-HU" alt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jöttek divatba, látva a formális módszerek gyakorlati alkalmazásokban való kudarcát.</a:t>
            </a:r>
          </a:p>
          <a:p>
            <a:pPr lvl="1" eaLnBrk="1" hangingPunct="1"/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Jelinek: "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fire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of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speech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recognizer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goes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altLang="hu-H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Mostanra a gyakorlati alkalmazásokból már teljesen kiszorították a formális módszereket</a:t>
            </a: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Matematikai (statisztikai) modellt fogunk kreálni a nyelv - vagy legalábbis valamely aspektusának – modellezésére</a:t>
            </a:r>
          </a:p>
          <a:p>
            <a:pPr lvl="1" eaLnBrk="1" hangingPunct="1"/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modellnek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képesnek kell lennie leírni a modellezett dolgot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lehet túl bonyolult, hogy matematikailag kezelhető maradjon 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ld. tanítás, kiértékelés)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altLang="hu-H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modell paramétereit </a:t>
            </a:r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hatalmas szöveges adatbázisokon (nyelvészeti kifejezéssel „korpusz”), gépi tanulással során optimalizáljuk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Statisztikai alapú nyelvi modellezés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93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39552" y="1453065"/>
            <a:ext cx="8229600" cy="4479925"/>
          </a:xfrm>
        </p:spPr>
        <p:txBody>
          <a:bodyPr/>
          <a:lstStyle/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statisztikai nyelvi modellek fő alkalmazási módjai: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Nyelvi modellezés: egy „mondat” (szósorozat) valószínűségének becslése </a:t>
            </a:r>
            <a:b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nekünk 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 kell a beszédfelismerésben)</a:t>
            </a:r>
          </a:p>
          <a:p>
            <a:pPr lvl="1" eaLnBrk="1" hangingPunct="1"/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Nyelvi elemzés (parsing): egy mondat legvalószínűbb belső struktúrájának 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pl. </a:t>
            </a:r>
            <a:r>
              <a:rPr lang="hu-HU" altLang="hu-H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derivációs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fa) 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megtalálása, 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szavak valamilyen absztrakt tulajdonságának (pl. szemantikai hasonlóság) megbecslése</a:t>
            </a:r>
          </a:p>
          <a:p>
            <a:pPr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Statisztikai nyelvi modellek néhány fő alkalmazási területe: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Beszédfelismerés, chatbotok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Gépi fordítás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Szövegbányászat, pl. szociális média elemzése (felhasználó véleményének, szándékának kinyerése), ajánlórendszerek,…</a:t>
            </a:r>
          </a:p>
          <a:p>
            <a:pPr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Statisztikai modellezés fő előnyei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szintaktikát és a szemantikát egyben kezeli (nyelvi modellezésnél előny, nyelvi elemzésnél néha hátrány is lehet)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tanulás során nem látott vagy helytelen inputot is tud kezelni (nem elutasítja, csak kisebb valószínűséget rendel hozzá)</a:t>
            </a:r>
          </a:p>
          <a:p>
            <a:pPr lvl="1" eaLnBrk="1" hangingPunct="1"/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 téved, akkor csak kisebb hibát okoz a teljes rendszerre nézve 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(nem 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elutasítja a mondatot, 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csak </a:t>
            </a:r>
            <a:r>
              <a:rPr lang="hu-HU" altLang="hu-H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túl kicsi/nagy </a:t>
            </a:r>
            <a:r>
              <a:rPr lang="hu-HU" altLang="hu-H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valószínűséget rendel hozzá)</a:t>
            </a:r>
          </a:p>
          <a:p>
            <a:pPr lvl="1" eaLnBrk="1" hangingPunct="1"/>
            <a:endParaRPr lang="hu-HU" altLang="hu-H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Statisztikai alapú nyelvi modellezés 2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95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11"/>
          <p:cNvSpPr>
            <a:spLocks noGrp="1"/>
          </p:cNvSpPr>
          <p:nvPr>
            <p:ph idx="1"/>
          </p:nvPr>
        </p:nvSpPr>
        <p:spPr>
          <a:xfrm>
            <a:off x="457200" y="2924175"/>
            <a:ext cx="8229600" cy="3400425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sz="2400" dirty="0">
              <a:latin typeface="Verdan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sz="2400" dirty="0">
              <a:latin typeface="Verdan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hu-HU" altLang="hu-HU" sz="2400" dirty="0">
                <a:latin typeface="Verdana" panose="020B0604030504040204" pitchFamily="34" charset="0"/>
              </a:rPr>
              <a:t>Tóth László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hu-HU" altLang="hu-HU" sz="2400" dirty="0">
                <a:latin typeface="Verdana" panose="020B0604030504040204" pitchFamily="34" charset="0"/>
              </a:rPr>
              <a:t>Számítógépes Algoritmusok és Mesterséges Intelligencia Tanszék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sz="2400" dirty="0">
              <a:latin typeface="Verdana" panose="020B0604030504040204" pitchFamily="34" charset="0"/>
            </a:endParaRPr>
          </a:p>
          <a:p>
            <a:pPr algn="ctr" eaLnBrk="1" hangingPunct="1">
              <a:buFont typeface="Arial" panose="020B0604020202020204" pitchFamily="34" charset="0"/>
              <a:buNone/>
            </a:pPr>
            <a:endParaRPr lang="hu-HU" altLang="hu-HU" dirty="0">
              <a:latin typeface="Sentinel Book"/>
            </a:endParaRPr>
          </a:p>
          <a:p>
            <a:pPr eaLnBrk="1" hangingPunct="1"/>
            <a:endParaRPr lang="hu-HU" altLang="hu-HU" dirty="0">
              <a:latin typeface="Sentinel Book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5124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Cím 8"/>
          <p:cNvSpPr>
            <a:spLocks noGrp="1"/>
          </p:cNvSpPr>
          <p:nvPr>
            <p:ph type="title"/>
          </p:nvPr>
        </p:nvSpPr>
        <p:spPr>
          <a:xfrm>
            <a:off x="468313" y="1844675"/>
            <a:ext cx="8229600" cy="649288"/>
          </a:xfrm>
        </p:spPr>
        <p:txBody>
          <a:bodyPr/>
          <a:lstStyle/>
          <a:p>
            <a:pPr algn="ctr" eaLnBrk="1" hangingPunct="1"/>
            <a:r>
              <a:rPr lang="hu-HU" altLang="hu-HU" sz="3200" dirty="0" smtClean="0"/>
              <a:t>A természetes nyelvek fő </a:t>
            </a:r>
            <a:br>
              <a:rPr lang="hu-HU" altLang="hu-HU" sz="3200" dirty="0" smtClean="0"/>
            </a:br>
            <a:r>
              <a:rPr lang="hu-HU" altLang="hu-HU" sz="3200" dirty="0" smtClean="0"/>
              <a:t>statisztikai tulajdonságai</a:t>
            </a:r>
            <a:endParaRPr lang="hu-HU" altLang="hu-HU" sz="3200" dirty="0"/>
          </a:p>
        </p:txBody>
      </p:sp>
    </p:spTree>
    <p:extLst>
      <p:ext uri="{BB962C8B-B14F-4D97-AF65-F5344CB8AC3E}">
        <p14:creationId xmlns:p14="http://schemas.microsoft.com/office/powerpoint/2010/main" val="386774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1"/>
          <p:cNvSpPr>
            <a:spLocks noGrp="1"/>
          </p:cNvSpPr>
          <p:nvPr>
            <p:ph idx="1"/>
          </p:nvPr>
        </p:nvSpPr>
        <p:spPr>
          <a:xfrm>
            <a:off x="539552" y="1469421"/>
            <a:ext cx="8229600" cy="4479925"/>
          </a:xfrm>
        </p:spPr>
        <p:txBody>
          <a:bodyPr/>
          <a:lstStyle/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Mivel statisztikai modellezést akarunk csinálni, előbb érdemes </a:t>
            </a:r>
            <a:r>
              <a:rPr lang="hu-HU" altLang="hu-H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megis-merkedni</a:t>
            </a:r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természetes nyelvek fő statisztikai tulajdonságaival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Főként az angol nyelvről fogok beszélni, külön lesz szó a magyarról</a:t>
            </a: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 egyszerűnek tűnő kérdés: hány szó van az adott nyelvben?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Angol: szónak számítunk mindent, ami két szóköz között állhat</a:t>
            </a:r>
          </a:p>
          <a:p>
            <a:pPr lvl="2" eaLnBrk="1" hangingPunct="1"/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Egy szótőhöz </a:t>
            </a:r>
            <a:r>
              <a:rPr lang="hu-HU" altLang="hu-H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2-3 alak tartozik, pl. go-</a:t>
            </a:r>
            <a:r>
              <a:rPr lang="hu-HU" altLang="hu-H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goes</a:t>
            </a:r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altLang="hu-H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went-gone</a:t>
            </a:r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pen-</a:t>
            </a:r>
            <a:r>
              <a:rPr lang="hu-HU" altLang="hu-H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pens</a:t>
            </a:r>
            <a:endParaRPr lang="hu-HU" altLang="hu-H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/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angolban a rettentő sok dialektus és nyelvváltozat okoz gondot (mindegyiknek lehetnek olyan szavai, amelyek az összes többi csoport számára ismeretlenek)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Magyar: a toldalékolás miatt a „szó” definíciója se triviális</a:t>
            </a:r>
          </a:p>
          <a:p>
            <a:pPr lvl="2" eaLnBrk="1" hangingPunct="1"/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toldalékolás miatt szavak helyett </a:t>
            </a:r>
            <a:r>
              <a:rPr lang="hu-HU" altLang="hu-H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szólalakokról</a:t>
            </a:r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van értelme beszélni</a:t>
            </a:r>
          </a:p>
          <a:p>
            <a:pPr lvl="2" eaLnBrk="1" hangingPunct="1"/>
            <a:r>
              <a:rPr lang="hu-HU" altLang="hu-H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Magyarban egy főnévnek kb. 700 alakja lehet! </a:t>
            </a:r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(Hasonló </a:t>
            </a:r>
            <a:r>
              <a:rPr lang="hu-HU" altLang="hu-H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morfológiai gazdagságú a finn és a török </a:t>
            </a:r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nyelv; a </a:t>
            </a:r>
            <a:r>
              <a:rPr lang="hu-HU" altLang="hu-H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legtöbb európai nyelv a magyar és </a:t>
            </a:r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angol </a:t>
            </a:r>
            <a:r>
              <a:rPr lang="hu-HU" altLang="hu-H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közé esik e </a:t>
            </a:r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szempontból)</a:t>
            </a:r>
            <a:endParaRPr lang="hu-HU" altLang="hu-H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eaLnBrk="1" hangingPunct="1"/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mondjuk az „</a:t>
            </a:r>
            <a:r>
              <a:rPr lang="hu-HU" altLang="hu-H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elkelkáposztásítástalanítás</a:t>
            </a:r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…” kezdetű, azt szónak </a:t>
            </a:r>
            <a:r>
              <a:rPr lang="hu-HU" altLang="hu-HU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tekintsük</a:t>
            </a:r>
            <a:r>
              <a:rPr lang="hu-HU" altLang="hu-H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-e? (elvileg lehetséges szóalak, de gyakorlatban nem használjuk semmire)</a:t>
            </a:r>
          </a:p>
          <a:p>
            <a:pPr eaLnBrk="1" hangingPunct="1"/>
            <a:r>
              <a:rPr lang="hu-HU" altLang="hu-H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bizonytalanság miatt a szavak számára tett becslések is nagyon szórnak</a:t>
            </a:r>
          </a:p>
          <a:p>
            <a:pPr lvl="1" eaLnBrk="1" hangingPunct="1"/>
            <a:r>
              <a:rPr lang="hu-HU" altLang="hu-H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Angol: valahol 150 000 és 2 millió közt vannak a becsült értékek</a:t>
            </a:r>
            <a:endParaRPr lang="hu-HU" altLang="hu-H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642938" y="5429250"/>
            <a:ext cx="8229601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hu-HU" sz="4400" dirty="0">
              <a:latin typeface="Verdana" pitchFamily="34" charset="0"/>
              <a:ea typeface="+mj-ea"/>
              <a:cs typeface="+mj-cs"/>
            </a:endParaRPr>
          </a:p>
        </p:txBody>
      </p:sp>
      <p:pic>
        <p:nvPicPr>
          <p:cNvPr id="6148" name="Picture 12" descr="szte_cimer.t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77628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Cím 8"/>
          <p:cNvSpPr>
            <a:spLocks noGrp="1"/>
          </p:cNvSpPr>
          <p:nvPr>
            <p:ph type="title"/>
          </p:nvPr>
        </p:nvSpPr>
        <p:spPr>
          <a:xfrm>
            <a:off x="539552" y="694721"/>
            <a:ext cx="8229600" cy="566737"/>
          </a:xfrm>
        </p:spPr>
        <p:txBody>
          <a:bodyPr/>
          <a:lstStyle/>
          <a:p>
            <a:pPr algn="ctr" eaLnBrk="1" hangingPunct="1"/>
            <a:r>
              <a:rPr lang="hu-HU" altLang="hu-HU" sz="3600" dirty="0" smtClean="0">
                <a:solidFill>
                  <a:schemeClr val="tx1"/>
                </a:solidFill>
              </a:rPr>
              <a:t>Szavak száma</a:t>
            </a:r>
            <a:endParaRPr lang="hu-HU" altLang="hu-H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98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Áramlás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23726</TotalTime>
  <Words>1255</Words>
  <Application>Microsoft Office PowerPoint</Application>
  <PresentationFormat>Diavetítés a képernyőre (4:3 oldalarány)</PresentationFormat>
  <Paragraphs>144</Paragraphs>
  <Slides>14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22" baseType="lpstr">
      <vt:lpstr>Arial</vt:lpstr>
      <vt:lpstr>Calibri</vt:lpstr>
      <vt:lpstr>Constantia</vt:lpstr>
      <vt:lpstr>Sentinel Book</vt:lpstr>
      <vt:lpstr>Times New Roman</vt:lpstr>
      <vt:lpstr>Verdana</vt:lpstr>
      <vt:lpstr>Wingdings 2</vt:lpstr>
      <vt:lpstr>Áramlás</vt:lpstr>
      <vt:lpstr>Statisztikai alapú  természetes nyelvi modellezés</vt:lpstr>
      <vt:lpstr>Formális nyelvi modellek</vt:lpstr>
      <vt:lpstr>Formális nyelvi modellek hátrányai</vt:lpstr>
      <vt:lpstr>Formális nyelvi modellek hátrányai 2</vt:lpstr>
      <vt:lpstr>Formális nyelvi modellek hátrányai 3</vt:lpstr>
      <vt:lpstr>Statisztikai alapú nyelvi modellezés</vt:lpstr>
      <vt:lpstr>Statisztikai alapú nyelvi modellezés 2</vt:lpstr>
      <vt:lpstr>A természetes nyelvek fő  statisztikai tulajdonságai</vt:lpstr>
      <vt:lpstr>Szavak száma</vt:lpstr>
      <vt:lpstr>Lefedés</vt:lpstr>
      <vt:lpstr>Dinamikus lefedés</vt:lpstr>
      <vt:lpstr>A szavak gyakorisági eloszlása</vt:lpstr>
      <vt:lpstr>Mi a helyzet magyar nyelv esetén?</vt:lpstr>
      <vt:lpstr>Lefedés magyar nyelvre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Horváth Alexandra</dc:creator>
  <cp:lastModifiedBy>Lajszlo</cp:lastModifiedBy>
  <cp:revision>1318</cp:revision>
  <dcterms:created xsi:type="dcterms:W3CDTF">2011-08-30T15:18:14Z</dcterms:created>
  <dcterms:modified xsi:type="dcterms:W3CDTF">2020-11-13T11:50:06Z</dcterms:modified>
</cp:coreProperties>
</file>