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6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2" d="100"/>
          <a:sy n="122" d="100"/>
        </p:scale>
        <p:origin x="4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2020. 11. 25.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4.wmf"/><Relationship Id="rId3" Type="http://schemas.openxmlformats.org/officeDocument/2006/relationships/image" Target="../media/image4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4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4.pn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4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eb.stanford.edu/~jurafsky/slp3/slides/LM_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N-</a:t>
            </a:r>
            <a:r>
              <a:rPr lang="hu-HU" altLang="hu-HU" sz="3200" dirty="0" err="1" smtClean="0"/>
              <a:t>gram</a:t>
            </a:r>
            <a:r>
              <a:rPr lang="hu-HU" altLang="hu-HU" sz="3200" dirty="0" smtClean="0"/>
              <a:t> </a:t>
            </a:r>
            <a:r>
              <a:rPr lang="hu-HU" altLang="hu-HU" sz="3200" dirty="0" smtClean="0"/>
              <a:t>nyelvi </a:t>
            </a:r>
            <a:r>
              <a:rPr lang="hu-HU" altLang="hu-HU" sz="3200" dirty="0" smtClean="0"/>
              <a:t>modellek</a:t>
            </a:r>
            <a:endParaRPr lang="hu-HU" alt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Miből ered a sok nullás számláló? Abból, hogy túl sok különböző szó van, így az egyes szavak kevésszer fordulnak elő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különböző szavak számát tudjuk csökkenteni, ha bizonyos szavakat összevonunk, azonosnak tekintünk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az eddig különböző szavakat azonosnak tekintjük, akkor a külön-külön előfordulásaik innentől ugyanazon szó előfordulásai lesznek, tehát a szavak összevonása megnöveli az előfordulási gyakoriságot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osztályalapú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alapötlete, hogy a szavakat vonunk össze valamilyen osztályozás vagy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klaszterezés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alapján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utána a szavak helyett az osztályokon számolunk n-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gramot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Néhány ötlet osztályok képzésére: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 nyelvben: azonos szótő: megy, mentek, megyünk, …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menni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Azonos szófaj: kutya, pohár, autó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főnév (ez nagyon erős összevonást csinál)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Hasonló szemantikai tartalom: kutya, macska, ló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állat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És persze lehet automatikus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klaszterező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módszereket is használni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Osztály-alapú n-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gram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473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Statisztikai nyelvi modellek </a:t>
            </a:r>
            <a:br>
              <a:rPr lang="hu-HU" altLang="hu-HU" sz="3200" dirty="0" smtClean="0"/>
            </a:br>
            <a:r>
              <a:rPr lang="hu-HU" altLang="hu-HU" sz="3200" dirty="0" smtClean="0"/>
              <a:t>minőségének mérése</a:t>
            </a:r>
            <a:endParaRPr lang="hu-HU" altLang="hu-HU" sz="3200" dirty="0"/>
          </a:p>
        </p:txBody>
      </p:sp>
    </p:spTree>
    <p:extLst>
      <p:ext uri="{BB962C8B-B14F-4D97-AF65-F5344CB8AC3E}">
        <p14:creationId xmlns:p14="http://schemas.microsoft.com/office/powerpoint/2010/main" val="30017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van több, különböző módon becsült nyelvi modellem, hogyan tudom eldönteni, hogy melyik a jobb?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valaki hoz egy mintaszöveget, hogy ilyen jellegű szövegeket kellene modellezni, hogyan mérjük meg, hogy a modellezési feladat mennyire nehéz a jelenlegi modellünk számára?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Hasznos lehet pl., ha fel akarom mérni egy beszédfelismerési feladat nehézségét nyelvi modellezési szempontból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bemutatott módszer statisztikai nyelvi modellekre működik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Olyan modelleket értünk ezen, amelyek bármely w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szósorozathoz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valószínűséget tudnak rendelni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Rövid jelölés: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w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1,n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matematikai levezetés feltételezi, hogy a nyelv egy valószínűségi változó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 értékei végtelen hosszúságú szósorozatok (valamilyen fix szótár felett)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ezek mindegyikének van valamilyen valószínűsége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Két dologra keresünk választ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960890"/>
              </p:ext>
            </p:extLst>
          </p:nvPr>
        </p:nvGraphicFramePr>
        <p:xfrm>
          <a:off x="1115615" y="4478503"/>
          <a:ext cx="990293" cy="29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4" imgW="761760" imgH="228600" progId="Equation.3">
                  <p:embed/>
                </p:oleObj>
              </mc:Choice>
              <mc:Fallback>
                <p:oleObj name="Equation" r:id="rId4" imgW="761760" imgH="228600" progId="Equation.3">
                  <p:embed/>
                  <p:pic>
                    <p:nvPicPr>
                      <p:cNvPr id="3" name="Objektum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5" y="4478503"/>
                        <a:ext cx="990293" cy="296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00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81194" y="1265962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adott egy w diszrét eloszlású valósz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nűségi változó, amelynek lehetséges értékeit V(w)-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jelöljük, akkor w entrópiája: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hosszú szósorozat viszont véges számú van, ezek entrópiája felírható: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nyelvi modell valószínűségei nem összemérhetők, mert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növelésével egyre kisebb értékeket kapunk. Ezért bevezetjük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szavankénti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(„per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 entrópiát: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Végül az L nyelv entrópiáját úgy definiáljuk, mint a fenti képlet határértéke: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51070" y="516300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nyelv entrópiája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627783" y="2283690"/>
            <a:ext cx="111994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601700"/>
              </p:ext>
            </p:extLst>
          </p:nvPr>
        </p:nvGraphicFramePr>
        <p:xfrm>
          <a:off x="1090232" y="2065665"/>
          <a:ext cx="2574363" cy="532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4" imgW="1701800" imgH="355600" progId="Equation.3">
                  <p:embed/>
                </p:oleObj>
              </mc:Choice>
              <mc:Fallback>
                <p:oleObj name="Equation" r:id="rId4" imgW="1701800" imgH="355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232" y="2065665"/>
                        <a:ext cx="2574363" cy="532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555776" y="4130675"/>
            <a:ext cx="9774250" cy="5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983990"/>
              </p:ext>
            </p:extLst>
          </p:nvPr>
        </p:nvGraphicFramePr>
        <p:xfrm>
          <a:off x="934117" y="3192583"/>
          <a:ext cx="2886591" cy="52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6" imgW="2108200" imgH="381000" progId="Equation.3">
                  <p:embed/>
                </p:oleObj>
              </mc:Choice>
              <mc:Fallback>
                <p:oleObj name="Equation" r:id="rId6" imgW="2108200" imgH="38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117" y="3192583"/>
                        <a:ext cx="2886591" cy="522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807018"/>
              </p:ext>
            </p:extLst>
          </p:nvPr>
        </p:nvGraphicFramePr>
        <p:xfrm>
          <a:off x="4756073" y="3113013"/>
          <a:ext cx="428366" cy="298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8" imgW="317087" imgH="215619" progId="Equation.3">
                  <p:embed/>
                </p:oleObj>
              </mc:Choice>
              <mc:Fallback>
                <p:oleObj name="Equation" r:id="rId8" imgW="317087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073" y="3113013"/>
                        <a:ext cx="428366" cy="2985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ontent Placeholder 11"/>
          <p:cNvSpPr txBox="1">
            <a:spLocks/>
          </p:cNvSpPr>
          <p:nvPr/>
        </p:nvSpPr>
        <p:spPr bwMode="auto">
          <a:xfrm>
            <a:off x="3861468" y="1899045"/>
            <a:ext cx="5011752" cy="870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 eaLnBrk="1" hangingPunct="1">
              <a:buClr>
                <a:srgbClr val="0BD0D9"/>
              </a:buClr>
              <a:buSzPct val="95000"/>
            </a:pP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nyelv végtelen hosszú </a:t>
            </a:r>
            <a:r>
              <a:rPr lang="hu-HU" altLang="hu-H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szósorozatokat</a:t>
            </a:r>
            <a:r>
              <a:rPr lang="hu-HU" alt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generál, így a lehetséges sorozatok száma is végtelen.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Emiatt a </a:t>
            </a:r>
            <a:r>
              <a:rPr lang="hu-HU" alt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képlet nem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használható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</a:t>
            </a:r>
            <a:endParaRPr lang="hu-HU" altLang="hu-HU" dirty="0" smtClean="0">
              <a:latin typeface="Sentinel Book"/>
            </a:endParaRPr>
          </a:p>
        </p:txBody>
      </p:sp>
      <p:sp>
        <p:nvSpPr>
          <p:cNvPr id="23" name="Content Placeholder 11"/>
          <p:cNvSpPr txBox="1">
            <a:spLocks/>
          </p:cNvSpPr>
          <p:nvPr/>
        </p:nvSpPr>
        <p:spPr bwMode="auto">
          <a:xfrm>
            <a:off x="3925140" y="3054905"/>
            <a:ext cx="4901379" cy="64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 eaLnBrk="1" hangingPunct="1">
              <a:buClr>
                <a:srgbClr val="0BD0D9"/>
              </a:buClr>
              <a:buSzPct val="95000"/>
              <a:buFont typeface="Wingdings" panose="05000000000000000000" pitchFamily="2" charset="2"/>
              <a:buChar char="§"/>
            </a:pP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       a nyelv valódi eloszlása - természetes nyelvek esetén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senki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ismeri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hu-HU" altLang="hu-HU" dirty="0" smtClean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563887" y="4495218"/>
            <a:ext cx="10152371" cy="51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559648"/>
              </p:ext>
            </p:extLst>
          </p:nvPr>
        </p:nvGraphicFramePr>
        <p:xfrm>
          <a:off x="3563888" y="4495217"/>
          <a:ext cx="3448758" cy="67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tion" r:id="rId10" imgW="2336800" imgH="457200" progId="Equation.3">
                  <p:embed/>
                </p:oleObj>
              </mc:Choice>
              <mc:Fallback>
                <p:oleObj name="Equation" r:id="rId10" imgW="23368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495217"/>
                        <a:ext cx="3448758" cy="675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349449" y="5534387"/>
            <a:ext cx="106729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4" name="Objektum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895828"/>
              </p:ext>
            </p:extLst>
          </p:nvPr>
        </p:nvGraphicFramePr>
        <p:xfrm>
          <a:off x="2349449" y="5534387"/>
          <a:ext cx="3803447" cy="715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12" imgW="2425700" imgH="457200" progId="Equation.3">
                  <p:embed/>
                </p:oleObj>
              </mc:Choice>
              <mc:Fallback>
                <p:oleObj name="Equation" r:id="rId12" imgW="24257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449" y="5534387"/>
                        <a:ext cx="3803447" cy="7159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153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van egy statisztikai nyelvi modellünk, azaz egy P</a:t>
            </a:r>
            <a:r>
              <a:rPr lang="hu-HU" altLang="hu-H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(.) közelítésünk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(.) –re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Ekkor L és M keresztentrópiája n hosszú szósorozatok esetére: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Illetve végtelen hosszú sorozatok esetére: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keresztentrópiát használhatjuk két diszkrét eloszlás eltérésének mérésére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Megmutatható, hogy                           , és egyenlő csakis akkor, ha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(.) =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átrendezéssel megkaphatjuk a két eloszlás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Kullback-Leibler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távolságát: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Mindig ≥ 0, viszont nem szimmetrikus, ezért nem igazi távolságfüggvény, korrektebb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helyett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distortion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hívni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Nyelv és modell keresztentrópiája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46905" y="2560563"/>
            <a:ext cx="103134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836531"/>
              </p:ext>
            </p:extLst>
          </p:nvPr>
        </p:nvGraphicFramePr>
        <p:xfrm>
          <a:off x="2046904" y="2560563"/>
          <a:ext cx="3381833" cy="545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4" imgW="2362200" imgH="381000" progId="Equation.3">
                  <p:embed/>
                </p:oleObj>
              </mc:Choice>
              <mc:Fallback>
                <p:oleObj name="Equation" r:id="rId4" imgW="2362200" imgH="38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904" y="2560563"/>
                        <a:ext cx="3381833" cy="5454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011383" y="3257703"/>
            <a:ext cx="9842345" cy="5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529689"/>
              </p:ext>
            </p:extLst>
          </p:nvPr>
        </p:nvGraphicFramePr>
        <p:xfrm>
          <a:off x="2046903" y="3291979"/>
          <a:ext cx="3768357" cy="646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6" imgW="2667000" imgH="457200" progId="Equation.3">
                  <p:embed/>
                </p:oleObj>
              </mc:Choice>
              <mc:Fallback>
                <p:oleObj name="Equation" r:id="rId6" imgW="26670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903" y="3291979"/>
                        <a:ext cx="3768357" cy="6460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60489"/>
              </p:ext>
            </p:extLst>
          </p:nvPr>
        </p:nvGraphicFramePr>
        <p:xfrm>
          <a:off x="3242821" y="4457666"/>
          <a:ext cx="1411531" cy="271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8" imgW="1193800" imgH="228600" progId="Equation.3">
                  <p:embed/>
                </p:oleObj>
              </mc:Choice>
              <mc:Fallback>
                <p:oleObj name="Equation" r:id="rId8" imgW="1193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2821" y="4457666"/>
                        <a:ext cx="1411531" cy="2710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589620" y="58406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548497"/>
              </p:ext>
            </p:extLst>
          </p:nvPr>
        </p:nvGraphicFramePr>
        <p:xfrm>
          <a:off x="2708157" y="5081477"/>
          <a:ext cx="37639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10" imgW="2527200" imgH="291960" progId="Equation.3">
                  <p:embed/>
                </p:oleObj>
              </mc:Choice>
              <mc:Fallback>
                <p:oleObj name="Equation" r:id="rId10" imgW="2527200" imgH="291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157" y="5081477"/>
                        <a:ext cx="3763963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9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eltérést tehát mérhetjük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Kullack-Leibler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távolsággal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Minél kisebb a eltérés, annál jobban közelíti a modellünk a nyelv eloszlását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Kullack-Leibler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távolságtól a keresztentrópia csak a -H(L) tagban tér el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H(L)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–t nem ismerjük, de adott nyelv esetén konstans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Tehát tkp.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keresztentrópiával is mérhetjük a modell jóságát: minél kisebb a keresztentrópia, annál jobb a modell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mivel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)-t senki sem ismeri, ezért igazából nem tudjuk, hogy meddig csökkenthető a keresztentrópia…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Probléma: a keresztentrópiát sem tudjuk kiszámolni, mert kell hozzá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Megoldás: van egy tétel, miszerint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valószínűséggel, bizonyos statisztikai tulajdonságok teljesülése esetén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Eltűnt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szumma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azaz az összes lehetséges szósorozat helyett elég egyetlen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(bár még mindig végtelen hosszú) w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szósorozatot vizsgálni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eltűnt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keresztentrópia közelítése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51720" y="4852876"/>
            <a:ext cx="102956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209695"/>
              </p:ext>
            </p:extLst>
          </p:nvPr>
        </p:nvGraphicFramePr>
        <p:xfrm>
          <a:off x="2051720" y="4785220"/>
          <a:ext cx="5339758" cy="60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4" imgW="4025900" imgH="457200" progId="Equation.3">
                  <p:embed/>
                </p:oleObj>
              </mc:Choice>
              <mc:Fallback>
                <p:oleObj name="Equation" r:id="rId4" imgW="40259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785220"/>
                        <a:ext cx="5339758" cy="605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67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6345" y="1318953"/>
            <a:ext cx="8493774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Tehát a keresztentrópiát tudjuk közelíteni egy lehetőleg minél nagyobb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korpuszon az alábbi képlettel: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érték neve „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 Ezt már tetszőleges M modell esetén ki tudjuk számolni ugyanazon az adatbázison, így ennek segítségével már össze tudunk vetni modelleket: a kisebb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értéket adó modell a jobb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 is mér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Alakítsuk át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–et a láncszabállyal, majd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helyettesítsük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képletébe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képlet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szavankénti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átlagot számol a                        értékekből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modell a következő szót próbálja megjósolni a korábbiakból. Ha jó a modellünk, akkor a következő szóhoz nagy valószínűséget rendel, azaz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értéke 1 körül lesz,                       értéke tehát 0 körül lesz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Rossz modellnél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(.) értéke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körül,                      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értéke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ekkor nagy pozitív szám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felfogható úgy, mint a következő szó átlagos „váratlansága” a modell számára – jó modell esetén ez kicsi, mert a következő szót meg tudja jósolni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6345" y="523297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Logprob</a:t>
            </a:r>
            <a:r>
              <a:rPr lang="hu-HU" altLang="hu-HU" sz="3600" dirty="0" smtClean="0">
                <a:solidFill>
                  <a:schemeClr val="tx1"/>
                </a:solidFill>
              </a:rPr>
              <a:t> és perplexitás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51720" y="4852876"/>
            <a:ext cx="102956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407369" y="2094167"/>
            <a:ext cx="116361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793326"/>
              </p:ext>
            </p:extLst>
          </p:nvPr>
        </p:nvGraphicFramePr>
        <p:xfrm>
          <a:off x="3511982" y="1745353"/>
          <a:ext cx="1812243" cy="54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4" imgW="1307532" imgH="393529" progId="Equation.3">
                  <p:embed/>
                </p:oleObj>
              </mc:Choice>
              <mc:Fallback>
                <p:oleObj name="Equation" r:id="rId4" imgW="1307532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982" y="1745353"/>
                        <a:ext cx="1812243" cy="542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2843807" y="3978274"/>
            <a:ext cx="96517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444069"/>
              </p:ext>
            </p:extLst>
          </p:nvPr>
        </p:nvGraphicFramePr>
        <p:xfrm>
          <a:off x="1651000" y="3766741"/>
          <a:ext cx="58420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6" imgW="4114800" imgH="457200" progId="Equation.3">
                  <p:embed/>
                </p:oleObj>
              </mc:Choice>
              <mc:Fallback>
                <p:oleObj name="Equation" r:id="rId6" imgW="41148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3766741"/>
                        <a:ext cx="5842000" cy="658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um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37774"/>
              </p:ext>
            </p:extLst>
          </p:nvPr>
        </p:nvGraphicFramePr>
        <p:xfrm>
          <a:off x="4762354" y="4476722"/>
          <a:ext cx="1224136" cy="32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8" imgW="1079280" imgH="279360" progId="Equation.3">
                  <p:embed/>
                </p:oleObj>
              </mc:Choice>
              <mc:Fallback>
                <p:oleObj name="Equation" r:id="rId8" imgW="1079280" imgH="279360" progId="Equation.3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354" y="4476722"/>
                        <a:ext cx="1224136" cy="322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um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827208"/>
              </p:ext>
            </p:extLst>
          </p:nvPr>
        </p:nvGraphicFramePr>
        <p:xfrm>
          <a:off x="4732861" y="5690870"/>
          <a:ext cx="1243251" cy="327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Equation" r:id="rId10" imgW="1079280" imgH="279360" progId="Equation.3">
                  <p:embed/>
                </p:oleObj>
              </mc:Choice>
              <mc:Fallback>
                <p:oleObj name="Equation" r:id="rId10" imgW="1079280" imgH="279360" progId="Equation.3">
                  <p:embed/>
                  <p:pic>
                    <p:nvPicPr>
                      <p:cNvPr id="21" name="Objektum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861" y="5690870"/>
                        <a:ext cx="1243251" cy="327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ktum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745862"/>
              </p:ext>
            </p:extLst>
          </p:nvPr>
        </p:nvGraphicFramePr>
        <p:xfrm>
          <a:off x="3031982" y="5351640"/>
          <a:ext cx="1243251" cy="327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Equation" r:id="rId12" imgW="1079280" imgH="279360" progId="Equation.3">
                  <p:embed/>
                </p:oleObj>
              </mc:Choice>
              <mc:Fallback>
                <p:oleObj name="Equation" r:id="rId12" imgW="1079280" imgH="279360" progId="Equation.3">
                  <p:embed/>
                  <p:pic>
                    <p:nvPicPr>
                      <p:cNvPr id="22" name="Objektum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1982" y="5351640"/>
                        <a:ext cx="1243251" cy="327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271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Beszédfelismerésben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helyett jobban szeretnek perplexitást számolni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perplexitás képlete: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vesszük a logaritmusát, akkor visszakapjuk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értéket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Beszédfelismerésben becslést ad arra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hogy milyen nehéz lesz a dekódolás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Szemléltetés: megint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tekintsük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láncszabályos felírást, és helyettesítsük be: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Tfh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olyan nyelvünk van, amelyikben minden szó után k szó következhet, és mindegyik 1/k valószínűséggel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Ekkor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egy k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perplexitású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nyelvben átlagosan k szó következhet minden szó után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Nagyobb perplexitás esetén többfelé ágazik a keresési tér, várhatóan lassabb lesz a felismerés és nő a tévesztési lehetőségek száma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Perplexitás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51720" y="4852876"/>
            <a:ext cx="1029561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475656" y="29615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089654"/>
              </p:ext>
            </p:extLst>
          </p:nvPr>
        </p:nvGraphicFramePr>
        <p:xfrm>
          <a:off x="2763076" y="2263655"/>
          <a:ext cx="2088139" cy="402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4" imgW="1384200" imgH="266400" progId="Equation.3">
                  <p:embed/>
                </p:oleObj>
              </mc:Choice>
              <mc:Fallback>
                <p:oleObj name="Equation" r:id="rId4" imgW="1384200" imgH="26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076" y="2263655"/>
                        <a:ext cx="2088139" cy="402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907449"/>
              </p:ext>
            </p:extLst>
          </p:nvPr>
        </p:nvGraphicFramePr>
        <p:xfrm>
          <a:off x="2141754" y="3663983"/>
          <a:ext cx="4258415" cy="745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6" imgW="2832100" imgH="495300" progId="Equation.3">
                  <p:embed/>
                </p:oleObj>
              </mc:Choice>
              <mc:Fallback>
                <p:oleObj name="Equation" r:id="rId6" imgW="2832100" imgH="495300" progId="Equation.3">
                  <p:embed/>
                  <p:pic>
                    <p:nvPicPr>
                      <p:cNvPr id="14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754" y="3663983"/>
                        <a:ext cx="4258415" cy="7455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642523"/>
              </p:ext>
            </p:extLst>
          </p:nvPr>
        </p:nvGraphicFramePr>
        <p:xfrm>
          <a:off x="2123984" y="5002069"/>
          <a:ext cx="5132809" cy="625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8" imgW="4076640" imgH="495000" progId="Equation.3">
                  <p:embed/>
                </p:oleObj>
              </mc:Choice>
              <mc:Fallback>
                <p:oleObj name="Equation" r:id="rId8" imgW="4076640" imgH="495000" progId="Equation.3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984" y="5002069"/>
                        <a:ext cx="5132809" cy="6251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17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Valószínűségi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nyelvi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modellt szeretnénk készíteni, amely meg tudja becsülni egy w</a:t>
            </a:r>
            <a:r>
              <a:rPr lang="hu-HU" altLang="hu-H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szósorozat                     valószínűségét.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valószínűségszámítás láncszabálya szerint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alapötlete: a fenti képletet közelítsük oly módon, hogy az összes korábbi szó helyett csak az </a:t>
            </a:r>
            <a:r>
              <a:rPr lang="hu-HU" altLang="hu-H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megelőző szót vegyük figyelembe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m=2 esetén: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Röviden: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n-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 matematikailag egy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-lánc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neve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m=0,…,3 esetekre: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four-gram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modell szóhármasok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valószínűségét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modellezi, pontosabban a harmadik szó valószínűségét a megelőző kettő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alapján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Mivel mindig a következő szó valószínűségét becsüljük az eddigiek alapján, az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modell jól kombinálható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felismerés során a széltében kereséssel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n-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gram</a:t>
            </a:r>
            <a:r>
              <a:rPr lang="hu-HU" altLang="hu-HU" sz="3600" dirty="0" smtClean="0">
                <a:solidFill>
                  <a:schemeClr val="tx1"/>
                </a:solidFill>
              </a:rPr>
              <a:t> alapötlete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818078"/>
              </p:ext>
            </p:extLst>
          </p:nvPr>
        </p:nvGraphicFramePr>
        <p:xfrm>
          <a:off x="4355976" y="1916352"/>
          <a:ext cx="1167607" cy="333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4" imgW="800100" imgH="228600" progId="Equation.3">
                  <p:embed/>
                </p:oleObj>
              </mc:Choice>
              <mc:Fallback>
                <p:oleObj name="Equation" r:id="rId4" imgW="8001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916352"/>
                        <a:ext cx="1167607" cy="3336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12865"/>
              </p:ext>
            </p:extLst>
          </p:nvPr>
        </p:nvGraphicFramePr>
        <p:xfrm>
          <a:off x="1187623" y="2590800"/>
          <a:ext cx="6631473" cy="334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6" imgW="4927600" imgH="254000" progId="Equation.3">
                  <p:embed/>
                </p:oleObj>
              </mc:Choice>
              <mc:Fallback>
                <p:oleObj name="Equation" r:id="rId6" imgW="4927600" imgH="254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3" y="2590800"/>
                        <a:ext cx="6631473" cy="334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024523"/>
              </p:ext>
            </p:extLst>
          </p:nvPr>
        </p:nvGraphicFramePr>
        <p:xfrm>
          <a:off x="1184961" y="3894909"/>
          <a:ext cx="6525872" cy="328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8" imgW="4927600" imgH="254000" progId="Equation.3">
                  <p:embed/>
                </p:oleObj>
              </mc:Choice>
              <mc:Fallback>
                <p:oleObj name="Equation" r:id="rId8" imgW="49276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961" y="3894909"/>
                        <a:ext cx="6525872" cy="328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Egyenes összekötő 11"/>
          <p:cNvCxnSpPr/>
          <p:nvPr/>
        </p:nvCxnSpPr>
        <p:spPr>
          <a:xfrm>
            <a:off x="5292080" y="4059320"/>
            <a:ext cx="1440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6588224" y="4059320"/>
            <a:ext cx="2880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200515"/>
              </p:ext>
            </p:extLst>
          </p:nvPr>
        </p:nvGraphicFramePr>
        <p:xfrm>
          <a:off x="2192287" y="4224643"/>
          <a:ext cx="3236599" cy="601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10" imgW="2311400" imgH="431800" progId="Equation.3">
                  <p:embed/>
                </p:oleObj>
              </mc:Choice>
              <mc:Fallback>
                <p:oleObj name="Equation" r:id="rId10" imgW="2311400" imgH="431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287" y="4224643"/>
                        <a:ext cx="3236599" cy="6018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331629"/>
              </p:ext>
            </p:extLst>
          </p:nvPr>
        </p:nvGraphicFramePr>
        <p:xfrm>
          <a:off x="1212660" y="5132536"/>
          <a:ext cx="1271107" cy="270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Equation" r:id="rId12" imgW="1193760" imgH="253800" progId="Equation.3">
                  <p:embed/>
                </p:oleObj>
              </mc:Choice>
              <mc:Fallback>
                <p:oleObj name="Equation" r:id="rId12" imgW="11937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12660" y="5132536"/>
                        <a:ext cx="1271107" cy="270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tudunk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becsléseket kapni statisztikai úton, egy nagy szöveges adatbázis alapján?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Egyszerűen csak meg kell számolni a szükséges szósorozatok gyakoriságát. Például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modell esetén szópárok és szóhármasok előfordulási darabszámára lesz szükség: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Ahol C egyszerűen előfordulási darabszámot („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 jelöli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mi a valószínűsége, hogy „a kutya” után az „ugat” szó következik? 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Zipf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törvénye miatt az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gramok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becslése a gyakorlatban nagyon nehéz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ermészetes nyelvi szövegekben a szavak többsége nagyon ritkán fordul elő</a:t>
            </a: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Általában a szavak több mint fele csak egyetlen egyszer!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Emiatt szópárok, szóhármasok, … előfordulását vizsgálva rengeteg kombinációra nulla előfordulást fogunk kapni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Ilyenkor a fenti képlet 0-t vagy 0/0-t ad…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n-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gram</a:t>
            </a:r>
            <a:r>
              <a:rPr lang="hu-HU" altLang="hu-HU" sz="3600" dirty="0" smtClean="0">
                <a:solidFill>
                  <a:schemeClr val="tx1"/>
                </a:solidFill>
              </a:rPr>
              <a:t> „tanítása”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324174"/>
              </p:ext>
            </p:extLst>
          </p:nvPr>
        </p:nvGraphicFramePr>
        <p:xfrm>
          <a:off x="2846388" y="2751138"/>
          <a:ext cx="26527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4" imgW="2145960" imgH="431640" progId="Equation.3">
                  <p:embed/>
                </p:oleObj>
              </mc:Choice>
              <mc:Fallback>
                <p:oleObj name="Equation" r:id="rId4" imgW="21459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2751138"/>
                        <a:ext cx="2652712" cy="530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275805"/>
              </p:ext>
            </p:extLst>
          </p:nvPr>
        </p:nvGraphicFramePr>
        <p:xfrm>
          <a:off x="3119438" y="3962400"/>
          <a:ext cx="2108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6" imgW="2120760" imgH="469800" progId="Equation.3">
                  <p:embed/>
                </p:oleObj>
              </mc:Choice>
              <mc:Fallback>
                <p:oleObj name="Equation" r:id="rId6" imgW="2120760" imgH="469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3962400"/>
                        <a:ext cx="21082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1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Szeretnénk kicsi, de nem 0 valószínűséget rendelni azokhoz az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gramokhoz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is, amelyek nem fordultak elő a tanító adatbázisban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Példásul mert a felismerőben nem szeretnénk teljesen elvetni az ilyen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szósorozatokat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biztonságosabb megengedni őket, csak kicsi valószínűséggel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Összefoglaló néven simításnak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smoothing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nevezzük azokat a módszereket, amelyek célja a 0 értékűnek becsült darabszámokhoz vagy valószínűségekhez valamilyen kicsi, de nem nulla értéket rendelni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Legegyszerűbb példa: „Add-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smoothing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esetén az eredeti becslést: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Úgy módosítjuk, hogy a számlálóhoz egyet hozzáadunk – így biztosan nem lesz 0: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Figyelem, mindig vigyázni kell, hogy szabályos eloszlást kapjunk! Ezért kell a nevezőbe a V, ami a szótár szavainak száma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„add-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simítás túl nagy változtatást csinál, a gyakorlatban nem jól működik, ezért különféle továbbfejlesztett változatai vannak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n-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gram</a:t>
            </a:r>
            <a:r>
              <a:rPr lang="hu-HU" altLang="hu-HU" sz="3600" dirty="0" smtClean="0">
                <a:solidFill>
                  <a:schemeClr val="tx1"/>
                </a:solidFill>
              </a:rPr>
              <a:t> becslések simítása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27260"/>
              </p:ext>
            </p:extLst>
          </p:nvPr>
        </p:nvGraphicFramePr>
        <p:xfrm>
          <a:off x="4691063" y="3994150"/>
          <a:ext cx="18700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4" imgW="1511280" imgH="431640" progId="Equation.3">
                  <p:embed/>
                </p:oleObj>
              </mc:Choice>
              <mc:Fallback>
                <p:oleObj name="Equation" r:id="rId4" imgW="1511280" imgH="431640" progId="Equation.3">
                  <p:embed/>
                  <p:pic>
                    <p:nvPicPr>
                      <p:cNvPr id="11" name="Objektum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063" y="3994150"/>
                        <a:ext cx="1870075" cy="530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942905"/>
              </p:ext>
            </p:extLst>
          </p:nvPr>
        </p:nvGraphicFramePr>
        <p:xfrm>
          <a:off x="3525838" y="4846638"/>
          <a:ext cx="20859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6" imgW="1688760" imgH="431640" progId="Equation.3">
                  <p:embed/>
                </p:oleObj>
              </mc:Choice>
              <mc:Fallback>
                <p:oleObj name="Equation" r:id="rId6" imgW="1688760" imgH="431640" progId="Equation.3">
                  <p:embed/>
                  <p:pic>
                    <p:nvPicPr>
                      <p:cNvPr id="16" name="Objektum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4846638"/>
                        <a:ext cx="2085975" cy="530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274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becslést akarunk készíteni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mellett készítsünk becslést az alacsonyabb szintű modellekre is, tehát készítsünk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becsléseket is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back-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modell ezeket az alábbi módon kombinálja (N a korpusz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szövegszavainak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száma, </a:t>
            </a:r>
            <a:r>
              <a:rPr lang="el-GR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kicsi konstans, pl.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Alapvetően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becslést próbáljuk használni, de ha megbízhatatlannak találjuk, visszalépünk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becslésre. Ha az is megbízhatatlan, visszalépünk az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becslésre. Ha az sem jó, akkor egy pici konstansra.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Megbízható = a számláló legalább k-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előfordult (k tipikusan kis érték, pl. 1-2)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Visszalépéses (back-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off</a:t>
            </a:r>
            <a:r>
              <a:rPr lang="hu-HU" altLang="hu-HU" sz="3600" dirty="0" smtClean="0">
                <a:solidFill>
                  <a:schemeClr val="tx1"/>
                </a:solidFill>
              </a:rPr>
              <a:t>) modell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156938"/>
              </p:ext>
            </p:extLst>
          </p:nvPr>
        </p:nvGraphicFramePr>
        <p:xfrm>
          <a:off x="1789113" y="3305175"/>
          <a:ext cx="5040312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4" imgW="3771720" imgH="1396800" progId="Equation.3">
                  <p:embed/>
                </p:oleObj>
              </mc:Choice>
              <mc:Fallback>
                <p:oleObj name="Equation" r:id="rId4" imgW="3771720" imgH="139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3305175"/>
                        <a:ext cx="5040312" cy="186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2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becsléseket lineáris interpolációval kombináljuk</a:t>
            </a: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Megj: a 0/0- adó becsléseket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tekintsük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0-nak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Egyszerűbb változat: A  </a:t>
            </a:r>
            <a:r>
              <a:rPr lang="el-GR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kombinációs súlyok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rögzítettek</a:t>
            </a:r>
          </a:p>
          <a:p>
            <a:pPr lvl="1" eaLnBrk="1" hangingPunct="1"/>
            <a:r>
              <a:rPr lang="el-GR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értékei 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trigram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megbízhatóságával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arányosak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értéküket például egy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validációs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korpuszon végzett kiértékeléssel lőhetjük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(az előadás második felében látjuk, hogy egy modell jóságát hogyan lehet mérni)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Továbbfejlesztett változata is: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l-GR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súlyok nem konstansok,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hanem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megelőző szavak (ún. "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 függvényében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változhatnak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el-GR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helyén </a:t>
            </a:r>
            <a:r>
              <a:rPr lang="el-GR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n-2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,w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lesz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ún. általánosított lineáris interpolációs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Lineáris interpoláció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348371"/>
              </p:ext>
            </p:extLst>
          </p:nvPr>
        </p:nvGraphicFramePr>
        <p:xfrm>
          <a:off x="1762469" y="2148341"/>
          <a:ext cx="591026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4" imgW="4546440" imgH="393480" progId="Equation.3">
                  <p:embed/>
                </p:oleObj>
              </mc:Choice>
              <mc:Fallback>
                <p:oleObj name="Equation" r:id="rId4" imgW="454644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469" y="2148341"/>
                        <a:ext cx="5910263" cy="519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0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megcsináltuk az előfordulások összeszámolgatását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mint tudjuk, rengeteg esetben 0 előfordulást kaptunk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Ezeket a 0 értékeket szeretnénk kicsit megnövelni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Viszont vigyáznunk kell, hogy majd a nevezővel való osztás után szabályos valószínűségi eloszlásokat kapjunk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nullás értékek megnöveléséhez a nemnulla értékekből levonunk egy kicsit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az így kapott „össztömeget” osztjuk szét a nullás számlálók között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Számlálócsökkentés (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discounting</a:t>
            </a:r>
            <a:r>
              <a:rPr lang="hu-HU" altLang="hu-HU" sz="3600" dirty="0" smtClean="0">
                <a:solidFill>
                  <a:schemeClr val="tx1"/>
                </a:solidFill>
              </a:rPr>
              <a:t>)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6" name="Kép 1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5728" y="4095101"/>
            <a:ext cx="5755640" cy="182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20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legjobb simítási módszerek kombinálják a technikákat, pl. a Katz-féle modell a visszalépést kombinálja a számlálócsökkentéssel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esetére: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az előfordulások r száma nagyobb, mint egy küszöb, a standard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becslést használjuk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kevesebbszer, de nullánál többször előforduló esetek számlálóját csökkentjük (d 0 és 1 közti szám)</a:t>
            </a: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kis esetszámú számlálókat csökkentjük, mert azok amúgy is megbízhatatlan becslések</a:t>
            </a:r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nullaszor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előforduló esetek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valószínűségét az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alapján becsüljük, az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unigramok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között szétosztva a számlálócsökkentéssel nyert „tömeget”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Pontos képletek d és </a:t>
            </a:r>
            <a:r>
              <a:rPr lang="el-GR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értékére: </a:t>
            </a:r>
          </a:p>
          <a:p>
            <a:pPr lvl="1" eaLnBrk="1" hangingPunct="1"/>
            <a:r>
              <a:rPr lang="hu-HU" altLang="hu-H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https://www.isip.piconepress.com/courses/msstate/ece_8463/lectures/current/lecture_33/lecture_33.pdf</a:t>
            </a:r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Katz-féle simítás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323" y="2529837"/>
            <a:ext cx="5268877" cy="123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 módszer pedig az interpolációt kombinálja számlálócsökkentéssel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esetére: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-d: konstans értékkel csökkentjük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számlálóját</a:t>
            </a:r>
          </a:p>
          <a:p>
            <a:pPr lvl="1" eaLnBrk="1" hangingPunct="1"/>
            <a:r>
              <a:rPr lang="el-GR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lineáris interpoláció az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becsléssel, dinamikusan változó súlyozással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becslés, de egy kicsit módosított változatban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Részletes ismertetés: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https://web.stanford.edu/~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jurafsky/slp3/slides/LM_4.pdf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https://medium.com/@dennyc/a-simple-numerical-example-for-kneser-ney-smoothing-nlp-4600addf38b8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Kneser-Ney</a:t>
            </a:r>
            <a:r>
              <a:rPr lang="hu-HU" altLang="hu-HU" sz="3600" dirty="0" smtClean="0">
                <a:solidFill>
                  <a:schemeClr val="tx1"/>
                </a:solidFill>
              </a:rPr>
              <a:t> simítás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52327" y="2628899"/>
            <a:ext cx="947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87624" y="2590799"/>
            <a:ext cx="9243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15615" y="3892264"/>
            <a:ext cx="97796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619672" y="4483336"/>
            <a:ext cx="9392462" cy="5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059832" y="27437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75656" y="2224750"/>
            <a:ext cx="94933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241" y="2313181"/>
            <a:ext cx="6696744" cy="79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25158</TotalTime>
  <Words>1482</Words>
  <Application>Microsoft Office PowerPoint</Application>
  <PresentationFormat>Diavetítés a képernyőre (4:3 oldalarány)</PresentationFormat>
  <Paragraphs>186</Paragraphs>
  <Slides>17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7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Microsoft Equation 3.0</vt:lpstr>
      <vt:lpstr>N-gram nyelvi modellek</vt:lpstr>
      <vt:lpstr>Az n-gram alapötlete</vt:lpstr>
      <vt:lpstr>Az n-gram „tanítása”</vt:lpstr>
      <vt:lpstr>Az n-gram becslések simítása</vt:lpstr>
      <vt:lpstr>Visszalépéses (back-off) modell</vt:lpstr>
      <vt:lpstr>Lineáris interpoláció</vt:lpstr>
      <vt:lpstr>Számlálócsökkentés (discounting)</vt:lpstr>
      <vt:lpstr>Katz-féle simítás</vt:lpstr>
      <vt:lpstr>Kneser-Ney simítás</vt:lpstr>
      <vt:lpstr>Osztály-alapú n-gram</vt:lpstr>
      <vt:lpstr>Statisztikai nyelvi modellek  minőségének mérése</vt:lpstr>
      <vt:lpstr>Két dologra keresünk választ</vt:lpstr>
      <vt:lpstr>A nyelv entrópiája</vt:lpstr>
      <vt:lpstr>Nyelv és modell keresztentrópiája</vt:lpstr>
      <vt:lpstr>A keresztentrópia közelítése</vt:lpstr>
      <vt:lpstr>Logprob és perplexitás</vt:lpstr>
      <vt:lpstr>Perplexitás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1365</cp:revision>
  <dcterms:created xsi:type="dcterms:W3CDTF">2011-08-30T15:18:14Z</dcterms:created>
  <dcterms:modified xsi:type="dcterms:W3CDTF">2020-11-26T08:56:16Z</dcterms:modified>
</cp:coreProperties>
</file>